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658"/>
    <a:srgbClr val="FFFF66"/>
    <a:srgbClr val="F2A22C"/>
    <a:srgbClr val="27F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5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3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79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1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5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10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3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8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9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1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0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1FE05-0831-81D5-0916-8120911FE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762" y="1227279"/>
            <a:ext cx="4328819" cy="2509213"/>
          </a:xfrm>
        </p:spPr>
        <p:txBody>
          <a:bodyPr>
            <a:normAutofit/>
          </a:bodyPr>
          <a:lstStyle/>
          <a:p>
            <a:r>
              <a:rPr lang="en-GB" dirty="0"/>
              <a:t>Maths Calculations  Year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A25E9-4005-18FF-B77F-744901125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762" y="3812694"/>
            <a:ext cx="4328819" cy="1371599"/>
          </a:xfrm>
        </p:spPr>
        <p:txBody>
          <a:bodyPr>
            <a:normAutofit/>
          </a:bodyPr>
          <a:lstStyle/>
          <a:p>
            <a:r>
              <a:rPr lang="en-GB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Methods for teaching the four calculations at St. David’s.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6C1B-24E6-0197-FCC9-7473A706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539" y="948266"/>
            <a:ext cx="4589245" cy="4743406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5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2AD3-DE0C-185B-116F-6A23FA0E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National Curriculum objectives.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6031-FA27-DD8D-640C-EE742BB4DF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3829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GB" sz="5600" b="1" i="0" cap="none" dirty="0">
                <a:solidFill>
                  <a:srgbClr val="333333"/>
                </a:solidFill>
                <a:effectLst/>
                <a:latin typeface="robotobold"/>
              </a:rPr>
              <a:t>Addition, Subtraction, Multiplication and Division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800" b="0" i="0" cap="none" dirty="0">
                <a:solidFill>
                  <a:srgbClr val="0B0C0C"/>
                </a:solidFill>
                <a:effectLst/>
                <a:latin typeface="GDS Transport"/>
              </a:rPr>
              <a:t>Read, write and interpret mathematical statements involving addition (+), subtraction (−) and equals (=) signs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800" b="0" i="0" cap="none" dirty="0">
                <a:solidFill>
                  <a:srgbClr val="0B0C0C"/>
                </a:solidFill>
                <a:effectLst/>
                <a:latin typeface="GDS Transport"/>
              </a:rPr>
              <a:t>represent and use number bonds and related subtraction facts within 20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800" b="0" i="0" cap="none" dirty="0">
                <a:solidFill>
                  <a:srgbClr val="0B0C0C"/>
                </a:solidFill>
                <a:effectLst/>
                <a:latin typeface="GDS Transport"/>
              </a:rPr>
              <a:t>add and subtract one-digit and two-digit numbers to 20, including 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800" b="0" i="0" cap="none" dirty="0">
                <a:solidFill>
                  <a:srgbClr val="0B0C0C"/>
                </a:solidFill>
                <a:effectLst/>
                <a:latin typeface="GDS Transport"/>
              </a:rPr>
              <a:t>solve one-step problems that involve addition and subtraction, using concrete objects and pictorial representations, and missing number problems such as 7 = ? − 9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4800" cap="none" dirty="0">
              <a:solidFill>
                <a:srgbClr val="0B0C0C"/>
              </a:solidFill>
              <a:latin typeface="GDS Transport"/>
            </a:endParaRPr>
          </a:p>
          <a:p>
            <a:r>
              <a:rPr lang="en-GB" sz="4400" b="0" i="0" cap="none" dirty="0">
                <a:solidFill>
                  <a:srgbClr val="0B0C0C"/>
                </a:solidFill>
                <a:effectLst/>
                <a:latin typeface="GDS Transport"/>
              </a:rPr>
              <a:t>solve one-step problems involving multiplication and division, by calculating the answer using concrete objects, pictorial representations and arrays with the support of the teacher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4800" b="0" i="0" cap="none" dirty="0">
              <a:solidFill>
                <a:srgbClr val="0B0C0C"/>
              </a:solidFill>
              <a:effectLst/>
              <a:latin typeface="GDS Transpor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4800" dirty="0">
              <a:solidFill>
                <a:srgbClr val="0B0C0C"/>
              </a:solidFill>
              <a:latin typeface="GDS Transpor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48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66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09DAD01-7643-B5E1-8AC4-0D0AEC49143A}"/>
              </a:ext>
            </a:extLst>
          </p:cNvPr>
          <p:cNvSpPr/>
          <p:nvPr/>
        </p:nvSpPr>
        <p:spPr>
          <a:xfrm>
            <a:off x="10281056" y="2170706"/>
            <a:ext cx="1815528" cy="2739077"/>
          </a:xfrm>
          <a:prstGeom prst="rect">
            <a:avLst/>
          </a:prstGeom>
          <a:solidFill>
            <a:srgbClr val="F82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9761FC-45C9-FF2F-C8CD-63401A2D59A8}"/>
              </a:ext>
            </a:extLst>
          </p:cNvPr>
          <p:cNvSpPr/>
          <p:nvPr/>
        </p:nvSpPr>
        <p:spPr>
          <a:xfrm>
            <a:off x="8405867" y="1813729"/>
            <a:ext cx="1624709" cy="352640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B853EA-012F-C309-E89D-2557EF9EE89D}"/>
              </a:ext>
            </a:extLst>
          </p:cNvPr>
          <p:cNvSpPr/>
          <p:nvPr/>
        </p:nvSpPr>
        <p:spPr>
          <a:xfrm>
            <a:off x="6810297" y="1389692"/>
            <a:ext cx="1277509" cy="37689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1E13FA-7F36-54B8-F7EF-2EAFF5EE2918}"/>
              </a:ext>
            </a:extLst>
          </p:cNvPr>
          <p:cNvSpPr/>
          <p:nvPr/>
        </p:nvSpPr>
        <p:spPr>
          <a:xfrm>
            <a:off x="5299545" y="1085280"/>
            <a:ext cx="1280160" cy="2393342"/>
          </a:xfrm>
          <a:prstGeom prst="rect">
            <a:avLst/>
          </a:prstGeom>
          <a:solidFill>
            <a:srgbClr val="F2A2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1E74D-B692-F261-6CC0-72C80C4D9837}"/>
              </a:ext>
            </a:extLst>
          </p:cNvPr>
          <p:cNvSpPr/>
          <p:nvPr/>
        </p:nvSpPr>
        <p:spPr>
          <a:xfrm>
            <a:off x="3068541" y="676754"/>
            <a:ext cx="1903013" cy="5039340"/>
          </a:xfrm>
          <a:prstGeom prst="rect">
            <a:avLst/>
          </a:prstGeom>
          <a:solidFill>
            <a:srgbClr val="27F7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A4367-A61E-A436-B3C2-D88E7E5E68DF}"/>
              </a:ext>
            </a:extLst>
          </p:cNvPr>
          <p:cNvSpPr/>
          <p:nvPr/>
        </p:nvSpPr>
        <p:spPr>
          <a:xfrm>
            <a:off x="95416" y="222638"/>
            <a:ext cx="2764403" cy="605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CF88C-47F3-2793-525A-86FE1A6CA84C}"/>
              </a:ext>
            </a:extLst>
          </p:cNvPr>
          <p:cNvSpPr txBox="1"/>
          <p:nvPr/>
        </p:nvSpPr>
        <p:spPr>
          <a:xfrm>
            <a:off x="2859819" y="55660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Vocabulary related to the four calculations for Year EYFS – Year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3E118-B6E7-7C48-90DC-40923A2E6A59}"/>
              </a:ext>
            </a:extLst>
          </p:cNvPr>
          <p:cNvSpPr txBox="1"/>
          <p:nvPr/>
        </p:nvSpPr>
        <p:spPr>
          <a:xfrm>
            <a:off x="159026" y="637891"/>
            <a:ext cx="13119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more (than) less (than) total </a:t>
            </a:r>
          </a:p>
          <a:p>
            <a:r>
              <a:rPr lang="en-GB" dirty="0"/>
              <a:t>fewer (than) equal (to) most </a:t>
            </a:r>
          </a:p>
          <a:p>
            <a:r>
              <a:rPr lang="en-GB" dirty="0"/>
              <a:t>least </a:t>
            </a:r>
          </a:p>
          <a:p>
            <a:r>
              <a:rPr lang="en-GB" dirty="0"/>
              <a:t>sum difference between total </a:t>
            </a:r>
          </a:p>
          <a:p>
            <a:r>
              <a:rPr lang="en-GB" dirty="0"/>
              <a:t>first </a:t>
            </a:r>
          </a:p>
          <a:p>
            <a:r>
              <a:rPr lang="en-GB" dirty="0"/>
              <a:t>plus add(</a:t>
            </a:r>
            <a:r>
              <a:rPr lang="en-GB" dirty="0" err="1"/>
              <a:t>ition</a:t>
            </a:r>
            <a:r>
              <a:rPr lang="en-GB" dirty="0"/>
              <a:t>) subtract(ion)</a:t>
            </a:r>
          </a:p>
          <a:p>
            <a:r>
              <a:rPr lang="en-GB" dirty="0"/>
              <a:t>minus ones tens</a:t>
            </a:r>
          </a:p>
          <a:p>
            <a:r>
              <a:rPr lang="en-GB" dirty="0"/>
              <a:t>ones</a:t>
            </a:r>
          </a:p>
          <a:p>
            <a:r>
              <a:rPr lang="en-GB" dirty="0"/>
              <a:t>column(s) multiples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CE38F-D252-D7D9-F7A3-02663430C26B}"/>
              </a:ext>
            </a:extLst>
          </p:cNvPr>
          <p:cNvSpPr txBox="1"/>
          <p:nvPr/>
        </p:nvSpPr>
        <p:spPr>
          <a:xfrm>
            <a:off x="1754589" y="1745886"/>
            <a:ext cx="11052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odd </a:t>
            </a:r>
          </a:p>
          <a:p>
            <a:r>
              <a:rPr lang="en-GB" dirty="0"/>
              <a:t>even double halve pair </a:t>
            </a:r>
          </a:p>
          <a:p>
            <a:r>
              <a:rPr lang="en-GB" dirty="0"/>
              <a:t>how much how many larger smaller estimate compare together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13123-6A45-A2DF-9111-E27305ABE4CC}"/>
              </a:ext>
            </a:extLst>
          </p:cNvPr>
          <p:cNvSpPr txBox="1"/>
          <p:nvPr/>
        </p:nvSpPr>
        <p:spPr>
          <a:xfrm>
            <a:off x="270344" y="318052"/>
            <a:ext cx="213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EYFS/Year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4B9E3-078F-F347-331D-BD2490F1B3DC}"/>
              </a:ext>
            </a:extLst>
          </p:cNvPr>
          <p:cNvSpPr txBox="1"/>
          <p:nvPr/>
        </p:nvSpPr>
        <p:spPr>
          <a:xfrm>
            <a:off x="3154679" y="858081"/>
            <a:ext cx="19142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2</a:t>
            </a:r>
          </a:p>
          <a:p>
            <a:endParaRPr lang="en-GB" dirty="0"/>
          </a:p>
          <a:p>
            <a:r>
              <a:rPr lang="en-GB" dirty="0"/>
              <a:t>multiple commutative</a:t>
            </a:r>
          </a:p>
          <a:p>
            <a:r>
              <a:rPr lang="en-GB" dirty="0"/>
              <a:t>&gt;as ‘greater than’ </a:t>
            </a:r>
          </a:p>
          <a:p>
            <a:r>
              <a:rPr lang="en-GB" dirty="0"/>
              <a:t>&lt; as ‘less than’ partition </a:t>
            </a:r>
          </a:p>
          <a:p>
            <a:r>
              <a:rPr lang="en-GB" dirty="0"/>
              <a:t>place holder</a:t>
            </a:r>
          </a:p>
          <a:p>
            <a:r>
              <a:rPr lang="en-GB" dirty="0"/>
              <a:t>place value estimate </a:t>
            </a:r>
          </a:p>
          <a:p>
            <a:r>
              <a:rPr lang="en-GB" dirty="0"/>
              <a:t>estimation </a:t>
            </a:r>
          </a:p>
          <a:p>
            <a:r>
              <a:rPr lang="en-GB" dirty="0"/>
              <a:t>inverse </a:t>
            </a:r>
          </a:p>
          <a:p>
            <a:r>
              <a:rPr lang="en-GB" dirty="0"/>
              <a:t>array </a:t>
            </a:r>
          </a:p>
          <a:p>
            <a:r>
              <a:rPr lang="en-GB" dirty="0"/>
              <a:t>calculate</a:t>
            </a:r>
          </a:p>
          <a:p>
            <a:r>
              <a:rPr lang="en-GB" dirty="0"/>
              <a:t>multiplication division </a:t>
            </a:r>
          </a:p>
          <a:p>
            <a:r>
              <a:rPr lang="en-GB" dirty="0"/>
              <a:t>times tables</a:t>
            </a:r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DCABD-06CA-882D-8552-F963E16541EA}"/>
              </a:ext>
            </a:extLst>
          </p:cNvPr>
          <p:cNvSpPr txBox="1"/>
          <p:nvPr/>
        </p:nvSpPr>
        <p:spPr>
          <a:xfrm>
            <a:off x="5342283" y="1170298"/>
            <a:ext cx="1194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3</a:t>
            </a:r>
          </a:p>
          <a:p>
            <a:endParaRPr lang="en-GB" dirty="0"/>
          </a:p>
          <a:p>
            <a:r>
              <a:rPr lang="en-GB" dirty="0"/>
              <a:t>multiple(s) inverse operations integer(s) decimal(s) remainder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E1603-0C06-740A-4EE1-95AA168D3430}"/>
              </a:ext>
            </a:extLst>
          </p:cNvPr>
          <p:cNvSpPr txBox="1"/>
          <p:nvPr/>
        </p:nvSpPr>
        <p:spPr>
          <a:xfrm>
            <a:off x="6949440" y="1389692"/>
            <a:ext cx="12059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4</a:t>
            </a:r>
          </a:p>
          <a:p>
            <a:endParaRPr lang="en-GB" dirty="0"/>
          </a:p>
          <a:p>
            <a:r>
              <a:rPr lang="en-GB" dirty="0"/>
              <a:t>round rounding</a:t>
            </a:r>
          </a:p>
          <a:p>
            <a:r>
              <a:rPr lang="en-GB" dirty="0"/>
              <a:t>negative </a:t>
            </a:r>
          </a:p>
          <a:p>
            <a:r>
              <a:rPr lang="en-GB" dirty="0"/>
              <a:t>operation </a:t>
            </a:r>
          </a:p>
          <a:p>
            <a:r>
              <a:rPr lang="en-GB" dirty="0"/>
              <a:t>Factor</a:t>
            </a:r>
          </a:p>
          <a:p>
            <a:r>
              <a:rPr lang="en-GB" dirty="0"/>
              <a:t>factor pairs distributive associative derive remainder</a:t>
            </a:r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28E239-28C6-9940-8E75-BE7D87AB45FD}"/>
              </a:ext>
            </a:extLst>
          </p:cNvPr>
          <p:cNvSpPr txBox="1"/>
          <p:nvPr/>
        </p:nvSpPr>
        <p:spPr>
          <a:xfrm>
            <a:off x="8473448" y="2047461"/>
            <a:ext cx="1355699" cy="286232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GB" dirty="0"/>
              <a:t>Year 5</a:t>
            </a:r>
          </a:p>
          <a:p>
            <a:endParaRPr lang="en-GB" dirty="0"/>
          </a:p>
          <a:p>
            <a:r>
              <a:rPr lang="en-GB" dirty="0"/>
              <a:t>power(s) prime complement</a:t>
            </a:r>
          </a:p>
          <a:p>
            <a:r>
              <a:rPr lang="en-GB" dirty="0"/>
              <a:t>composite prime factor square(d)</a:t>
            </a:r>
            <a:r>
              <a:rPr lang="en-GB" sz="1200" dirty="0"/>
              <a:t>2</a:t>
            </a:r>
            <a:r>
              <a:rPr lang="en-GB" dirty="0"/>
              <a:t> cube(d)</a:t>
            </a:r>
            <a:r>
              <a:rPr lang="en-GB" sz="1200" dirty="0"/>
              <a:t>3</a:t>
            </a:r>
            <a:r>
              <a:rPr lang="en-GB" dirty="0"/>
              <a:t> equivalence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9C65FD-91CC-FB7D-FDBC-91B9F5EF65AF}"/>
              </a:ext>
            </a:extLst>
          </p:cNvPr>
          <p:cNvSpPr txBox="1"/>
          <p:nvPr/>
        </p:nvSpPr>
        <p:spPr>
          <a:xfrm>
            <a:off x="10381090" y="2557396"/>
            <a:ext cx="17154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6</a:t>
            </a:r>
          </a:p>
          <a:p>
            <a:endParaRPr lang="en-GB" dirty="0"/>
          </a:p>
          <a:p>
            <a:r>
              <a:rPr lang="en-GB" dirty="0"/>
              <a:t>long division Multi-step common factors common multiple</a:t>
            </a:r>
          </a:p>
        </p:txBody>
      </p:sp>
    </p:spTree>
    <p:extLst>
      <p:ext uri="{BB962C8B-B14F-4D97-AF65-F5344CB8AC3E}">
        <p14:creationId xmlns:p14="http://schemas.microsoft.com/office/powerpoint/2010/main" val="65322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AB47-5B2C-D715-F6AB-DF7D9A4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Strategies for Addition and subtraction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309464-3B9B-E2EF-8AF4-82B5529B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3231675"/>
            <a:ext cx="1539373" cy="22480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F1D30E-3087-F683-01EF-6EEA2A6C8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766" y="3231675"/>
            <a:ext cx="1501270" cy="22252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F03F20-1903-789D-4DC1-E0FAF5FB5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80" y="1114425"/>
            <a:ext cx="1905165" cy="16232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5D1089-2295-9459-3FBE-9B56F7581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362" y="3245416"/>
            <a:ext cx="1882303" cy="18518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DAFE13-556E-D0A2-FF27-DB35D10DA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105" y="3231675"/>
            <a:ext cx="2110923" cy="19661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C7E101-9C49-FBD4-5935-9D11420CF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1490" y="904713"/>
            <a:ext cx="2933954" cy="18823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6C701D-67D5-9555-E416-948FC573F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7937" y="1231692"/>
            <a:ext cx="2499577" cy="6172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524FD9-6A7F-5019-08FE-F152A745D4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788" y="1219200"/>
            <a:ext cx="1661304" cy="952583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808234AA-69CC-9D0F-8F12-099246430ACB}"/>
              </a:ext>
            </a:extLst>
          </p:cNvPr>
          <p:cNvSpPr txBox="1"/>
          <p:nvPr/>
        </p:nvSpPr>
        <p:spPr>
          <a:xfrm>
            <a:off x="2719437" y="892655"/>
            <a:ext cx="139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Counting on </a:t>
            </a:r>
          </a:p>
        </p:txBody>
      </p:sp>
      <p:pic>
        <p:nvPicPr>
          <p:cNvPr id="1096" name="Picture 1095">
            <a:extLst>
              <a:ext uri="{FF2B5EF4-FFF2-40B4-BE49-F238E27FC236}">
                <a16:creationId xmlns:a16="http://schemas.microsoft.com/office/drawing/2014/main" id="{C128153A-B1B0-64B5-170A-6CE2341FBC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999" y="3227864"/>
            <a:ext cx="2712955" cy="2232853"/>
          </a:xfrm>
          <a:prstGeom prst="rect">
            <a:avLst/>
          </a:prstGeom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A9716C1C-633A-51CF-3B25-0FFC524C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98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Text Box">
            <a:extLst>
              <a:ext uri="{FF2B5EF4-FFF2-40B4-BE49-F238E27FC236}">
                <a16:creationId xmlns:a16="http://schemas.microsoft.com/office/drawing/2014/main" id="{602342C5-7E6C-AE21-D598-DDB6021B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44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9D09791B-7300-0B94-9F61-8B5DC2BD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BB46554A-0A96-6D3C-F243-36CFFC44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84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Text Box">
            <a:extLst>
              <a:ext uri="{FF2B5EF4-FFF2-40B4-BE49-F238E27FC236}">
                <a16:creationId xmlns:a16="http://schemas.microsoft.com/office/drawing/2014/main" id="{CB80D6A8-1403-3A47-3421-3D9EBB7B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44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7F3BBDD0-4DBE-02E8-7FBC-49A844275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9450CAF3-5DC0-39FC-5304-95B485860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EF880E0B-A8B8-9720-E0CF-F7D5CC2F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0760F691-C63E-C8EB-72A6-EB735EA78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2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3B0042F2-6F2D-2BB6-6654-C13AE0EC0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>
            <a:extLst>
              <a:ext uri="{FF2B5EF4-FFF2-40B4-BE49-F238E27FC236}">
                <a16:creationId xmlns:a16="http://schemas.microsoft.com/office/drawing/2014/main" id="{1C9ABF70-E90A-2DD6-1915-2C5D6C14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>
            <a:extLst>
              <a:ext uri="{FF2B5EF4-FFF2-40B4-BE49-F238E27FC236}">
                <a16:creationId xmlns:a16="http://schemas.microsoft.com/office/drawing/2014/main" id="{35D4F156-C30C-833F-543A-841878C4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extLst>
              <a:ext uri="{FF2B5EF4-FFF2-40B4-BE49-F238E27FC236}">
                <a16:creationId xmlns:a16="http://schemas.microsoft.com/office/drawing/2014/main" id="{90780F38-20E3-65A3-9B79-CE4C5E624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>
            <a:extLst>
              <a:ext uri="{FF2B5EF4-FFF2-40B4-BE49-F238E27FC236}">
                <a16:creationId xmlns:a16="http://schemas.microsoft.com/office/drawing/2014/main" id="{300C7B00-2CB9-4C37-45F1-B367A732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>
            <a:extLst>
              <a:ext uri="{FF2B5EF4-FFF2-40B4-BE49-F238E27FC236}">
                <a16:creationId xmlns:a16="http://schemas.microsoft.com/office/drawing/2014/main" id="{B488EE11-521F-6D01-534D-463DCB58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>
            <a:extLst>
              <a:ext uri="{FF2B5EF4-FFF2-40B4-BE49-F238E27FC236}">
                <a16:creationId xmlns:a16="http://schemas.microsoft.com/office/drawing/2014/main" id="{4E85732B-3920-2C0D-D6E3-A3543C65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>
            <a:extLst>
              <a:ext uri="{FF2B5EF4-FFF2-40B4-BE49-F238E27FC236}">
                <a16:creationId xmlns:a16="http://schemas.microsoft.com/office/drawing/2014/main" id="{B54BCD4D-6570-CBD1-5DCC-FAE242C5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>
            <a:extLst>
              <a:ext uri="{FF2B5EF4-FFF2-40B4-BE49-F238E27FC236}">
                <a16:creationId xmlns:a16="http://schemas.microsoft.com/office/drawing/2014/main" id="{7BF92EF3-5B00-A5A2-1953-B059742A7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55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>
            <a:extLst>
              <a:ext uri="{FF2B5EF4-FFF2-40B4-BE49-F238E27FC236}">
                <a16:creationId xmlns:a16="http://schemas.microsoft.com/office/drawing/2014/main" id="{9B869DC1-8BE2-5C1A-8F56-65FE1089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69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>
            <a:extLst>
              <a:ext uri="{FF2B5EF4-FFF2-40B4-BE49-F238E27FC236}">
                <a16:creationId xmlns:a16="http://schemas.microsoft.com/office/drawing/2014/main" id="{0E1D643B-F064-6753-EF29-BD9B4DB3B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Shape">
            <a:extLst>
              <a:ext uri="{FF2B5EF4-FFF2-40B4-BE49-F238E27FC236}">
                <a16:creationId xmlns:a16="http://schemas.microsoft.com/office/drawing/2014/main" id="{DD1E8B8F-F4E2-8208-02BF-67A15873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Shape">
            <a:extLst>
              <a:ext uri="{FF2B5EF4-FFF2-40B4-BE49-F238E27FC236}">
                <a16:creationId xmlns:a16="http://schemas.microsoft.com/office/drawing/2014/main" id="{9C1DFBD8-D41E-768A-4FE3-3644E5CE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Shape">
            <a:extLst>
              <a:ext uri="{FF2B5EF4-FFF2-40B4-BE49-F238E27FC236}">
                <a16:creationId xmlns:a16="http://schemas.microsoft.com/office/drawing/2014/main" id="{BE228DE5-3E36-CCC7-CB85-843D443D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Shape">
            <a:extLst>
              <a:ext uri="{FF2B5EF4-FFF2-40B4-BE49-F238E27FC236}">
                <a16:creationId xmlns:a16="http://schemas.microsoft.com/office/drawing/2014/main" id="{0679C8CF-05CA-39E5-14F0-94131CCE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Shape">
            <a:extLst>
              <a:ext uri="{FF2B5EF4-FFF2-40B4-BE49-F238E27FC236}">
                <a16:creationId xmlns:a16="http://schemas.microsoft.com/office/drawing/2014/main" id="{256FFEBE-17FD-572B-EFC7-79EB1D33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Shape">
            <a:extLst>
              <a:ext uri="{FF2B5EF4-FFF2-40B4-BE49-F238E27FC236}">
                <a16:creationId xmlns:a16="http://schemas.microsoft.com/office/drawing/2014/main" id="{B423A807-09C3-A933-826F-6CF0665C5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>
            <a:extLst>
              <a:ext uri="{FF2B5EF4-FFF2-40B4-BE49-F238E27FC236}">
                <a16:creationId xmlns:a16="http://schemas.microsoft.com/office/drawing/2014/main" id="{A067044A-FCED-DE5F-5A9A-835A7D32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>
            <a:extLst>
              <a:ext uri="{FF2B5EF4-FFF2-40B4-BE49-F238E27FC236}">
                <a16:creationId xmlns:a16="http://schemas.microsoft.com/office/drawing/2014/main" id="{C16DA9A5-3A8B-6684-4E73-E2F83AA6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>
            <a:extLst>
              <a:ext uri="{FF2B5EF4-FFF2-40B4-BE49-F238E27FC236}">
                <a16:creationId xmlns:a16="http://schemas.microsoft.com/office/drawing/2014/main" id="{F040364D-CD8F-3128-3BAF-34E67992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>
            <a:extLst>
              <a:ext uri="{FF2B5EF4-FFF2-40B4-BE49-F238E27FC236}">
                <a16:creationId xmlns:a16="http://schemas.microsoft.com/office/drawing/2014/main" id="{65C6AF49-7BCE-DC9F-220C-4080F091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Shape">
            <a:extLst>
              <a:ext uri="{FF2B5EF4-FFF2-40B4-BE49-F238E27FC236}">
                <a16:creationId xmlns:a16="http://schemas.microsoft.com/office/drawing/2014/main" id="{5F518836-4B98-A306-4EBC-6C57C79F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Shape">
            <a:extLst>
              <a:ext uri="{FF2B5EF4-FFF2-40B4-BE49-F238E27FC236}">
                <a16:creationId xmlns:a16="http://schemas.microsoft.com/office/drawing/2014/main" id="{2A9E2C1C-3D20-F731-E4AB-37DCDF3D8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Shape">
            <a:extLst>
              <a:ext uri="{FF2B5EF4-FFF2-40B4-BE49-F238E27FC236}">
                <a16:creationId xmlns:a16="http://schemas.microsoft.com/office/drawing/2014/main" id="{129FCEFD-F4F1-A655-9A86-3C0382B5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8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Shape">
            <a:extLst>
              <a:ext uri="{FF2B5EF4-FFF2-40B4-BE49-F238E27FC236}">
                <a16:creationId xmlns:a16="http://schemas.microsoft.com/office/drawing/2014/main" id="{6DB3E5D8-F4DC-E28F-1DC7-C5A6151C7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77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>
            <a:extLst>
              <a:ext uri="{FF2B5EF4-FFF2-40B4-BE49-F238E27FC236}">
                <a16:creationId xmlns:a16="http://schemas.microsoft.com/office/drawing/2014/main" id="{88D873E6-F9AB-16EC-20FC-C7266206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42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2DCE0B-61FF-46DE-E0D3-1B971F25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8B094-26F0-11E9-6833-09680439B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89" y="1311020"/>
            <a:ext cx="2466405" cy="2384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6F704-9633-876C-396E-BDA0A5F6C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89" y="3695515"/>
            <a:ext cx="2466405" cy="1567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E588F5-0270-A9BA-E129-769A10EBC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715" y="1542373"/>
            <a:ext cx="2796782" cy="12726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182530-7679-5B43-D7EB-35339CBF2595}"/>
              </a:ext>
            </a:extLst>
          </p:cNvPr>
          <p:cNvSpPr txBox="1"/>
          <p:nvPr/>
        </p:nvSpPr>
        <p:spPr>
          <a:xfrm>
            <a:off x="4497355" y="1017037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 whole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F5E416-EE80-6C4F-4C8E-60E6D2778293}"/>
              </a:ext>
            </a:extLst>
          </p:cNvPr>
          <p:cNvSpPr txBox="1"/>
          <p:nvPr/>
        </p:nvSpPr>
        <p:spPr>
          <a:xfrm>
            <a:off x="5066522" y="2802870"/>
            <a:ext cx="133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+ 4 = 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8360D-C8A1-D2CB-54E6-41462DB21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352" y="4648819"/>
            <a:ext cx="3871295" cy="13336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0ED342-8F80-CDFC-F96A-77F32442630B}"/>
              </a:ext>
            </a:extLst>
          </p:cNvPr>
          <p:cNvSpPr txBox="1"/>
          <p:nvPr/>
        </p:nvSpPr>
        <p:spPr>
          <a:xfrm>
            <a:off x="4809929" y="4248033"/>
            <a:ext cx="257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Bar model – fact family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8EB41D-D6EA-4DF6-8E8C-F7E90D650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118" y="1486459"/>
            <a:ext cx="2743438" cy="8458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90065F-DA1B-C8D7-DDB1-28DC4CFE0852}"/>
              </a:ext>
            </a:extLst>
          </p:cNvPr>
          <p:cNvSpPr txBox="1"/>
          <p:nvPr/>
        </p:nvSpPr>
        <p:spPr>
          <a:xfrm>
            <a:off x="8349943" y="1017037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8BF37B-C2EC-B1ED-F64F-F3DE1513B109}"/>
              </a:ext>
            </a:extLst>
          </p:cNvPr>
          <p:cNvSpPr txBox="1"/>
          <p:nvPr/>
        </p:nvSpPr>
        <p:spPr>
          <a:xfrm>
            <a:off x="8357118" y="2506657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+ 3 = 7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5D1C794-7D25-97B0-A2C1-51DBB5284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629" y="3982011"/>
            <a:ext cx="3505504" cy="20347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6BA1A28-AE06-971A-D36D-82C7E9D699C3}"/>
              </a:ext>
            </a:extLst>
          </p:cNvPr>
          <p:cNvSpPr txBox="1"/>
          <p:nvPr/>
        </p:nvSpPr>
        <p:spPr>
          <a:xfrm>
            <a:off x="8442767" y="3542970"/>
            <a:ext cx="257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Combining 2 groups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5A7F55-EF1C-9382-7EC6-D58CD943B99E}"/>
              </a:ext>
            </a:extLst>
          </p:cNvPr>
          <p:cNvSpPr txBox="1"/>
          <p:nvPr/>
        </p:nvSpPr>
        <p:spPr>
          <a:xfrm>
            <a:off x="4497354" y="3316467"/>
            <a:ext cx="296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part 5 + one part 4 = whole 9 altogether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8A734B-A6CD-2E68-0B0C-A2298F14DAB2}"/>
              </a:ext>
            </a:extLst>
          </p:cNvPr>
          <p:cNvSpPr txBox="1"/>
          <p:nvPr/>
        </p:nvSpPr>
        <p:spPr>
          <a:xfrm>
            <a:off x="4288971" y="6129140"/>
            <a:ext cx="257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yellow + 5 green = 7 altogether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09CADE-0C02-0ACA-E2D9-2C80CA47C60A}"/>
              </a:ext>
            </a:extLst>
          </p:cNvPr>
          <p:cNvSpPr txBox="1"/>
          <p:nvPr/>
        </p:nvSpPr>
        <p:spPr>
          <a:xfrm>
            <a:off x="8442766" y="2875989"/>
            <a:ext cx="310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Circle start number 4, jump on 3 and finish on 7. 4+3=7</a:t>
            </a:r>
          </a:p>
        </p:txBody>
      </p:sp>
    </p:spTree>
    <p:extLst>
      <p:ext uri="{BB962C8B-B14F-4D97-AF65-F5344CB8AC3E}">
        <p14:creationId xmlns:p14="http://schemas.microsoft.com/office/powerpoint/2010/main" val="274150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09E804-6EFA-538F-E8F4-F079DF53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SUBTRACTION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7EADDE-F178-CAE1-102D-0901B937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40" y="1167833"/>
            <a:ext cx="2162800" cy="516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503D7E-D6DA-C3BB-49BD-9596FA573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95"/>
          <a:stretch/>
        </p:blipFill>
        <p:spPr>
          <a:xfrm>
            <a:off x="3982629" y="1861888"/>
            <a:ext cx="3444538" cy="7351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C9CCE1-D997-2B7D-77E3-8260366F8982}"/>
              </a:ext>
            </a:extLst>
          </p:cNvPr>
          <p:cNvSpPr txBox="1"/>
          <p:nvPr/>
        </p:nvSpPr>
        <p:spPr>
          <a:xfrm>
            <a:off x="3982628" y="1128317"/>
            <a:ext cx="291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Subtraction by crossing 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BCD34-E426-9A9A-3893-0F04D092450E}"/>
              </a:ext>
            </a:extLst>
          </p:cNvPr>
          <p:cNvSpPr txBox="1"/>
          <p:nvPr/>
        </p:nvSpPr>
        <p:spPr>
          <a:xfrm>
            <a:off x="3982629" y="2714410"/>
            <a:ext cx="2911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there were 5 cars</a:t>
            </a:r>
          </a:p>
          <a:p>
            <a:r>
              <a:rPr lang="en-GB" dirty="0"/>
              <a:t>Then 3 drove away</a:t>
            </a:r>
          </a:p>
          <a:p>
            <a:r>
              <a:rPr lang="en-GB" dirty="0"/>
              <a:t>Now there are 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92E0AA-9DC2-0F42-032C-D62F04C6D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629" y="3887157"/>
            <a:ext cx="3322608" cy="777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D9ADE1-153C-7840-D938-E8D8B4B628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559"/>
          <a:stretch/>
        </p:blipFill>
        <p:spPr>
          <a:xfrm>
            <a:off x="3982628" y="5392906"/>
            <a:ext cx="4290432" cy="7773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ECDE1D2-BBE1-EC0C-FFA9-A5FC2710B5E3}"/>
              </a:ext>
            </a:extLst>
          </p:cNvPr>
          <p:cNvSpPr txBox="1"/>
          <p:nvPr/>
        </p:nvSpPr>
        <p:spPr>
          <a:xfrm>
            <a:off x="3982629" y="4991019"/>
            <a:ext cx="355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Jumping back on a number line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4E651A0-7A7E-50FB-B84B-C5C1BAE6C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655" y="2516116"/>
            <a:ext cx="3856054" cy="18823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196231C-EEE2-7CBC-47F6-872301B31D35}"/>
              </a:ext>
            </a:extLst>
          </p:cNvPr>
          <p:cNvSpPr txBox="1"/>
          <p:nvPr/>
        </p:nvSpPr>
        <p:spPr>
          <a:xfrm>
            <a:off x="8522107" y="1858705"/>
            <a:ext cx="291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Finding a missing part (link with addition)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58863B-2466-8FF0-837B-63586ECDA350}"/>
              </a:ext>
            </a:extLst>
          </p:cNvPr>
          <p:cNvSpPr txBox="1"/>
          <p:nvPr/>
        </p:nvSpPr>
        <p:spPr>
          <a:xfrm>
            <a:off x="4019639" y="6202768"/>
            <a:ext cx="421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 on 7, jump back 3 spaces and land on 4.  7-3=4</a:t>
            </a:r>
          </a:p>
        </p:txBody>
      </p:sp>
    </p:spTree>
    <p:extLst>
      <p:ext uri="{BB962C8B-B14F-4D97-AF65-F5344CB8AC3E}">
        <p14:creationId xmlns:p14="http://schemas.microsoft.com/office/powerpoint/2010/main" val="208639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194311-CD22-C106-522C-4038FD1C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Multiplication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9C6E1-4391-68FE-E8DD-5097B0B4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62" y="1353982"/>
            <a:ext cx="2348498" cy="1532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9AB3BB-3E0D-529F-BE9A-5999E1382D86}"/>
              </a:ext>
            </a:extLst>
          </p:cNvPr>
          <p:cNvSpPr txBox="1"/>
          <p:nvPr/>
        </p:nvSpPr>
        <p:spPr>
          <a:xfrm>
            <a:off x="1175657" y="3602977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To count in 2’s, 5’s and 10’s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/>
              <a:t>-  To add equal groups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1FC467-A815-1F01-6308-E74401953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160" y="4787141"/>
            <a:ext cx="3114496" cy="1433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EB563E-03F0-B095-2EBA-48BEE3A4A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73" y="1492054"/>
            <a:ext cx="3025402" cy="21109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B02B1D-9166-55BD-79A2-54E1A8989C26}"/>
              </a:ext>
            </a:extLst>
          </p:cNvPr>
          <p:cNvSpPr txBox="1"/>
          <p:nvPr/>
        </p:nvSpPr>
        <p:spPr>
          <a:xfrm>
            <a:off x="4590661" y="1073020"/>
            <a:ext cx="302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/>
              <a:t>To recognise equal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11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E106E-135F-38DC-4A34-44FCCAA27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33" y="1282288"/>
            <a:ext cx="2244992" cy="18248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56EA09-DF97-78E8-60EE-B69BE478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division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74935-B79F-7BEC-4D5E-1663C8BEF398}"/>
              </a:ext>
            </a:extLst>
          </p:cNvPr>
          <p:cNvSpPr txBox="1"/>
          <p:nvPr/>
        </p:nvSpPr>
        <p:spPr>
          <a:xfrm>
            <a:off x="1129004" y="3197914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To </a:t>
            </a:r>
            <a:r>
              <a:rPr lang="en-GB" dirty="0">
                <a:latin typeface="biotif"/>
              </a:rPr>
              <a:t>m</a:t>
            </a:r>
            <a:r>
              <a:rPr lang="en-GB" b="0" i="0" dirty="0">
                <a:solidFill>
                  <a:srgbClr val="000000"/>
                </a:solidFill>
                <a:effectLst/>
                <a:latin typeface="biotif"/>
              </a:rPr>
              <a:t>ake equal groups - grouping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To </a:t>
            </a:r>
            <a:r>
              <a:rPr lang="en-GB" dirty="0">
                <a:latin typeface="biotif"/>
              </a:rPr>
              <a:t>m</a:t>
            </a:r>
            <a:r>
              <a:rPr lang="en-GB" b="0" i="0" dirty="0">
                <a:solidFill>
                  <a:srgbClr val="000000"/>
                </a:solidFill>
                <a:effectLst/>
                <a:latin typeface="biotif"/>
              </a:rPr>
              <a:t>ake equal groups - sharing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2A8A5E-ED00-EFDC-7096-7931C8496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015" y="3100683"/>
            <a:ext cx="4214225" cy="10135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399286-E508-446C-FD15-BF98E4B4A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097" y="4767574"/>
            <a:ext cx="4214225" cy="1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9390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8103876BACA4FB2AAFD41A6FF24D8" ma:contentTypeVersion="17" ma:contentTypeDescription="Create a new document." ma:contentTypeScope="" ma:versionID="e5e635b1fe58e5eb92f21d83087d0213">
  <xsd:schema xmlns:xsd="http://www.w3.org/2001/XMLSchema" xmlns:xs="http://www.w3.org/2001/XMLSchema" xmlns:p="http://schemas.microsoft.com/office/2006/metadata/properties" xmlns:ns2="f77ace77-ab10-4261-99cf-97889a954fcf" xmlns:ns3="b4d61ad6-f70c-4f95-88f3-46bd2445b4a1" targetNamespace="http://schemas.microsoft.com/office/2006/metadata/properties" ma:root="true" ma:fieldsID="82d9f5d57d7c4359fc06a913046b1886" ns2:_="" ns3:_="">
    <xsd:import namespace="f77ace77-ab10-4261-99cf-97889a954fcf"/>
    <xsd:import namespace="b4d61ad6-f70c-4f95-88f3-46bd2445b4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ace77-ab10-4261-99cf-97889a954f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7237a4c-7c83-46a3-920c-320c2cdf27a4}" ma:internalName="TaxCatchAll" ma:showField="CatchAllData" ma:web="f77ace77-ab10-4261-99cf-97889a954f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61ad6-f70c-4f95-88f3-46bd2445b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70f5cee-14f7-485b-96e1-50dfad805b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61ad6-f70c-4f95-88f3-46bd2445b4a1">
      <Terms xmlns="http://schemas.microsoft.com/office/infopath/2007/PartnerControls"/>
    </lcf76f155ced4ddcb4097134ff3c332f>
    <TaxCatchAll xmlns="f77ace77-ab10-4261-99cf-97889a954fcf" xsi:nil="true"/>
  </documentManagement>
</p:properties>
</file>

<file path=customXml/itemProps1.xml><?xml version="1.0" encoding="utf-8"?>
<ds:datastoreItem xmlns:ds="http://schemas.openxmlformats.org/officeDocument/2006/customXml" ds:itemID="{3F349E10-EB2E-4D3D-8346-16A8EE1C7D5F}"/>
</file>

<file path=customXml/itemProps2.xml><?xml version="1.0" encoding="utf-8"?>
<ds:datastoreItem xmlns:ds="http://schemas.openxmlformats.org/officeDocument/2006/customXml" ds:itemID="{75D0D4A9-A7E7-44AB-ACD1-CCBF9BB332E0}"/>
</file>

<file path=customXml/itemProps3.xml><?xml version="1.0" encoding="utf-8"?>
<ds:datastoreItem xmlns:ds="http://schemas.openxmlformats.org/officeDocument/2006/customXml" ds:itemID="{C30870C4-E414-4AF8-B05B-63ECF0E1FE1D}"/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212</TotalTime>
  <Words>426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biotif</vt:lpstr>
      <vt:lpstr>GDS Transport</vt:lpstr>
      <vt:lpstr>robotobold</vt:lpstr>
      <vt:lpstr>Tw Cen MT</vt:lpstr>
      <vt:lpstr>Droplet</vt:lpstr>
      <vt:lpstr>Maths Calculations  Year 1</vt:lpstr>
      <vt:lpstr>Year 1 National Curriculum objectives. </vt:lpstr>
      <vt:lpstr>PowerPoint Presentation</vt:lpstr>
      <vt:lpstr>Strategies for Addition and subtraction</vt:lpstr>
      <vt:lpstr>Addition</vt:lpstr>
      <vt:lpstr>SUBTRACTION</vt:lpstr>
      <vt:lpstr>Multiplication </vt:lpstr>
      <vt:lpstr>division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Calculations  Year 6</dc:title>
  <dc:creator>Mrs S Green</dc:creator>
  <cp:lastModifiedBy>Mrs S Green</cp:lastModifiedBy>
  <cp:revision>3</cp:revision>
  <dcterms:created xsi:type="dcterms:W3CDTF">2024-03-21T09:56:00Z</dcterms:created>
  <dcterms:modified xsi:type="dcterms:W3CDTF">2024-07-17T15:40:21Z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0x010100F938103876BACA4FB2AAFD41A6FF24D8</vt:lpwstr>
  </property>
</Properties>
</file>