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80" r:id="rId3"/>
    <p:sldId id="281" r:id="rId4"/>
    <p:sldId id="278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0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71" autoAdjust="0"/>
    <p:restoredTop sz="94660"/>
  </p:normalViewPr>
  <p:slideViewPr>
    <p:cSldViewPr>
      <p:cViewPr varScale="1">
        <p:scale>
          <a:sx n="82" d="100"/>
          <a:sy n="82" d="100"/>
        </p:scale>
        <p:origin x="114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D19423-BA3C-4028-AFFD-CFF8572D5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E107E7-6BA3-4F4E-9F80-F07754FC4C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F0755-FA8C-471A-93D4-F222F91FF613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96DF2-986A-4B5B-A55A-9CAEDD49C5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1949E-B763-472D-8DE0-4F9F4E63C0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3252F-32AD-44A0-BBFC-BB951A756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434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43337-CFD9-4F1D-9AE3-8E0B404DB3B7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3B16C-6C1B-4F2D-B645-6B0B9BA61C4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3B16C-6C1B-4F2D-B645-6B0B9BA61C45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lk Task">
    <p:bg>
      <p:bgPr>
        <a:solidFill>
          <a:srgbClr val="FDEA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253" y="9525"/>
            <a:ext cx="9126747" cy="4619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dirty="0"/>
              <a:t>Add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-1188640" y="6538407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baseline="0" dirty="0">
                <a:solidFill>
                  <a:schemeClr val="bg1"/>
                </a:solidFill>
                <a:latin typeface="Lucida Bright" panose="02040602050505020304" pitchFamily="18" charset="0"/>
                <a:cs typeface="Lucida Bright" panose="02040602050505020304" pitchFamily="18" charset="0"/>
              </a:rPr>
              <a:t>The maths department is looking forward to meeting you.</a:t>
            </a:r>
            <a:endParaRPr lang="en-GB" sz="1400" b="1" dirty="0">
              <a:solidFill>
                <a:schemeClr val="bg1"/>
              </a:solidFill>
              <a:latin typeface="Lucida Bright" panose="02040602050505020304" pitchFamily="18" charset="0"/>
              <a:cs typeface="Lucida Bright" panose="02040602050505020304" pitchFamily="18" charset="0"/>
            </a:endParaRPr>
          </a:p>
        </p:txBody>
      </p:sp>
      <p:sp>
        <p:nvSpPr>
          <p:cNvPr id="9" name="Parallelogram 8"/>
          <p:cNvSpPr/>
          <p:nvPr userDrawn="1"/>
        </p:nvSpPr>
        <p:spPr>
          <a:xfrm>
            <a:off x="13063" y="6080233"/>
            <a:ext cx="1403648" cy="432048"/>
          </a:xfrm>
          <a:prstGeom prst="parallelogram">
            <a:avLst/>
          </a:prstGeom>
          <a:solidFill>
            <a:srgbClr val="1B0C8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arallelogram 9"/>
          <p:cNvSpPr/>
          <p:nvPr userDrawn="1"/>
        </p:nvSpPr>
        <p:spPr>
          <a:xfrm>
            <a:off x="117567" y="5648185"/>
            <a:ext cx="1403648" cy="432048"/>
          </a:xfrm>
          <a:prstGeom prst="parallelogram">
            <a:avLst/>
          </a:prstGeom>
          <a:solidFill>
            <a:srgbClr val="1B0C8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arallelogram 10"/>
          <p:cNvSpPr/>
          <p:nvPr userDrawn="1"/>
        </p:nvSpPr>
        <p:spPr>
          <a:xfrm>
            <a:off x="225394" y="5209444"/>
            <a:ext cx="1403648" cy="432048"/>
          </a:xfrm>
          <a:prstGeom prst="parallelogram">
            <a:avLst/>
          </a:prstGeom>
          <a:solidFill>
            <a:srgbClr val="1B0C8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03772" y="525532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Lucida Bright" panose="02040602050505020304" pitchFamily="18" charset="0"/>
                <a:cs typeface="Lucida Bright" panose="02040602050505020304" pitchFamily="18" charset="0"/>
              </a:rPr>
              <a:t>Did</a:t>
            </a:r>
            <a:r>
              <a:rPr lang="en-GB" sz="1400" dirty="0">
                <a:solidFill>
                  <a:schemeClr val="bg1"/>
                </a:solidFill>
                <a:latin typeface="Lucida Bright" panose="02040602050505020304" pitchFamily="18" charset="0"/>
                <a:cs typeface="Lucida Bright" panose="020406020505050203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05638" y="571351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Lucida Bright" panose="02040602050505020304" pitchFamily="18" charset="0"/>
                <a:cs typeface="Lucida Bright" panose="02040602050505020304" pitchFamily="18" charset="0"/>
              </a:rPr>
              <a:t>you</a:t>
            </a:r>
            <a:r>
              <a:rPr lang="en-GB" sz="1400" dirty="0">
                <a:solidFill>
                  <a:schemeClr val="bg1"/>
                </a:solidFill>
                <a:latin typeface="Lucida Bright" panose="02040602050505020304" pitchFamily="18" charset="0"/>
                <a:cs typeface="Lucida Bright" panose="020406020505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504" y="615225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Lucida Bright" panose="02040602050505020304" pitchFamily="18" charset="0"/>
                <a:cs typeface="Lucida Bright" panose="02040602050505020304" pitchFamily="18" charset="0"/>
              </a:rPr>
              <a:t>know</a:t>
            </a:r>
            <a:r>
              <a:rPr lang="en-GB" sz="1400" dirty="0">
                <a:solidFill>
                  <a:schemeClr val="bg1"/>
                </a:solidFill>
                <a:latin typeface="Lucida Bright" panose="02040602050505020304" pitchFamily="18" charset="0"/>
                <a:cs typeface="Lucida Bright" panose="02040602050505020304" pitchFamily="18" charset="0"/>
              </a:rPr>
              <a:t> ?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092280" y="1340768"/>
            <a:ext cx="2051720" cy="3875369"/>
          </a:xfrm>
          <a:prstGeom prst="rect">
            <a:avLst/>
          </a:prstGeom>
          <a:solidFill>
            <a:srgbClr val="1B0C8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619672" y="5216137"/>
            <a:ext cx="547260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7092280" y="5203074"/>
            <a:ext cx="2051720" cy="1296144"/>
          </a:xfrm>
          <a:prstGeom prst="rect">
            <a:avLst/>
          </a:prstGeom>
          <a:solidFill>
            <a:srgbClr val="1B0C8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7076121" y="687158"/>
            <a:ext cx="2051720" cy="576064"/>
          </a:xfrm>
          <a:prstGeom prst="rect">
            <a:avLst/>
          </a:prstGeom>
          <a:solidFill>
            <a:srgbClr val="1B0C8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7111961" y="76251"/>
            <a:ext cx="841756" cy="404664"/>
          </a:xfrm>
          <a:prstGeom prst="rect">
            <a:avLst/>
          </a:prstGeom>
          <a:solidFill>
            <a:srgbClr val="1B0C8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7111962" y="76251"/>
            <a:ext cx="945152" cy="404664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>
            <a:off x="8002947" y="76251"/>
            <a:ext cx="1124894" cy="404664"/>
          </a:xfrm>
          <a:prstGeom prst="rect">
            <a:avLst/>
          </a:prstGeom>
          <a:solidFill>
            <a:srgbClr val="1B0C8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Maths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7111962" y="115998"/>
            <a:ext cx="8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Lucida Bright" panose="02040602050505020304" pitchFamily="18" charset="0"/>
                <a:cs typeface="Lucida Bright" panose="02040602050505020304" pitchFamily="18" charset="0"/>
              </a:rPr>
              <a:t> I love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65314" y="78378"/>
            <a:ext cx="6961577" cy="692696"/>
          </a:xfrm>
          <a:prstGeom prst="rect">
            <a:avLst/>
          </a:prstGeom>
          <a:solidFill>
            <a:srgbClr val="1B0C8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tm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tm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mathsmadeeasy.co.uk/ks3-revision/" TargetMode="Externa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www.bbc.co.uk/bitesize/subjects/zqhs34j" TargetMode="External"/><Relationship Id="rId5" Type="http://schemas.openxmlformats.org/officeDocument/2006/relationships/hyperlink" Target="https://www.teachitmaths.co.uk/transition" TargetMode="External"/><Relationship Id="rId4" Type="http://schemas.openxmlformats.org/officeDocument/2006/relationships/hyperlink" Target="https://myminimaths.co.uk/year-6-to-7-mini-mathsold/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sparent Architect Png - Architect Clipart, Png Download , Transparent  Png Image - PNGitem">
            <a:extLst>
              <a:ext uri="{FF2B5EF4-FFF2-40B4-BE49-F238E27FC236}">
                <a16:creationId xmlns:a16="http://schemas.microsoft.com/office/drawing/2014/main" id="{5CF9E56E-2B9B-4910-B964-BF5A71331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993" y="5257660"/>
            <a:ext cx="1524741" cy="1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92280" y="1340768"/>
            <a:ext cx="2051720" cy="3875369"/>
          </a:xfrm>
          <a:prstGeom prst="rect">
            <a:avLst/>
          </a:prstGeom>
          <a:solidFill>
            <a:srgbClr val="1B0C8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Mr Nur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Mr Aziz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Mrs </a:t>
            </a:r>
            <a:r>
              <a:rPr lang="en-GB" dirty="0" err="1"/>
              <a:t>Birdi</a:t>
            </a:r>
            <a:endParaRPr lang="en-GB" dirty="0"/>
          </a:p>
          <a:p>
            <a:pPr algn="l"/>
            <a:r>
              <a:rPr lang="en-GB" dirty="0"/>
              <a:t>Mrs Sandhu</a:t>
            </a:r>
          </a:p>
          <a:p>
            <a:pPr algn="l"/>
            <a:r>
              <a:rPr lang="en-GB" dirty="0"/>
              <a:t>Mr </a:t>
            </a:r>
            <a:r>
              <a:rPr lang="en-GB" dirty="0" err="1"/>
              <a:t>Madourie</a:t>
            </a:r>
            <a:endParaRPr lang="en-GB" dirty="0"/>
          </a:p>
          <a:p>
            <a:pPr algn="l"/>
            <a:r>
              <a:rPr lang="en-GB" dirty="0"/>
              <a:t>Mrs Whelan</a:t>
            </a:r>
          </a:p>
          <a:p>
            <a:pPr algn="l"/>
            <a:r>
              <a:rPr lang="en-GB" dirty="0"/>
              <a:t>Mr Ajmal</a:t>
            </a:r>
          </a:p>
          <a:p>
            <a:pPr algn="l"/>
            <a:r>
              <a:rPr lang="en-GB" dirty="0"/>
              <a:t>Mr Miah</a:t>
            </a:r>
          </a:p>
          <a:p>
            <a:pPr algn="l"/>
            <a:r>
              <a:rPr lang="en-GB" dirty="0"/>
              <a:t>Miss Aden</a:t>
            </a:r>
          </a:p>
          <a:p>
            <a:pPr algn="l"/>
            <a:r>
              <a:rPr lang="en-GB" dirty="0"/>
              <a:t>Miss Bibi</a:t>
            </a:r>
          </a:p>
          <a:p>
            <a:pPr algn="l"/>
            <a:r>
              <a:rPr lang="en-GB" dirty="0"/>
              <a:t>Mr Rahman</a:t>
            </a:r>
          </a:p>
          <a:p>
            <a:pPr algn="l"/>
            <a:r>
              <a:rPr lang="en-GB" dirty="0"/>
              <a:t>Mr </a:t>
            </a:r>
            <a:r>
              <a:rPr lang="en-GB" dirty="0" err="1"/>
              <a:t>Tsighe</a:t>
            </a:r>
            <a:endParaRPr lang="en-GB" dirty="0"/>
          </a:p>
          <a:p>
            <a:pPr algn="l"/>
            <a:r>
              <a:rPr lang="en-GB" dirty="0"/>
              <a:t>Mr </a:t>
            </a:r>
            <a:r>
              <a:rPr lang="en-GB" dirty="0" err="1"/>
              <a:t>Sohal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85910" y="5248956"/>
            <a:ext cx="2058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  <a:latin typeface="Lucida Bright" panose="02040602050505020304" pitchFamily="18" charset="0"/>
              <a:cs typeface="Lucida Bright" panose="02040602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4855" y="74955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Lucida Bright" panose="02040602050505020304" pitchFamily="18" charset="0"/>
                <a:cs typeface="Lucida Bright" panose="02040602050505020304" pitchFamily="18" charset="0"/>
              </a:rPr>
              <a:t>Maths Teachers: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4793" y="62746"/>
            <a:ext cx="50542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Lucida Bright" panose="02040602050505020304" pitchFamily="18" charset="0"/>
                <a:cs typeface="Lucida Bright" panose="02040602050505020304" pitchFamily="18" charset="0"/>
              </a:rPr>
              <a:t>    </a:t>
            </a:r>
            <a:r>
              <a:rPr lang="en-GB" sz="2800" u="sng" dirty="0">
                <a:solidFill>
                  <a:schemeClr val="bg1"/>
                </a:solidFill>
                <a:latin typeface="Lucida Bright" panose="02040602050505020304" pitchFamily="18" charset="0"/>
                <a:cs typeface="Lucida Bright" panose="02040602050505020304" pitchFamily="18" charset="0"/>
              </a:rPr>
              <a:t>Welcome to Holte School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288" y="1412776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solidFill>
                <a:schemeClr val="bg1"/>
              </a:solidFill>
              <a:latin typeface="Lucida Bright" panose="02040602050505020304" pitchFamily="18" charset="0"/>
              <a:cs typeface="Lucida Bright" panose="020406020505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08EBA7-0536-456C-A07A-2C6AB453BE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044"/>
            <a:ext cx="7046398" cy="35066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C466971-A78E-4682-99BB-41397EACF378}"/>
              </a:ext>
            </a:extLst>
          </p:cNvPr>
          <p:cNvSpPr txBox="1"/>
          <p:nvPr/>
        </p:nvSpPr>
        <p:spPr>
          <a:xfrm>
            <a:off x="3059832" y="749553"/>
            <a:ext cx="3886856" cy="853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 </a:t>
            </a:r>
            <a:r>
              <a:rPr lang="en-GB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</a:t>
            </a:r>
            <a:endParaRPr lang="en-GB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F8D596-4321-4797-8280-F23985A197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1" y="857515"/>
            <a:ext cx="2304255" cy="58256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0041EDD-3705-4CFE-AB4D-BD2FB79C8B7E}"/>
              </a:ext>
            </a:extLst>
          </p:cNvPr>
          <p:cNvSpPr txBox="1"/>
          <p:nvPr/>
        </p:nvSpPr>
        <p:spPr>
          <a:xfrm>
            <a:off x="1576490" y="5341193"/>
            <a:ext cx="51861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When designing houses </a:t>
            </a:r>
            <a:r>
              <a:rPr lang="en-GB" b="1" dirty="0"/>
              <a:t>architects</a:t>
            </a:r>
            <a:r>
              <a:rPr lang="en-GB" dirty="0"/>
              <a:t>  must ensure their measurements are correct so that the house doesn’t fall down!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367F5-BDEF-4E22-973E-E29EA2533C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r="1"/>
          <a:stretch/>
        </p:blipFill>
        <p:spPr>
          <a:xfrm>
            <a:off x="235360" y="185362"/>
            <a:ext cx="369591" cy="445736"/>
          </a:xfrm>
          <a:prstGeom prst="rect">
            <a:avLst/>
          </a:prstGeom>
        </p:spPr>
      </p:pic>
      <p:pic>
        <p:nvPicPr>
          <p:cNvPr id="38" name="slide1">
            <a:hlinkClick r:id="" action="ppaction://media"/>
            <a:extLst>
              <a:ext uri="{FF2B5EF4-FFF2-40B4-BE49-F238E27FC236}">
                <a16:creationId xmlns:a16="http://schemas.microsoft.com/office/drawing/2014/main" id="{AD3EA8F3-1332-4D37-83D6-99C4601276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099" y="1504728"/>
            <a:ext cx="521970" cy="521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E397AB-6649-44DB-A920-740E8545A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0"/>
            <a:ext cx="5601816" cy="461910"/>
          </a:xfrm>
        </p:spPr>
        <p:txBody>
          <a:bodyPr/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What will I need for Maths lessons?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CAC2C-27BC-498C-9E9C-DE8F5A86BC24}"/>
              </a:ext>
            </a:extLst>
          </p:cNvPr>
          <p:cNvSpPr txBox="1"/>
          <p:nvPr/>
        </p:nvSpPr>
        <p:spPr>
          <a:xfrm>
            <a:off x="7236296" y="184482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Your teacher will provide a blue exercise book for classwork.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96DB9-4F6A-4D1F-BB63-8BB1CBF16E2D}"/>
              </a:ext>
            </a:extLst>
          </p:cNvPr>
          <p:cNvSpPr txBox="1"/>
          <p:nvPr/>
        </p:nvSpPr>
        <p:spPr>
          <a:xfrm>
            <a:off x="427669" y="1196752"/>
            <a:ext cx="525002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Black or blue pen (plus a spare in case it runs out!)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Rubber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(recommend 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Highlighters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Geometry set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Calculator (scientific) 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BE3C5-CEDC-4D19-A281-3A2A91AEEEA4}"/>
              </a:ext>
            </a:extLst>
          </p:cNvPr>
          <p:cNvSpPr txBox="1"/>
          <p:nvPr/>
        </p:nvSpPr>
        <p:spPr>
          <a:xfrm>
            <a:off x="1619672" y="5301208"/>
            <a:ext cx="51861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There are many types of </a:t>
            </a:r>
            <a:r>
              <a:rPr lang="en-GB" b="1" dirty="0"/>
              <a:t>scientists</a:t>
            </a:r>
            <a:r>
              <a:rPr lang="en-GB" dirty="0"/>
              <a:t>, all of which use Maths daily! For example, chemists measure the exact amount of each chemical when completing experiments. </a:t>
            </a:r>
          </a:p>
        </p:txBody>
      </p:sp>
      <p:pic>
        <p:nvPicPr>
          <p:cNvPr id="3076" name="Picture 4" descr="Best Le Chatliers Principle GIFs | Gfycat">
            <a:extLst>
              <a:ext uri="{FF2B5EF4-FFF2-40B4-BE49-F238E27FC236}">
                <a16:creationId xmlns:a16="http://schemas.microsoft.com/office/drawing/2014/main" id="{E58A55DA-51E9-4179-AE57-E731FC8119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29" y="5278878"/>
            <a:ext cx="189898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de 2">
            <a:hlinkClick r:id="" action="ppaction://media"/>
            <a:extLst>
              <a:ext uri="{FF2B5EF4-FFF2-40B4-BE49-F238E27FC236}">
                <a16:creationId xmlns:a16="http://schemas.microsoft.com/office/drawing/2014/main" id="{E8352193-22C7-4332-A336-8A5403902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11988" y="4441255"/>
            <a:ext cx="448816" cy="448816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11AE7EF-64A2-45EF-94AD-D1613FE1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1777611" cy="10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eometry Point Clipart - Clipart Suggest">
            <a:extLst>
              <a:ext uri="{FF2B5EF4-FFF2-40B4-BE49-F238E27FC236}">
                <a16:creationId xmlns:a16="http://schemas.microsoft.com/office/drawing/2014/main" id="{E79E7DD8-92B6-4C4A-94D9-93CC572ED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6373"/>
            <a:ext cx="1080120" cy="8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E397AB-6649-44DB-A920-740E8545A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0"/>
            <a:ext cx="5601816" cy="461910"/>
          </a:xfrm>
        </p:spPr>
        <p:txBody>
          <a:bodyPr/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What will I learn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95FFC-42F9-410B-A303-D0222ED80304}"/>
              </a:ext>
            </a:extLst>
          </p:cNvPr>
          <p:cNvSpPr txBox="1"/>
          <p:nvPr/>
        </p:nvSpPr>
        <p:spPr>
          <a:xfrm>
            <a:off x="315338" y="1412776"/>
            <a:ext cx="51861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Topics covered during year 7:</a:t>
            </a:r>
          </a:p>
          <a:p>
            <a:endParaRPr lang="en-GB" b="1" dirty="0"/>
          </a:p>
          <a:p>
            <a:r>
              <a:rPr lang="en-GB" dirty="0"/>
              <a:t>Basics of number </a:t>
            </a:r>
          </a:p>
          <a:p>
            <a:r>
              <a:rPr lang="en-GB" dirty="0"/>
              <a:t>Types of number</a:t>
            </a:r>
          </a:p>
          <a:p>
            <a:r>
              <a:rPr lang="en-GB" dirty="0"/>
              <a:t>Calculations</a:t>
            </a:r>
          </a:p>
          <a:p>
            <a:r>
              <a:rPr lang="en-GB" dirty="0"/>
              <a:t>Algebra </a:t>
            </a:r>
          </a:p>
          <a:p>
            <a:r>
              <a:rPr lang="en-GB" dirty="0"/>
              <a:t>Fractions</a:t>
            </a:r>
          </a:p>
          <a:p>
            <a:r>
              <a:rPr lang="en-GB" dirty="0"/>
              <a:t>Equations</a:t>
            </a:r>
          </a:p>
          <a:p>
            <a:r>
              <a:rPr lang="en-GB" dirty="0"/>
              <a:t>Angles</a:t>
            </a:r>
          </a:p>
          <a:p>
            <a:r>
              <a:rPr lang="en-GB" dirty="0"/>
              <a:t>Area and perimeter</a:t>
            </a:r>
          </a:p>
          <a:p>
            <a:r>
              <a:rPr lang="en-GB" dirty="0"/>
              <a:t>Data and averages</a:t>
            </a:r>
          </a:p>
          <a:p>
            <a:r>
              <a:rPr lang="en-GB" dirty="0"/>
              <a:t>Graphs and charts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00A8A-2D94-4BF8-932D-B84F1A3E8CD3}"/>
              </a:ext>
            </a:extLst>
          </p:cNvPr>
          <p:cNvSpPr txBox="1"/>
          <p:nvPr/>
        </p:nvSpPr>
        <p:spPr>
          <a:xfrm>
            <a:off x="1763688" y="5445224"/>
            <a:ext cx="51861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Video game developers </a:t>
            </a:r>
            <a:r>
              <a:rPr lang="en-GB" dirty="0"/>
              <a:t>need to be good at maths as mathematics are the foundation of every video game design. </a:t>
            </a:r>
          </a:p>
        </p:txBody>
      </p:sp>
      <p:pic>
        <p:nvPicPr>
          <p:cNvPr id="4098" name="Picture 2" descr="Free Developer Cliparts, Download Free Developer Cliparts png images, Free  ClipArts on Clipart Library">
            <a:extLst>
              <a:ext uri="{FF2B5EF4-FFF2-40B4-BE49-F238E27FC236}">
                <a16:creationId xmlns:a16="http://schemas.microsoft.com/office/drawing/2014/main" id="{E04540BA-6EBC-4188-8683-42A633D82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42272"/>
            <a:ext cx="1890981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63DEF9-0824-4509-9925-A0E0446A1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83" y="836713"/>
            <a:ext cx="2279053" cy="24249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EFB0CE-7A98-4F7E-A804-A83355EFCF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34" y="3477640"/>
            <a:ext cx="5668166" cy="16004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90F806-4F6E-49CE-943E-E5D5FA9A8A63}"/>
              </a:ext>
            </a:extLst>
          </p:cNvPr>
          <p:cNvSpPr txBox="1"/>
          <p:nvPr/>
        </p:nvSpPr>
        <p:spPr>
          <a:xfrm>
            <a:off x="7015751" y="167986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0AE61D-9EFA-4BFF-A505-FB9EE0ACF05A}"/>
              </a:ext>
            </a:extLst>
          </p:cNvPr>
          <p:cNvSpPr txBox="1"/>
          <p:nvPr/>
        </p:nvSpPr>
        <p:spPr>
          <a:xfrm>
            <a:off x="7135558" y="1412776"/>
            <a:ext cx="20084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Homework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encourages self-development and self-discipline.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slide3">
            <a:hlinkClick r:id="" action="ppaction://media"/>
            <a:extLst>
              <a:ext uri="{FF2B5EF4-FFF2-40B4-BE49-F238E27FC236}">
                <a16:creationId xmlns:a16="http://schemas.microsoft.com/office/drawing/2014/main" id="{BBA6CA65-09C6-48E6-9371-F0BA80B015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5669" y="766489"/>
            <a:ext cx="518819" cy="5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5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ectricians Canada 7 Days ON 7 Days OFF - OilGasWorld">
            <a:extLst>
              <a:ext uri="{FF2B5EF4-FFF2-40B4-BE49-F238E27FC236}">
                <a16:creationId xmlns:a16="http://schemas.microsoft.com/office/drawing/2014/main" id="{CCFA4B83-1018-411B-8144-E47A524EF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50" y="5227792"/>
            <a:ext cx="1167474" cy="12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E397AB-6649-44DB-A920-740E8545A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0"/>
            <a:ext cx="5601816" cy="461910"/>
          </a:xfrm>
        </p:spPr>
        <p:txBody>
          <a:bodyPr/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Extra curricular activities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CAC2C-27BC-498C-9E9C-DE8F5A86BC24}"/>
              </a:ext>
            </a:extLst>
          </p:cNvPr>
          <p:cNvSpPr txBox="1"/>
          <p:nvPr/>
        </p:nvSpPr>
        <p:spPr>
          <a:xfrm>
            <a:off x="7236296" y="1844824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Many of these events will depend on what covid restrictions  are still in place next academic year.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3CC71-DB31-4193-B81B-55A4CC681BD6}"/>
              </a:ext>
            </a:extLst>
          </p:cNvPr>
          <p:cNvSpPr txBox="1"/>
          <p:nvPr/>
        </p:nvSpPr>
        <p:spPr>
          <a:xfrm>
            <a:off x="1619672" y="5339266"/>
            <a:ext cx="5186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Electricians</a:t>
            </a:r>
            <a:r>
              <a:rPr lang="en-GB" dirty="0"/>
              <a:t> need to be able to measure and plan how much wire they need when rewiring a house.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CEFE4-E150-4C7C-A6CC-F82EDC156219}"/>
              </a:ext>
            </a:extLst>
          </p:cNvPr>
          <p:cNvSpPr txBox="1"/>
          <p:nvPr/>
        </p:nvSpPr>
        <p:spPr>
          <a:xfrm>
            <a:off x="1115616" y="1645894"/>
            <a:ext cx="51861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+mj-lt"/>
              </a:rPr>
              <a:t>World Maths Day </a:t>
            </a:r>
            <a:r>
              <a:rPr lang="en-GB" dirty="0">
                <a:latin typeface="+mj-lt"/>
              </a:rPr>
              <a:t>in March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UKMT </a:t>
            </a:r>
            <a:r>
              <a:rPr lang="en-GB" b="1" i="0" dirty="0">
                <a:effectLst/>
                <a:latin typeface="+mj-lt"/>
              </a:rPr>
              <a:t>Junior Mathematical Challenge in </a:t>
            </a:r>
            <a:r>
              <a:rPr lang="en-GB" dirty="0">
                <a:latin typeface="+mj-lt"/>
              </a:rPr>
              <a:t>M</a:t>
            </a:r>
            <a:r>
              <a:rPr lang="en-GB" i="0" dirty="0">
                <a:effectLst/>
                <a:latin typeface="+mj-lt"/>
              </a:rPr>
              <a:t>ay </a:t>
            </a:r>
          </a:p>
          <a:p>
            <a:endParaRPr lang="en-GB" b="1" i="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+mj-lt"/>
              </a:rPr>
              <a:t>Maths breakfast and lunch time clubs</a:t>
            </a:r>
          </a:p>
          <a:p>
            <a:endParaRPr lang="en-GB" b="1" i="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+mj-lt"/>
              </a:rPr>
              <a:t>Mathematical reward trips – Cadburys world and Thinktank Birmingham.</a:t>
            </a:r>
            <a:endParaRPr lang="en-GB" b="1" i="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0" dirty="0">
              <a:effectLst/>
              <a:latin typeface="Open Sans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slide4">
            <a:hlinkClick r:id="" action="ppaction://media"/>
            <a:extLst>
              <a:ext uri="{FF2B5EF4-FFF2-40B4-BE49-F238E27FC236}">
                <a16:creationId xmlns:a16="http://schemas.microsoft.com/office/drawing/2014/main" id="{FE21186E-F95A-4233-9D9D-EC3F86329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46052" y="744995"/>
            <a:ext cx="424008" cy="4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E397AB-6649-44DB-A920-740E8545A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0"/>
            <a:ext cx="5601816" cy="461910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How can I prepare for September? 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95FFC-42F9-410B-A303-D0222ED80304}"/>
              </a:ext>
            </a:extLst>
          </p:cNvPr>
          <p:cNvSpPr txBox="1"/>
          <p:nvPr/>
        </p:nvSpPr>
        <p:spPr>
          <a:xfrm>
            <a:off x="323528" y="1098190"/>
            <a:ext cx="61942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Completing  all transition work sent to you</a:t>
            </a:r>
            <a:endParaRPr lang="en-GB" dirty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https://myminimaths.co.uk/year-6-to-7-mini-mathsold/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https://www.teachitmaths.co.uk/transition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mays also with to cover some of the topics mentioned on slide 3 using websites  such as: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https://www.bbc.co.uk/bitesize/subjects/zqhs34j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7"/>
              </a:rPr>
              <a:t>https://mathsmadeeasy.co.uk/ks3-revision/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00A8A-2D94-4BF8-932D-B84F1A3E8CD3}"/>
              </a:ext>
            </a:extLst>
          </p:cNvPr>
          <p:cNvSpPr txBox="1"/>
          <p:nvPr/>
        </p:nvSpPr>
        <p:spPr>
          <a:xfrm>
            <a:off x="1763688" y="5301208"/>
            <a:ext cx="51861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Football managers like Gareth Southgate use maths to analyse the data from matches including possession, goals and stamina of players.</a:t>
            </a:r>
          </a:p>
        </p:txBody>
      </p:sp>
      <p:pic>
        <p:nvPicPr>
          <p:cNvPr id="5122" name="Picture 2" descr="Gareth Southgate GIFs - Get the best GIF on GIPHY">
            <a:extLst>
              <a:ext uri="{FF2B5EF4-FFF2-40B4-BE49-F238E27FC236}">
                <a16:creationId xmlns:a16="http://schemas.microsoft.com/office/drawing/2014/main" id="{FA10A6CF-326A-4DAE-B78E-EAAC7D30F3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5289748"/>
            <a:ext cx="1872207" cy="10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5">
            <a:hlinkClick r:id="" action="ppaction://media"/>
            <a:extLst>
              <a:ext uri="{FF2B5EF4-FFF2-40B4-BE49-F238E27FC236}">
                <a16:creationId xmlns:a16="http://schemas.microsoft.com/office/drawing/2014/main" id="{ABEC5B4D-BBB6-46F8-B7BB-43F9E9B73E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25557" y="653970"/>
            <a:ext cx="448816" cy="4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0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359</Words>
  <Application>Microsoft Office PowerPoint</Application>
  <PresentationFormat>On-screen Show (4:3)</PresentationFormat>
  <Paragraphs>76</Paragraphs>
  <Slides>5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</vt:lpstr>
      <vt:lpstr>Calibri</vt:lpstr>
      <vt:lpstr>Lucida Bright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J Peterkin</cp:lastModifiedBy>
  <cp:revision>48</cp:revision>
  <dcterms:created xsi:type="dcterms:W3CDTF">2011-08-12T02:27:00Z</dcterms:created>
  <dcterms:modified xsi:type="dcterms:W3CDTF">2021-07-05T09:31:27Z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2057-11.2.0.10176</vt:lpwstr>
  </property>
</Properties>
</file>