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9" autoAdjust="0"/>
    <p:restoredTop sz="94660"/>
  </p:normalViewPr>
  <p:slideViewPr>
    <p:cSldViewPr snapToGrid="0">
      <p:cViewPr varScale="1">
        <p:scale>
          <a:sx n="72" d="100"/>
          <a:sy n="72" d="100"/>
        </p:scale>
        <p:origin x="4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4D2A0-33A5-4CA0-9EAF-6BA0A5D6E6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1351323-E51E-432F-932E-17736FBBF1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275B59B-B330-4179-9BF3-2859F1A7593E}"/>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637B8E6F-BB0C-45B4-8E00-B1B539A2A1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DD41FF-7D5A-4336-9098-9C6FB0B2024A}"/>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3772020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B9F41-7D1C-4BAA-9DF6-5A0FC53FA96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98FC22-56D0-419D-86BE-5CD4665D589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D37023-CA6B-4AE5-AF28-6E71DD50DBF3}"/>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1676B679-2B03-4D8E-900D-BC14C7E30F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EECD9B-5B6D-40EE-81E8-DF56CF6FC384}"/>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2690353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02CD97-1598-4034-A67D-3B01054C165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50C59B2-DD6B-4A69-BB15-998B38E0B45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F73CA9-91C9-4352-AAF0-683AD39FA23F}"/>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789A7C27-FC12-4430-A916-FA02744675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51F0F5-93D7-4096-B583-095FA355E413}"/>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2837734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E5C28-3396-4CDA-8718-AB131A076FF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ABB216-8499-44F2-ADB7-10C6977E46E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A0852A-DD21-49A6-A684-95ECA8A18478}"/>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DCC5F6F9-C6C3-473B-90C0-40128AC511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CB5DDC-E72A-4F6D-BA6F-A33D3D99158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1597030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52B46-80BC-4E2A-AD8E-7ED06FB99D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FB593FC-2361-4F59-913B-E72D49C024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6AF3E23-0050-4BD9-B9B6-53046411C33E}"/>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5D91F1AF-780E-4E79-92E5-08DC7B05F3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6D2E74-53EB-41E8-A715-E39530D7F0B0}"/>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4072034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688A5-5E7A-47C2-A8C8-619196AF553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5A6398-C091-4CB4-8241-B4048425216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C76C35D-A490-44E5-BF8F-55E9C829BBD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2D9DDC-A409-49AD-A2A7-20D909F0D3E7}"/>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6" name="Footer Placeholder 5">
            <a:extLst>
              <a:ext uri="{FF2B5EF4-FFF2-40B4-BE49-F238E27FC236}">
                <a16:creationId xmlns:a16="http://schemas.microsoft.com/office/drawing/2014/main" id="{2AB5E5CB-32DE-4FE1-909F-BEB81AD160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350ACD-AF58-4B03-97A1-1F3F0D9564A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1573276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F4838-6E42-4E5F-8FDC-5632F5A112A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21B782-BC0A-4BAB-BED5-B04C433BAA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3FA6A5-E400-4E04-B5A2-2FF9F4E69B0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6C8B0C0-C464-4A65-A740-B600CF802A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CFB045C-7F7D-4C82-802D-04DC539AAEA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072DCA-F731-4799-99B2-C407DF7149CC}"/>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8" name="Footer Placeholder 7">
            <a:extLst>
              <a:ext uri="{FF2B5EF4-FFF2-40B4-BE49-F238E27FC236}">
                <a16:creationId xmlns:a16="http://schemas.microsoft.com/office/drawing/2014/main" id="{7CFB457D-8934-4BC5-A1D8-46A0A706925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47F0285-82B4-4352-ACD8-D9867B625992}"/>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2963847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AEC5E-6523-4CAA-ABB4-4DC61CA8A44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EDA2386-9F17-4BB7-A966-2B12391FCEF8}"/>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4" name="Footer Placeholder 3">
            <a:extLst>
              <a:ext uri="{FF2B5EF4-FFF2-40B4-BE49-F238E27FC236}">
                <a16:creationId xmlns:a16="http://schemas.microsoft.com/office/drawing/2014/main" id="{28A7B1FF-162C-4B69-A494-1CBBBA13570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654F1E-39D8-4ED3-8044-92734A4FAE3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690507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088523-2DB8-4AA1-9C49-15C8B06F3E02}"/>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3" name="Footer Placeholder 2">
            <a:extLst>
              <a:ext uri="{FF2B5EF4-FFF2-40B4-BE49-F238E27FC236}">
                <a16:creationId xmlns:a16="http://schemas.microsoft.com/office/drawing/2014/main" id="{7712F8C3-8774-469D-BBF3-4A4E2D751BA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97E9AC1-7DFC-422D-B5CD-BE6F4D8814B5}"/>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720622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29F7B-9719-4C84-9C71-6F8FC74232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3EA48D-A266-4217-8550-312D0902DC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B9D569-581F-4915-B579-2F1D82E046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25C9A6F-005F-4AC3-8158-2143955AB52E}"/>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6" name="Footer Placeholder 5">
            <a:extLst>
              <a:ext uri="{FF2B5EF4-FFF2-40B4-BE49-F238E27FC236}">
                <a16:creationId xmlns:a16="http://schemas.microsoft.com/office/drawing/2014/main" id="{153B547D-5D2F-4261-9697-4002580B5C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B05B29-76D1-4E5A-B856-410DD50A9CBE}"/>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3675756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0999E-E77F-46E6-95A0-BBC83CDD8D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5D22BB-5384-4774-BBAE-C59484BC20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674745-2A42-4927-A3FD-22E18B3DA0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A70B2D-BCDF-46D3-99A2-FEFCF48734C8}"/>
              </a:ext>
            </a:extLst>
          </p:cNvPr>
          <p:cNvSpPr>
            <a:spLocks noGrp="1"/>
          </p:cNvSpPr>
          <p:nvPr>
            <p:ph type="dt" sz="half" idx="10"/>
          </p:nvPr>
        </p:nvSpPr>
        <p:spPr/>
        <p:txBody>
          <a:bodyPr/>
          <a:lstStyle/>
          <a:p>
            <a:fld id="{1E06C867-09EB-46CF-9B8B-E51DA52769AF}" type="datetimeFigureOut">
              <a:rPr lang="en-GB" smtClean="0"/>
              <a:t>04/07/2022</a:t>
            </a:fld>
            <a:endParaRPr lang="en-GB"/>
          </a:p>
        </p:txBody>
      </p:sp>
      <p:sp>
        <p:nvSpPr>
          <p:cNvPr id="6" name="Footer Placeholder 5">
            <a:extLst>
              <a:ext uri="{FF2B5EF4-FFF2-40B4-BE49-F238E27FC236}">
                <a16:creationId xmlns:a16="http://schemas.microsoft.com/office/drawing/2014/main" id="{D3D20FF8-C96C-47D7-A880-FBB1EAFAF0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299EB5-C8CE-4D35-AE5A-3601BDECA101}"/>
              </a:ext>
            </a:extLst>
          </p:cNvPr>
          <p:cNvSpPr>
            <a:spLocks noGrp="1"/>
          </p:cNvSpPr>
          <p:nvPr>
            <p:ph type="sldNum" sz="quarter" idx="12"/>
          </p:nvPr>
        </p:nvSpPr>
        <p:spPr/>
        <p:txBody>
          <a:bodyPr/>
          <a:lstStyle/>
          <a:p>
            <a:fld id="{C99CF408-EA44-4CB3-B6AE-ADF32EB24BD7}" type="slidenum">
              <a:rPr lang="en-GB" smtClean="0"/>
              <a:t>‹#›</a:t>
            </a:fld>
            <a:endParaRPr lang="en-GB"/>
          </a:p>
        </p:txBody>
      </p:sp>
    </p:spTree>
    <p:extLst>
      <p:ext uri="{BB962C8B-B14F-4D97-AF65-F5344CB8AC3E}">
        <p14:creationId xmlns:p14="http://schemas.microsoft.com/office/powerpoint/2010/main" val="1114095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C7F159-F29D-4736-B851-CA46DBF608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F5E4CA-05E0-4C32-9A8C-164554B2C4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0E9263-94A8-4325-A1DC-2D38E472CA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06C867-09EB-46CF-9B8B-E51DA52769AF}" type="datetimeFigureOut">
              <a:rPr lang="en-GB" smtClean="0"/>
              <a:t>04/07/2022</a:t>
            </a:fld>
            <a:endParaRPr lang="en-GB"/>
          </a:p>
        </p:txBody>
      </p:sp>
      <p:sp>
        <p:nvSpPr>
          <p:cNvPr id="5" name="Footer Placeholder 4">
            <a:extLst>
              <a:ext uri="{FF2B5EF4-FFF2-40B4-BE49-F238E27FC236}">
                <a16:creationId xmlns:a16="http://schemas.microsoft.com/office/drawing/2014/main" id="{874A74A7-03DA-42E1-A4F8-07446917D1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9603EF0-8C43-4971-BD3C-4EDA4A89B4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9CF408-EA44-4CB3-B6AE-ADF32EB24BD7}" type="slidenum">
              <a:rPr lang="en-GB" smtClean="0"/>
              <a:t>‹#›</a:t>
            </a:fld>
            <a:endParaRPr lang="en-GB"/>
          </a:p>
        </p:txBody>
      </p:sp>
    </p:spTree>
    <p:extLst>
      <p:ext uri="{BB962C8B-B14F-4D97-AF65-F5344CB8AC3E}">
        <p14:creationId xmlns:p14="http://schemas.microsoft.com/office/powerpoint/2010/main" val="516139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8459D96-88F2-415C-A4AE-B68655C39186}"/>
              </a:ext>
            </a:extLst>
          </p:cNvPr>
          <p:cNvSpPr/>
          <p:nvPr/>
        </p:nvSpPr>
        <p:spPr>
          <a:xfrm>
            <a:off x="4180283" y="57862"/>
            <a:ext cx="2522662" cy="577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3600" u="sng" dirty="0">
                <a:latin typeface="XCCW Joined 1a" panose="03050602040000000000" pitchFamily="66" charset="0"/>
              </a:rPr>
              <a:t>Islam Y5/6</a:t>
            </a:r>
          </a:p>
        </p:txBody>
      </p:sp>
      <p:sp>
        <p:nvSpPr>
          <p:cNvPr id="10" name="Rectangle 3">
            <a:extLst>
              <a:ext uri="{FF2B5EF4-FFF2-40B4-BE49-F238E27FC236}">
                <a16:creationId xmlns:a16="http://schemas.microsoft.com/office/drawing/2014/main" id="{AB47D4B8-1410-4A27-ADEE-63BADA73E9E2}"/>
              </a:ext>
            </a:extLst>
          </p:cNvPr>
          <p:cNvSpPr>
            <a:spLocks noChangeArrowheads="1"/>
          </p:cNvSpPr>
          <p:nvPr/>
        </p:nvSpPr>
        <p:spPr bwMode="auto">
          <a:xfrm>
            <a:off x="2294393" y="3116189"/>
            <a:ext cx="6167437" cy="0"/>
          </a:xfrm>
          <a:prstGeom prst="rect">
            <a:avLst/>
          </a:prstGeom>
          <a:solidFill>
            <a:srgbClr val="2222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rgbClr val="222222"/>
                </a:solidFill>
                <a:effectLst/>
                <a:latin typeface="Arial" panose="020B0604020202020204" pitchFamily="34" charset="0"/>
                <a:cs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 name="Text Box 2">
            <a:extLst>
              <a:ext uri="{FF2B5EF4-FFF2-40B4-BE49-F238E27FC236}">
                <a16:creationId xmlns:a16="http://schemas.microsoft.com/office/drawing/2014/main" id="{1F7845E8-FAEF-4129-9D5A-C316C8A7EABD}"/>
              </a:ext>
            </a:extLst>
          </p:cNvPr>
          <p:cNvSpPr txBox="1">
            <a:spLocks noChangeArrowheads="1"/>
          </p:cNvSpPr>
          <p:nvPr/>
        </p:nvSpPr>
        <p:spPr bwMode="auto">
          <a:xfrm>
            <a:off x="7737" y="75882"/>
            <a:ext cx="3131687" cy="3625411"/>
          </a:xfrm>
          <a:prstGeom prst="rect">
            <a:avLst/>
          </a:prstGeom>
          <a:solidFill>
            <a:schemeClr val="accent6">
              <a:lumMod val="40000"/>
              <a:lumOff val="60000"/>
            </a:schemeClr>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000" b="1" u="sng" dirty="0">
                <a:effectLst/>
                <a:ea typeface="Times New Roman" panose="02020603050405020304" pitchFamily="18" charset="0"/>
                <a:cs typeface="Times New Roman" panose="02020603050405020304" pitchFamily="18" charset="0"/>
              </a:rPr>
              <a:t>Vocabulary</a:t>
            </a:r>
          </a:p>
          <a:p>
            <a:pPr>
              <a:lnSpc>
                <a:spcPct val="107000"/>
              </a:lnSpc>
              <a:spcAft>
                <a:spcPts val="800"/>
              </a:spcAft>
            </a:pPr>
            <a:r>
              <a:rPr lang="en-GB" sz="1000" dirty="0">
                <a:effectLst/>
                <a:ea typeface="Times New Roman" panose="02020603050405020304" pitchFamily="18" charset="0"/>
                <a:cs typeface="Times New Roman" panose="02020603050405020304" pitchFamily="18" charset="0"/>
              </a:rPr>
              <a:t>Muslim – a person who practices the religion of Islam</a:t>
            </a:r>
          </a:p>
          <a:p>
            <a:pPr>
              <a:lnSpc>
                <a:spcPct val="107000"/>
              </a:lnSpc>
              <a:spcAft>
                <a:spcPts val="800"/>
              </a:spcAft>
            </a:pPr>
            <a:r>
              <a:rPr lang="en-GB" sz="1000" dirty="0">
                <a:ea typeface="Times New Roman" panose="02020603050405020304" pitchFamily="18" charset="0"/>
                <a:cs typeface="Times New Roman" panose="02020603050405020304" pitchFamily="18" charset="0"/>
              </a:rPr>
              <a:t>Qur’an – the sacred text.</a:t>
            </a:r>
          </a:p>
          <a:p>
            <a:pPr>
              <a:lnSpc>
                <a:spcPct val="107000"/>
              </a:lnSpc>
              <a:spcAft>
                <a:spcPts val="800"/>
              </a:spcAft>
            </a:pPr>
            <a:r>
              <a:rPr lang="en-GB" sz="1000" dirty="0">
                <a:ea typeface="Times New Roman" panose="02020603050405020304" pitchFamily="18" charset="0"/>
                <a:cs typeface="Times New Roman" panose="02020603050405020304" pitchFamily="18" charset="0"/>
              </a:rPr>
              <a:t>Mosque – place of worship.</a:t>
            </a:r>
          </a:p>
          <a:p>
            <a:pPr>
              <a:lnSpc>
                <a:spcPct val="107000"/>
              </a:lnSpc>
              <a:spcAft>
                <a:spcPts val="800"/>
              </a:spcAft>
            </a:pPr>
            <a:r>
              <a:rPr lang="en-GB" sz="1000" dirty="0">
                <a:ea typeface="Times New Roman" panose="02020603050405020304" pitchFamily="18" charset="0"/>
                <a:cs typeface="Times New Roman" panose="02020603050405020304" pitchFamily="18" charset="0"/>
              </a:rPr>
              <a:t>Five Pillars – rules that hold up the religion.</a:t>
            </a:r>
          </a:p>
          <a:p>
            <a:pPr>
              <a:lnSpc>
                <a:spcPct val="107000"/>
              </a:lnSpc>
              <a:spcAft>
                <a:spcPts val="800"/>
              </a:spcAft>
            </a:pPr>
            <a:r>
              <a:rPr lang="en-GB" sz="1000" dirty="0">
                <a:ea typeface="Times New Roman" panose="02020603050405020304" pitchFamily="18" charset="0"/>
                <a:cs typeface="Times New Roman" panose="02020603050405020304" pitchFamily="18" charset="0"/>
              </a:rPr>
              <a:t>Kaaba – sacred building in Mecca visited by Muslims as a pilgrimage known as The Hajj.</a:t>
            </a:r>
          </a:p>
          <a:p>
            <a:pPr>
              <a:lnSpc>
                <a:spcPct val="107000"/>
              </a:lnSpc>
              <a:spcAft>
                <a:spcPts val="800"/>
              </a:spcAft>
            </a:pPr>
            <a:r>
              <a:rPr lang="en-GB" sz="1000" dirty="0">
                <a:ea typeface="Times New Roman" panose="02020603050405020304" pitchFamily="18" charset="0"/>
                <a:cs typeface="Times New Roman" panose="02020603050405020304" pitchFamily="18" charset="0"/>
              </a:rPr>
              <a:t>Mecca – City in Saudi Arabia where Islam began.</a:t>
            </a:r>
          </a:p>
          <a:p>
            <a:pPr>
              <a:lnSpc>
                <a:spcPct val="107000"/>
              </a:lnSpc>
              <a:spcAft>
                <a:spcPts val="800"/>
              </a:spcAft>
            </a:pPr>
            <a:r>
              <a:rPr lang="en-GB" sz="1000" dirty="0">
                <a:ea typeface="Times New Roman" panose="02020603050405020304" pitchFamily="18" charset="0"/>
                <a:cs typeface="Times New Roman" panose="02020603050405020304" pitchFamily="18" charset="0"/>
              </a:rPr>
              <a:t>Prophet – messenger of God.</a:t>
            </a:r>
          </a:p>
          <a:p>
            <a:pPr>
              <a:lnSpc>
                <a:spcPct val="107000"/>
              </a:lnSpc>
              <a:spcAft>
                <a:spcPts val="800"/>
              </a:spcAft>
            </a:pPr>
            <a:r>
              <a:rPr lang="en-GB" sz="1000" dirty="0">
                <a:ea typeface="Times New Roman" panose="02020603050405020304" pitchFamily="18" charset="0"/>
                <a:cs typeface="Times New Roman" panose="02020603050405020304" pitchFamily="18" charset="0"/>
              </a:rPr>
              <a:t>Ramadan – month of fasting</a:t>
            </a:r>
          </a:p>
          <a:p>
            <a:pPr>
              <a:lnSpc>
                <a:spcPct val="107000"/>
              </a:lnSpc>
              <a:spcAft>
                <a:spcPts val="800"/>
              </a:spcAft>
            </a:pPr>
            <a:r>
              <a:rPr lang="en-GB" sz="1000" dirty="0">
                <a:ea typeface="Times New Roman" panose="02020603050405020304" pitchFamily="18" charset="0"/>
                <a:cs typeface="Times New Roman" panose="02020603050405020304" pitchFamily="18" charset="0"/>
              </a:rPr>
              <a:t>Fasting – Not eating.</a:t>
            </a:r>
          </a:p>
          <a:p>
            <a:pPr>
              <a:lnSpc>
                <a:spcPct val="107000"/>
              </a:lnSpc>
              <a:spcAft>
                <a:spcPts val="800"/>
              </a:spcAft>
            </a:pPr>
            <a:r>
              <a:rPr lang="en-GB" sz="1000" dirty="0">
                <a:ea typeface="Times New Roman" panose="02020603050405020304" pitchFamily="18" charset="0"/>
                <a:cs typeface="Times New Roman" panose="02020603050405020304" pitchFamily="18" charset="0"/>
              </a:rPr>
              <a:t>Hajj – pilgrimage to Mecca</a:t>
            </a:r>
          </a:p>
          <a:p>
            <a:pPr>
              <a:lnSpc>
                <a:spcPct val="107000"/>
              </a:lnSpc>
              <a:spcAft>
                <a:spcPts val="800"/>
              </a:spcAft>
            </a:pPr>
            <a:r>
              <a:rPr lang="en-GB" sz="1000" dirty="0">
                <a:ea typeface="Times New Roman" panose="02020603050405020304" pitchFamily="18" charset="0"/>
                <a:cs typeface="Times New Roman" panose="02020603050405020304" pitchFamily="18" charset="0"/>
              </a:rPr>
              <a:t>Pilgrimage – a holy journey to a sacred place.</a:t>
            </a:r>
          </a:p>
          <a:p>
            <a:pPr>
              <a:lnSpc>
                <a:spcPct val="107000"/>
              </a:lnSpc>
              <a:spcAft>
                <a:spcPts val="800"/>
              </a:spcAft>
            </a:pPr>
            <a:r>
              <a:rPr lang="en-GB" sz="1000" dirty="0">
                <a:ea typeface="Times New Roman" panose="02020603050405020304" pitchFamily="18" charset="0"/>
                <a:cs typeface="Times New Roman" panose="02020603050405020304" pitchFamily="18" charset="0"/>
              </a:rPr>
              <a:t>Ummah – is the Islamic community.</a:t>
            </a:r>
          </a:p>
          <a:p>
            <a:pPr>
              <a:lnSpc>
                <a:spcPct val="107000"/>
              </a:lnSpc>
              <a:spcAft>
                <a:spcPts val="800"/>
              </a:spcAft>
            </a:pPr>
            <a:r>
              <a:rPr lang="en-GB" sz="1000" dirty="0">
                <a:latin typeface="XCCW Joined 1a" panose="03050602040000000000" pitchFamily="66" charset="0"/>
                <a:ea typeface="Times New Roman" panose="02020603050405020304" pitchFamily="18" charset="0"/>
                <a:cs typeface="Times New Roman" panose="02020603050405020304" pitchFamily="18" charset="0"/>
              </a:rPr>
              <a:t>  </a:t>
            </a:r>
            <a:endParaRPr lang="en-GB" sz="1000" dirty="0">
              <a:effectLst/>
              <a:latin typeface="XCCW Joined 1a" panose="03050602040000000000" pitchFamily="66" charset="0"/>
              <a:ea typeface="Times New Roman" panose="02020603050405020304" pitchFamily="18" charset="0"/>
              <a:cs typeface="Times New Roman" panose="02020603050405020304" pitchFamily="18" charset="0"/>
            </a:endParaRPr>
          </a:p>
        </p:txBody>
      </p:sp>
      <p:sp>
        <p:nvSpPr>
          <p:cNvPr id="6" name="AutoShape 6" descr="Image result for penguin">
            <a:extLst>
              <a:ext uri="{FF2B5EF4-FFF2-40B4-BE49-F238E27FC236}">
                <a16:creationId xmlns:a16="http://schemas.microsoft.com/office/drawing/2014/main" id="{1DB35D06-B997-4621-8A5E-2276F5DEE3C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TextBox 4">
            <a:extLst>
              <a:ext uri="{FF2B5EF4-FFF2-40B4-BE49-F238E27FC236}">
                <a16:creationId xmlns:a16="http://schemas.microsoft.com/office/drawing/2014/main" id="{7208EE24-A027-42A6-A9C6-1FBB9773B76C}"/>
              </a:ext>
            </a:extLst>
          </p:cNvPr>
          <p:cNvSpPr txBox="1"/>
          <p:nvPr/>
        </p:nvSpPr>
        <p:spPr>
          <a:xfrm>
            <a:off x="8427482" y="315423"/>
            <a:ext cx="3597550" cy="446276"/>
          </a:xfrm>
          <a:prstGeom prst="rect">
            <a:avLst/>
          </a:prstGeom>
          <a:solidFill>
            <a:srgbClr val="FFFF00"/>
          </a:solidFill>
          <a:ln>
            <a:solidFill>
              <a:schemeClr val="tx1"/>
            </a:solidFill>
          </a:ln>
        </p:spPr>
        <p:txBody>
          <a:bodyPr wrap="square" rtlCol="0">
            <a:spAutoFit/>
          </a:bodyPr>
          <a:lstStyle/>
          <a:p>
            <a:r>
              <a:rPr lang="en-GB" sz="1400" b="1" dirty="0"/>
              <a:t>Where Islam Began:   Mecca, Saudi Arabia</a:t>
            </a:r>
            <a:endParaRPr lang="en-GB" sz="1400" u="sng" dirty="0"/>
          </a:p>
          <a:p>
            <a:endParaRPr lang="en-GB" sz="900" u="sng" dirty="0">
              <a:latin typeface="XCCW Joined 1a" panose="03050602040000000000" pitchFamily="66" charset="0"/>
            </a:endParaRPr>
          </a:p>
        </p:txBody>
      </p:sp>
      <p:sp>
        <p:nvSpPr>
          <p:cNvPr id="44" name="TextBox 43">
            <a:extLst>
              <a:ext uri="{FF2B5EF4-FFF2-40B4-BE49-F238E27FC236}">
                <a16:creationId xmlns:a16="http://schemas.microsoft.com/office/drawing/2014/main" id="{37C86F50-65CC-4B09-A0BE-B1F48EC790E8}"/>
              </a:ext>
            </a:extLst>
          </p:cNvPr>
          <p:cNvSpPr txBox="1"/>
          <p:nvPr/>
        </p:nvSpPr>
        <p:spPr>
          <a:xfrm>
            <a:off x="3574" y="3779193"/>
            <a:ext cx="2524497" cy="1015663"/>
          </a:xfrm>
          <a:prstGeom prst="rect">
            <a:avLst/>
          </a:prstGeom>
          <a:solidFill>
            <a:schemeClr val="accent3">
              <a:lumMod val="20000"/>
              <a:lumOff val="80000"/>
            </a:schemeClr>
          </a:solidFill>
          <a:ln>
            <a:solidFill>
              <a:schemeClr val="tx1"/>
            </a:solidFill>
          </a:ln>
        </p:spPr>
        <p:txBody>
          <a:bodyPr wrap="square" rtlCol="0">
            <a:spAutoFit/>
          </a:bodyPr>
          <a:lstStyle/>
          <a:p>
            <a:r>
              <a:rPr lang="en-GB" sz="1000" b="1" u="sng" dirty="0"/>
              <a:t>Main Beliefs</a:t>
            </a:r>
          </a:p>
          <a:p>
            <a:endParaRPr lang="en-GB" sz="1000" dirty="0"/>
          </a:p>
          <a:p>
            <a:pPr marL="171450" indent="-171450">
              <a:buFontTx/>
              <a:buChar char="-"/>
            </a:pPr>
            <a:r>
              <a:rPr lang="en-GB" sz="1000" dirty="0"/>
              <a:t>Muslims believe in one God named Allah</a:t>
            </a:r>
          </a:p>
          <a:p>
            <a:pPr marL="171450" indent="-171450">
              <a:buFontTx/>
              <a:buChar char="-"/>
            </a:pPr>
            <a:r>
              <a:rPr lang="en-GB" sz="1000" dirty="0"/>
              <a:t>Muhammad was the final prophet sent by God.</a:t>
            </a:r>
          </a:p>
          <a:p>
            <a:pPr marL="171450" indent="-171450">
              <a:buFontTx/>
              <a:buChar char="-"/>
            </a:pPr>
            <a:r>
              <a:rPr lang="en-GB" sz="1000" dirty="0"/>
              <a:t>Muslims must follow the 5 Pillars of Islam.</a:t>
            </a:r>
          </a:p>
        </p:txBody>
      </p:sp>
      <p:sp>
        <p:nvSpPr>
          <p:cNvPr id="18" name="AutoShape 6" descr="Image result for compass">
            <a:extLst>
              <a:ext uri="{FF2B5EF4-FFF2-40B4-BE49-F238E27FC236}">
                <a16:creationId xmlns:a16="http://schemas.microsoft.com/office/drawing/2014/main" id="{2925C7F9-A258-40D4-8266-F0C7D29319D4}"/>
              </a:ext>
            </a:extLst>
          </p:cNvPr>
          <p:cNvSpPr>
            <a:spLocks noChangeAspect="1" noChangeArrowheads="1"/>
          </p:cNvSpPr>
          <p:nvPr/>
        </p:nvSpPr>
        <p:spPr bwMode="auto">
          <a:xfrm>
            <a:off x="6087990" y="3420990"/>
            <a:ext cx="312810" cy="31281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9" name="AutoShape 8" descr="Image result for compass">
            <a:extLst>
              <a:ext uri="{FF2B5EF4-FFF2-40B4-BE49-F238E27FC236}">
                <a16:creationId xmlns:a16="http://schemas.microsoft.com/office/drawing/2014/main" id="{5D856371-6E41-40DE-8026-4E532044B22D}"/>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3" name="AutoShape 12" descr="Image result for compass">
            <a:extLst>
              <a:ext uri="{FF2B5EF4-FFF2-40B4-BE49-F238E27FC236}">
                <a16:creationId xmlns:a16="http://schemas.microsoft.com/office/drawing/2014/main" id="{CBCC595C-11DC-4752-B361-51E05876B46C}"/>
              </a:ext>
            </a:extLst>
          </p:cNvPr>
          <p:cNvSpPr>
            <a:spLocks noChangeAspect="1" noChangeArrowheads="1"/>
          </p:cNvSpPr>
          <p:nvPr/>
        </p:nvSpPr>
        <p:spPr bwMode="auto">
          <a:xfrm>
            <a:off x="6400800" y="3733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 name="TextBox 1">
            <a:extLst>
              <a:ext uri="{FF2B5EF4-FFF2-40B4-BE49-F238E27FC236}">
                <a16:creationId xmlns:a16="http://schemas.microsoft.com/office/drawing/2014/main" id="{1F928F1E-A6F1-4362-837C-11F346DD191E}"/>
              </a:ext>
            </a:extLst>
          </p:cNvPr>
          <p:cNvSpPr txBox="1"/>
          <p:nvPr/>
        </p:nvSpPr>
        <p:spPr>
          <a:xfrm>
            <a:off x="9168442" y="888071"/>
            <a:ext cx="2882313" cy="3485570"/>
          </a:xfrm>
          <a:prstGeom prst="rect">
            <a:avLst/>
          </a:prstGeom>
          <a:solidFill>
            <a:schemeClr val="accent2">
              <a:lumMod val="40000"/>
              <a:lumOff val="60000"/>
            </a:schemeClr>
          </a:solidFill>
        </p:spPr>
        <p:txBody>
          <a:bodyPr wrap="square" rtlCol="0">
            <a:spAutoFit/>
          </a:bodyPr>
          <a:lstStyle/>
          <a:p>
            <a:r>
              <a:rPr lang="en-GB" sz="1050" b="1" u="sng" dirty="0"/>
              <a:t>God and Mohammad his messenger</a:t>
            </a:r>
          </a:p>
          <a:p>
            <a:endParaRPr lang="en-GB" sz="1050" dirty="0"/>
          </a:p>
          <a:p>
            <a:r>
              <a:rPr lang="en-GB" sz="1050" dirty="0"/>
              <a:t>Islam began with an ordinary man </a:t>
            </a:r>
            <a:r>
              <a:rPr lang="en-GB" sz="1050"/>
              <a:t>named Muhammad </a:t>
            </a:r>
            <a:r>
              <a:rPr lang="en-GB" sz="1050" dirty="0"/>
              <a:t>who was born in 570 AD in Mecca.  He became a prophet as he was given lot of messages by the angel Jibril who came from God.  </a:t>
            </a:r>
          </a:p>
          <a:p>
            <a:r>
              <a:rPr lang="en-GB" sz="1050" dirty="0"/>
              <a:t>The messages were about how God wanted people to live a good life.  All the messages were put into the holy book called the Qur’an.</a:t>
            </a:r>
          </a:p>
          <a:p>
            <a:endParaRPr lang="en-GB" sz="1050" dirty="0"/>
          </a:p>
          <a:p>
            <a:r>
              <a:rPr lang="en-GB" sz="1050" dirty="0"/>
              <a:t>The first time the angel appeared to Muhammad is known as ‘The Night of Power’.  The angel revealed his messages so it is also known as ‘The Revelation’.</a:t>
            </a:r>
          </a:p>
          <a:p>
            <a:endParaRPr lang="en-GB" sz="1050" dirty="0"/>
          </a:p>
          <a:p>
            <a:r>
              <a:rPr lang="en-GB" sz="1050" dirty="0"/>
              <a:t>Muhammad became the founder of Islam.</a:t>
            </a:r>
          </a:p>
          <a:p>
            <a:endParaRPr lang="en-GB" sz="1050" dirty="0"/>
          </a:p>
          <a:p>
            <a:r>
              <a:rPr lang="en-GB" sz="1050" dirty="0"/>
              <a:t>Muslims think so highly of Muhammad that they say ‘Peace be upon him’ whenever they say his name. So you may see the initials </a:t>
            </a:r>
            <a:r>
              <a:rPr lang="en-GB" sz="1050" dirty="0" err="1"/>
              <a:t>pbuh</a:t>
            </a:r>
            <a:r>
              <a:rPr lang="en-GB" sz="1050" dirty="0"/>
              <a:t> after his name. </a:t>
            </a:r>
          </a:p>
        </p:txBody>
      </p:sp>
      <p:sp>
        <p:nvSpPr>
          <p:cNvPr id="55" name="TextBox 54">
            <a:extLst>
              <a:ext uri="{FF2B5EF4-FFF2-40B4-BE49-F238E27FC236}">
                <a16:creationId xmlns:a16="http://schemas.microsoft.com/office/drawing/2014/main" id="{74880D06-6FF6-4CEE-9771-63A735948716}"/>
              </a:ext>
            </a:extLst>
          </p:cNvPr>
          <p:cNvSpPr txBox="1"/>
          <p:nvPr/>
        </p:nvSpPr>
        <p:spPr>
          <a:xfrm>
            <a:off x="3207026" y="265043"/>
            <a:ext cx="1397188" cy="702366"/>
          </a:xfrm>
          <a:prstGeom prst="rect">
            <a:avLst/>
          </a:prstGeom>
          <a:noFill/>
        </p:spPr>
        <p:txBody>
          <a:bodyPr wrap="square" rtlCol="0">
            <a:spAutoFit/>
          </a:bodyPr>
          <a:lstStyle/>
          <a:p>
            <a:endParaRPr lang="en-GB" dirty="0"/>
          </a:p>
        </p:txBody>
      </p:sp>
      <p:sp>
        <p:nvSpPr>
          <p:cNvPr id="56" name="AutoShape 4" descr="Image result for om symbol">
            <a:extLst>
              <a:ext uri="{FF2B5EF4-FFF2-40B4-BE49-F238E27FC236}">
                <a16:creationId xmlns:a16="http://schemas.microsoft.com/office/drawing/2014/main" id="{83CD277B-C1C3-409A-8B93-7844EDA920C7}"/>
              </a:ext>
            </a:extLst>
          </p:cNvPr>
          <p:cNvSpPr>
            <a:spLocks noChangeAspect="1" noChangeArrowheads="1"/>
          </p:cNvSpPr>
          <p:nvPr/>
        </p:nvSpPr>
        <p:spPr bwMode="auto">
          <a:xfrm>
            <a:off x="6553200" y="3886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8" name="TextBox 57">
            <a:extLst>
              <a:ext uri="{FF2B5EF4-FFF2-40B4-BE49-F238E27FC236}">
                <a16:creationId xmlns:a16="http://schemas.microsoft.com/office/drawing/2014/main" id="{402EC726-926A-4A68-A6CF-8F322D3BE6D8}"/>
              </a:ext>
            </a:extLst>
          </p:cNvPr>
          <p:cNvSpPr txBox="1"/>
          <p:nvPr/>
        </p:nvSpPr>
        <p:spPr>
          <a:xfrm>
            <a:off x="3207026" y="289010"/>
            <a:ext cx="1397188" cy="702366"/>
          </a:xfrm>
          <a:prstGeom prst="rect">
            <a:avLst/>
          </a:prstGeom>
          <a:noFill/>
        </p:spPr>
        <p:txBody>
          <a:bodyPr wrap="square" rtlCol="0">
            <a:spAutoFit/>
          </a:bodyPr>
          <a:lstStyle/>
          <a:p>
            <a:endParaRPr lang="en-GB" dirty="0"/>
          </a:p>
        </p:txBody>
      </p:sp>
      <p:sp>
        <p:nvSpPr>
          <p:cNvPr id="59" name="TextBox 58">
            <a:extLst>
              <a:ext uri="{FF2B5EF4-FFF2-40B4-BE49-F238E27FC236}">
                <a16:creationId xmlns:a16="http://schemas.microsoft.com/office/drawing/2014/main" id="{B423B52C-83C2-4B4E-81F8-5037DBA57AA5}"/>
              </a:ext>
            </a:extLst>
          </p:cNvPr>
          <p:cNvSpPr txBox="1"/>
          <p:nvPr/>
        </p:nvSpPr>
        <p:spPr>
          <a:xfrm>
            <a:off x="3207026" y="289596"/>
            <a:ext cx="1397188" cy="702366"/>
          </a:xfrm>
          <a:prstGeom prst="rect">
            <a:avLst/>
          </a:prstGeom>
          <a:noFill/>
        </p:spPr>
        <p:txBody>
          <a:bodyPr wrap="square" rtlCol="0">
            <a:spAutoFit/>
          </a:bodyPr>
          <a:lstStyle/>
          <a:p>
            <a:endParaRPr lang="en-GB" dirty="0"/>
          </a:p>
        </p:txBody>
      </p:sp>
      <p:sp>
        <p:nvSpPr>
          <p:cNvPr id="7" name="TextBox 6">
            <a:extLst>
              <a:ext uri="{FF2B5EF4-FFF2-40B4-BE49-F238E27FC236}">
                <a16:creationId xmlns:a16="http://schemas.microsoft.com/office/drawing/2014/main" id="{D9DD7E52-C92E-4EDB-8460-6A87CCB385DC}"/>
              </a:ext>
            </a:extLst>
          </p:cNvPr>
          <p:cNvSpPr txBox="1"/>
          <p:nvPr/>
        </p:nvSpPr>
        <p:spPr>
          <a:xfrm>
            <a:off x="1929391" y="6153571"/>
            <a:ext cx="1711989" cy="600164"/>
          </a:xfrm>
          <a:prstGeom prst="rect">
            <a:avLst/>
          </a:prstGeom>
          <a:solidFill>
            <a:schemeClr val="accent6">
              <a:lumMod val="40000"/>
              <a:lumOff val="60000"/>
            </a:schemeClr>
          </a:solidFill>
        </p:spPr>
        <p:txBody>
          <a:bodyPr wrap="square" rtlCol="0">
            <a:spAutoFit/>
          </a:bodyPr>
          <a:lstStyle/>
          <a:p>
            <a:r>
              <a:rPr lang="en-GB" sz="1100" u="sng" dirty="0"/>
              <a:t>Main Festivals</a:t>
            </a:r>
          </a:p>
          <a:p>
            <a:r>
              <a:rPr lang="en-GB" sz="1100" dirty="0"/>
              <a:t>Ramadan, Eid-Ul-</a:t>
            </a:r>
            <a:r>
              <a:rPr lang="en-GB" sz="1100" dirty="0" err="1"/>
              <a:t>Adha</a:t>
            </a:r>
            <a:r>
              <a:rPr lang="en-GB" sz="1100" dirty="0"/>
              <a:t>, Milad-Al-Nabi </a:t>
            </a:r>
          </a:p>
        </p:txBody>
      </p:sp>
      <p:sp>
        <p:nvSpPr>
          <p:cNvPr id="13" name="TextBox 12">
            <a:extLst>
              <a:ext uri="{FF2B5EF4-FFF2-40B4-BE49-F238E27FC236}">
                <a16:creationId xmlns:a16="http://schemas.microsoft.com/office/drawing/2014/main" id="{D62C5DAC-97CB-4F02-9AFA-484FC474A545}"/>
              </a:ext>
            </a:extLst>
          </p:cNvPr>
          <p:cNvSpPr txBox="1"/>
          <p:nvPr/>
        </p:nvSpPr>
        <p:spPr>
          <a:xfrm>
            <a:off x="3243827" y="706052"/>
            <a:ext cx="1188992" cy="369332"/>
          </a:xfrm>
          <a:prstGeom prst="rect">
            <a:avLst/>
          </a:prstGeom>
          <a:noFill/>
        </p:spPr>
        <p:txBody>
          <a:bodyPr wrap="square" rtlCol="0">
            <a:spAutoFit/>
          </a:bodyPr>
          <a:lstStyle/>
          <a:p>
            <a:r>
              <a:rPr lang="en-GB" sz="900" dirty="0"/>
              <a:t>Moon and star is the symbol of Islam.</a:t>
            </a:r>
          </a:p>
        </p:txBody>
      </p:sp>
      <p:sp>
        <p:nvSpPr>
          <p:cNvPr id="15" name="TextBox 14">
            <a:extLst>
              <a:ext uri="{FF2B5EF4-FFF2-40B4-BE49-F238E27FC236}">
                <a16:creationId xmlns:a16="http://schemas.microsoft.com/office/drawing/2014/main" id="{5CB4E0B5-BAC3-4372-8499-F6BAF495C513}"/>
              </a:ext>
            </a:extLst>
          </p:cNvPr>
          <p:cNvSpPr txBox="1"/>
          <p:nvPr/>
        </p:nvSpPr>
        <p:spPr>
          <a:xfrm>
            <a:off x="5032338" y="602953"/>
            <a:ext cx="1516437" cy="646331"/>
          </a:xfrm>
          <a:prstGeom prst="rect">
            <a:avLst/>
          </a:prstGeom>
          <a:solidFill>
            <a:schemeClr val="accent6">
              <a:lumMod val="40000"/>
              <a:lumOff val="60000"/>
            </a:schemeClr>
          </a:solidFill>
        </p:spPr>
        <p:txBody>
          <a:bodyPr wrap="square" rtlCol="0">
            <a:spAutoFit/>
          </a:bodyPr>
          <a:lstStyle/>
          <a:p>
            <a:r>
              <a:rPr lang="en-GB" sz="900" dirty="0"/>
              <a:t>Sacred Text: The Qur’an which is written in Arabic. Muslims believe it is the actual word of God.</a:t>
            </a:r>
          </a:p>
        </p:txBody>
      </p:sp>
      <p:pic>
        <p:nvPicPr>
          <p:cNvPr id="47" name="Picture 46" descr="Image result for moon and star symbol">
            <a:extLst>
              <a:ext uri="{FF2B5EF4-FFF2-40B4-BE49-F238E27FC236}">
                <a16:creationId xmlns:a16="http://schemas.microsoft.com/office/drawing/2014/main" id="{141F9CA4-A72B-47D9-A191-A4E8C27419A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243827" y="64869"/>
            <a:ext cx="795107" cy="701336"/>
          </a:xfrm>
          <a:prstGeom prst="rect">
            <a:avLst/>
          </a:prstGeom>
          <a:noFill/>
          <a:ln>
            <a:noFill/>
          </a:ln>
        </p:spPr>
      </p:pic>
      <p:sp>
        <p:nvSpPr>
          <p:cNvPr id="29" name="TextBox 28">
            <a:extLst>
              <a:ext uri="{FF2B5EF4-FFF2-40B4-BE49-F238E27FC236}">
                <a16:creationId xmlns:a16="http://schemas.microsoft.com/office/drawing/2014/main" id="{D7148F39-8051-4485-B40C-1ED71378531B}"/>
              </a:ext>
            </a:extLst>
          </p:cNvPr>
          <p:cNvSpPr txBox="1"/>
          <p:nvPr/>
        </p:nvSpPr>
        <p:spPr>
          <a:xfrm>
            <a:off x="2692113" y="2997493"/>
            <a:ext cx="1213507" cy="230832"/>
          </a:xfrm>
          <a:prstGeom prst="rect">
            <a:avLst/>
          </a:prstGeom>
          <a:noFill/>
        </p:spPr>
        <p:txBody>
          <a:bodyPr wrap="square" rtlCol="0">
            <a:spAutoFit/>
          </a:bodyPr>
          <a:lstStyle/>
          <a:p>
            <a:endParaRPr lang="en-GB" sz="900" dirty="0"/>
          </a:p>
        </p:txBody>
      </p:sp>
      <p:pic>
        <p:nvPicPr>
          <p:cNvPr id="34" name="Picture 2" descr="Image result for islam place of worship">
            <a:extLst>
              <a:ext uri="{FF2B5EF4-FFF2-40B4-BE49-F238E27FC236}">
                <a16:creationId xmlns:a16="http://schemas.microsoft.com/office/drawing/2014/main" id="{209DB91D-EE0F-4C12-9C5A-9E4B53444F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81" y="4862325"/>
            <a:ext cx="1849262" cy="1998625"/>
          </a:xfrm>
          <a:prstGeom prst="rect">
            <a:avLst/>
          </a:prstGeom>
          <a:noFill/>
          <a:extLst>
            <a:ext uri="{909E8E84-426E-40DD-AFC4-6F175D3DCCD1}">
              <a14:hiddenFill xmlns:a14="http://schemas.microsoft.com/office/drawing/2010/main">
                <a:solidFill>
                  <a:srgbClr val="FFFFFF"/>
                </a:solidFill>
              </a14:hiddenFill>
            </a:ext>
          </a:extLst>
        </p:spPr>
      </p:pic>
      <p:sp>
        <p:nvSpPr>
          <p:cNvPr id="35" name="TextBox 34">
            <a:extLst>
              <a:ext uri="{FF2B5EF4-FFF2-40B4-BE49-F238E27FC236}">
                <a16:creationId xmlns:a16="http://schemas.microsoft.com/office/drawing/2014/main" id="{86C0A503-0A8E-4C08-B7A4-A2A3EBB47DDB}"/>
              </a:ext>
            </a:extLst>
          </p:cNvPr>
          <p:cNvSpPr txBox="1"/>
          <p:nvPr/>
        </p:nvSpPr>
        <p:spPr>
          <a:xfrm>
            <a:off x="1839648" y="5163506"/>
            <a:ext cx="1338409" cy="923330"/>
          </a:xfrm>
          <a:prstGeom prst="rect">
            <a:avLst/>
          </a:prstGeom>
          <a:noFill/>
        </p:spPr>
        <p:txBody>
          <a:bodyPr wrap="square" rtlCol="0">
            <a:spAutoFit/>
          </a:bodyPr>
          <a:lstStyle/>
          <a:p>
            <a:r>
              <a:rPr lang="en-GB" sz="900" dirty="0"/>
              <a:t>The Kaaba in Mecca is visited by Muslims on a pilgrimage. This is known a ‘The Hajj’ and must be completed at least once in a lifetime.</a:t>
            </a:r>
          </a:p>
        </p:txBody>
      </p:sp>
      <p:pic>
        <p:nvPicPr>
          <p:cNvPr id="46" name="Picture 45" descr="Image result for quran on stand">
            <a:extLst>
              <a:ext uri="{FF2B5EF4-FFF2-40B4-BE49-F238E27FC236}">
                <a16:creationId xmlns:a16="http://schemas.microsoft.com/office/drawing/2014/main" id="{4514EBB4-9F22-4FC7-A990-9F73C8D2B2F2}"/>
              </a:ext>
            </a:extLst>
          </p:cNvPr>
          <p:cNvPicPr/>
          <p:nvPr/>
        </p:nvPicPr>
        <p:blipFill rotWithShape="1">
          <a:blip r:embed="rId4">
            <a:extLst>
              <a:ext uri="{28A0092B-C50C-407E-A947-70E740481C1C}">
                <a14:useLocalDpi xmlns:a14="http://schemas.microsoft.com/office/drawing/2010/main" val="0"/>
              </a:ext>
            </a:extLst>
          </a:blip>
          <a:srcRect l="19777" r="2937" b="9734"/>
          <a:stretch/>
        </p:blipFill>
        <p:spPr bwMode="auto">
          <a:xfrm>
            <a:off x="6612209" y="64869"/>
            <a:ext cx="1688406" cy="1208147"/>
          </a:xfrm>
          <a:prstGeom prst="rect">
            <a:avLst/>
          </a:prstGeom>
          <a:noFill/>
          <a:ln>
            <a:noFill/>
          </a:ln>
          <a:extLst>
            <a:ext uri="{53640926-AAD7-44D8-BBD7-CCE9431645EC}">
              <a14:shadowObscured xmlns:a14="http://schemas.microsoft.com/office/drawing/2010/main"/>
            </a:ext>
          </a:extLst>
        </p:spPr>
      </p:pic>
      <p:sp>
        <p:nvSpPr>
          <p:cNvPr id="9" name="TextBox 8">
            <a:extLst>
              <a:ext uri="{FF2B5EF4-FFF2-40B4-BE49-F238E27FC236}">
                <a16:creationId xmlns:a16="http://schemas.microsoft.com/office/drawing/2014/main" id="{8110FEA3-42F1-4CCA-8E3C-7B67D99ADC70}"/>
              </a:ext>
            </a:extLst>
          </p:cNvPr>
          <p:cNvSpPr txBox="1"/>
          <p:nvPr/>
        </p:nvSpPr>
        <p:spPr>
          <a:xfrm>
            <a:off x="3229886" y="1322057"/>
            <a:ext cx="5848094" cy="1785104"/>
          </a:xfrm>
          <a:prstGeom prst="rect">
            <a:avLst/>
          </a:prstGeom>
          <a:solidFill>
            <a:schemeClr val="accent1">
              <a:lumMod val="20000"/>
              <a:lumOff val="80000"/>
            </a:schemeClr>
          </a:solidFill>
        </p:spPr>
        <p:txBody>
          <a:bodyPr wrap="square" rtlCol="0">
            <a:spAutoFit/>
          </a:bodyPr>
          <a:lstStyle/>
          <a:p>
            <a:r>
              <a:rPr lang="en-GB" sz="1100" b="1" u="sng" dirty="0"/>
              <a:t>Ramadan (usually April/May time)</a:t>
            </a:r>
          </a:p>
          <a:p>
            <a:endParaRPr lang="en-GB" sz="1100" dirty="0"/>
          </a:p>
          <a:p>
            <a:r>
              <a:rPr lang="en-GB" sz="1100" dirty="0"/>
              <a:t>This is a special month of fasting which means Muslims do not eat or drink during daylight hours but then can eat after dark which is known as Iftar. Children under 14, pregnant women and the elderly do not have to fast. People who are ill or travelling also do not have to fast.</a:t>
            </a:r>
          </a:p>
          <a:p>
            <a:endParaRPr lang="en-GB" sz="1100" dirty="0"/>
          </a:p>
          <a:p>
            <a:r>
              <a:rPr lang="en-GB" sz="1100" dirty="0"/>
              <a:t>Muslims fast so they can concentrate on their faith and do charitable deeds.</a:t>
            </a:r>
          </a:p>
          <a:p>
            <a:r>
              <a:rPr lang="en-GB" sz="1100" dirty="0"/>
              <a:t>On the 27</a:t>
            </a:r>
            <a:r>
              <a:rPr lang="en-GB" sz="1100" baseline="30000" dirty="0"/>
              <a:t>th</a:t>
            </a:r>
            <a:r>
              <a:rPr lang="en-GB" sz="1100" dirty="0"/>
              <a:t> day of fasting, ‘The Night of Power’ is celebrated – it is considered to be the Holiest eve.</a:t>
            </a:r>
          </a:p>
          <a:p>
            <a:endParaRPr lang="en-GB" sz="1100" dirty="0"/>
          </a:p>
          <a:p>
            <a:r>
              <a:rPr lang="en-GB" sz="1100" dirty="0"/>
              <a:t>At the end of the festival Muslims have a big celebration known as Eid al-Fitr.</a:t>
            </a:r>
          </a:p>
        </p:txBody>
      </p:sp>
      <p:pic>
        <p:nvPicPr>
          <p:cNvPr id="57" name="Picture 56" descr="Muslim Council of Britain calls for extra funding to protect mosques |  Metro News">
            <a:extLst>
              <a:ext uri="{FF2B5EF4-FFF2-40B4-BE49-F238E27FC236}">
                <a16:creationId xmlns:a16="http://schemas.microsoft.com/office/drawing/2014/main" id="{98280D65-B438-41AE-819C-B1B9F01DD0A4}"/>
              </a:ext>
            </a:extLst>
          </p:cNvPr>
          <p:cNvPicPr/>
          <p:nvPr/>
        </p:nvPicPr>
        <p:blipFill rotWithShape="1">
          <a:blip r:embed="rId5">
            <a:extLst>
              <a:ext uri="{28A0092B-C50C-407E-A947-70E740481C1C}">
                <a14:useLocalDpi xmlns:a14="http://schemas.microsoft.com/office/drawing/2010/main" val="0"/>
              </a:ext>
            </a:extLst>
          </a:blip>
          <a:srcRect b="25625"/>
          <a:stretch/>
        </p:blipFill>
        <p:spPr bwMode="auto">
          <a:xfrm>
            <a:off x="2574532" y="3750334"/>
            <a:ext cx="1194513" cy="1041641"/>
          </a:xfrm>
          <a:prstGeom prst="rect">
            <a:avLst/>
          </a:prstGeom>
          <a:noFill/>
          <a:ln>
            <a:noFill/>
          </a:ln>
          <a:extLst>
            <a:ext uri="{53640926-AAD7-44D8-BBD7-CCE9431645EC}">
              <a14:shadowObscured xmlns:a14="http://schemas.microsoft.com/office/drawing/2010/main"/>
            </a:ext>
          </a:extLst>
        </p:spPr>
      </p:pic>
      <p:sp>
        <p:nvSpPr>
          <p:cNvPr id="16" name="TextBox 15">
            <a:extLst>
              <a:ext uri="{FF2B5EF4-FFF2-40B4-BE49-F238E27FC236}">
                <a16:creationId xmlns:a16="http://schemas.microsoft.com/office/drawing/2014/main" id="{2368A4EE-A5F7-44D5-86C1-0D62597BE841}"/>
              </a:ext>
            </a:extLst>
          </p:cNvPr>
          <p:cNvSpPr txBox="1"/>
          <p:nvPr/>
        </p:nvSpPr>
        <p:spPr>
          <a:xfrm>
            <a:off x="2574532" y="4795948"/>
            <a:ext cx="1279390" cy="230832"/>
          </a:xfrm>
          <a:prstGeom prst="rect">
            <a:avLst/>
          </a:prstGeom>
          <a:noFill/>
        </p:spPr>
        <p:txBody>
          <a:bodyPr wrap="square" rtlCol="0">
            <a:spAutoFit/>
          </a:bodyPr>
          <a:lstStyle/>
          <a:p>
            <a:r>
              <a:rPr lang="en-GB" sz="900" dirty="0"/>
              <a:t>An English Mosque</a:t>
            </a:r>
          </a:p>
        </p:txBody>
      </p:sp>
      <p:sp>
        <p:nvSpPr>
          <p:cNvPr id="61" name="TextBox 60">
            <a:extLst>
              <a:ext uri="{FF2B5EF4-FFF2-40B4-BE49-F238E27FC236}">
                <a16:creationId xmlns:a16="http://schemas.microsoft.com/office/drawing/2014/main" id="{93F534F8-4CBE-4F45-9243-798AD4A2B728}"/>
              </a:ext>
            </a:extLst>
          </p:cNvPr>
          <p:cNvSpPr txBox="1"/>
          <p:nvPr/>
        </p:nvSpPr>
        <p:spPr>
          <a:xfrm>
            <a:off x="9294349" y="6073170"/>
            <a:ext cx="2640673" cy="784830"/>
          </a:xfrm>
          <a:prstGeom prst="rect">
            <a:avLst/>
          </a:prstGeom>
          <a:solidFill>
            <a:schemeClr val="accent2">
              <a:lumMod val="20000"/>
              <a:lumOff val="80000"/>
            </a:schemeClr>
          </a:solidFill>
        </p:spPr>
        <p:txBody>
          <a:bodyPr wrap="square" rtlCol="0">
            <a:spAutoFit/>
          </a:bodyPr>
          <a:lstStyle/>
          <a:p>
            <a:r>
              <a:rPr lang="en-GB" sz="900" u="sng" dirty="0"/>
              <a:t>The Shahada</a:t>
            </a:r>
          </a:p>
          <a:p>
            <a:endParaRPr lang="en-GB" sz="900" dirty="0"/>
          </a:p>
          <a:p>
            <a:r>
              <a:rPr lang="en-GB" sz="900" dirty="0"/>
              <a:t>The Shahada is a phrase that Muslims say aloud every time they pray. They say ’there is no God but Allah and Muhammad was his messenger’.</a:t>
            </a:r>
          </a:p>
        </p:txBody>
      </p:sp>
      <p:pic>
        <p:nvPicPr>
          <p:cNvPr id="37" name="Picture 36" descr="Religion School Poster- The Five Pillars of Islam">
            <a:extLst>
              <a:ext uri="{FF2B5EF4-FFF2-40B4-BE49-F238E27FC236}">
                <a16:creationId xmlns:a16="http://schemas.microsoft.com/office/drawing/2014/main" id="{A3961E4C-5DA7-41A0-92B2-7A9A478D442C}"/>
              </a:ext>
            </a:extLst>
          </p:cNvPr>
          <p:cNvPicPr/>
          <p:nvPr/>
        </p:nvPicPr>
        <p:blipFill rotWithShape="1">
          <a:blip r:embed="rId6">
            <a:extLst>
              <a:ext uri="{28A0092B-C50C-407E-A947-70E740481C1C}">
                <a14:useLocalDpi xmlns:a14="http://schemas.microsoft.com/office/drawing/2010/main" val="0"/>
              </a:ext>
            </a:extLst>
          </a:blip>
          <a:srcRect l="7999" t="20200" r="7601" b="24400"/>
          <a:stretch/>
        </p:blipFill>
        <p:spPr bwMode="auto">
          <a:xfrm>
            <a:off x="3815507" y="3225857"/>
            <a:ext cx="5167537" cy="3643322"/>
          </a:xfrm>
          <a:prstGeom prst="rect">
            <a:avLst/>
          </a:prstGeom>
          <a:noFill/>
          <a:ln>
            <a:noFill/>
          </a:ln>
          <a:extLst>
            <a:ext uri="{53640926-AAD7-44D8-BBD7-CCE9431645EC}">
              <a14:shadowObscured xmlns:a14="http://schemas.microsoft.com/office/drawing/2010/main"/>
            </a:ext>
          </a:extLst>
        </p:spPr>
      </p:pic>
      <p:pic>
        <p:nvPicPr>
          <p:cNvPr id="38" name="Picture 37" descr="Image result for islam prayer movements">
            <a:extLst>
              <a:ext uri="{FF2B5EF4-FFF2-40B4-BE49-F238E27FC236}">
                <a16:creationId xmlns:a16="http://schemas.microsoft.com/office/drawing/2014/main" id="{79422537-6331-4B75-834F-B7D2D5502ED5}"/>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9659127" y="4373640"/>
            <a:ext cx="1857011" cy="1285037"/>
          </a:xfrm>
          <a:prstGeom prst="rect">
            <a:avLst/>
          </a:prstGeom>
          <a:noFill/>
          <a:ln>
            <a:noFill/>
          </a:ln>
        </p:spPr>
      </p:pic>
      <p:sp>
        <p:nvSpPr>
          <p:cNvPr id="8" name="TextBox 7">
            <a:extLst>
              <a:ext uri="{FF2B5EF4-FFF2-40B4-BE49-F238E27FC236}">
                <a16:creationId xmlns:a16="http://schemas.microsoft.com/office/drawing/2014/main" id="{0BEC0C4C-37B6-45A8-9396-BF7F037562B3}"/>
              </a:ext>
            </a:extLst>
          </p:cNvPr>
          <p:cNvSpPr txBox="1"/>
          <p:nvPr/>
        </p:nvSpPr>
        <p:spPr>
          <a:xfrm>
            <a:off x="9528312" y="5658677"/>
            <a:ext cx="2406709" cy="230832"/>
          </a:xfrm>
          <a:prstGeom prst="rect">
            <a:avLst/>
          </a:prstGeom>
          <a:noFill/>
        </p:spPr>
        <p:txBody>
          <a:bodyPr wrap="square" rtlCol="0">
            <a:spAutoFit/>
          </a:bodyPr>
          <a:lstStyle/>
          <a:p>
            <a:r>
              <a:rPr lang="en-GB" sz="900" dirty="0"/>
              <a:t>Muslims perform special prayer movements </a:t>
            </a:r>
          </a:p>
        </p:txBody>
      </p:sp>
    </p:spTree>
    <p:extLst>
      <p:ext uri="{BB962C8B-B14F-4D97-AF65-F5344CB8AC3E}">
        <p14:creationId xmlns:p14="http://schemas.microsoft.com/office/powerpoint/2010/main" val="1913217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48BF19889E5C4A884FE862C12E2E73" ma:contentTypeVersion="10" ma:contentTypeDescription="Create a new document." ma:contentTypeScope="" ma:versionID="d31017083f692325bcfef3495742caf9">
  <xsd:schema xmlns:xsd="http://www.w3.org/2001/XMLSchema" xmlns:xs="http://www.w3.org/2001/XMLSchema" xmlns:p="http://schemas.microsoft.com/office/2006/metadata/properties" xmlns:ns2="34684cb3-e614-4402-8de7-208e930e3685" xmlns:ns3="9f307c04-8786-433e-8208-e0d42b7344d5" targetNamespace="http://schemas.microsoft.com/office/2006/metadata/properties" ma:root="true" ma:fieldsID="197fe4a8eed98789bdbacff836fad798" ns2:_="" ns3:_="">
    <xsd:import namespace="34684cb3-e614-4402-8de7-208e930e3685"/>
    <xsd:import namespace="9f307c04-8786-433e-8208-e0d42b7344d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684cb3-e614-4402-8de7-208e930e36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307c04-8786-433e-8208-e0d42b7344d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C35B1DA-B4CE-4B67-8372-EFEDF3F1B387}">
  <ds:schemaRefs>
    <ds:schemaRef ds:uri="http://schemas.microsoft.com/sharepoint/v3/contenttype/forms"/>
  </ds:schemaRefs>
</ds:datastoreItem>
</file>

<file path=customXml/itemProps2.xml><?xml version="1.0" encoding="utf-8"?>
<ds:datastoreItem xmlns:ds="http://schemas.openxmlformats.org/officeDocument/2006/customXml" ds:itemID="{E279518B-E7F0-4AFF-BBBD-666DC3765B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684cb3-e614-4402-8de7-208e930e3685"/>
    <ds:schemaRef ds:uri="9f307c04-8786-433e-8208-e0d42b7344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331883-66DF-4C86-8D8C-84C013D83C08}">
  <ds:schemaRefs>
    <ds:schemaRef ds:uri="http://purl.org/dc/terms/"/>
    <ds:schemaRef ds:uri="http://purl.org/dc/dcmitype/"/>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purl.org/dc/elements/1.1/"/>
    <ds:schemaRef ds:uri="http://schemas.microsoft.com/office/infopath/2007/PartnerControls"/>
    <ds:schemaRef ds:uri="9f307c04-8786-433e-8208-e0d42b7344d5"/>
    <ds:schemaRef ds:uri="34684cb3-e614-4402-8de7-208e930e3685"/>
  </ds:schemaRefs>
</ds:datastoreItem>
</file>

<file path=docProps/app.xml><?xml version="1.0" encoding="utf-8"?>
<Properties xmlns="http://schemas.openxmlformats.org/officeDocument/2006/extended-properties" xmlns:vt="http://schemas.openxmlformats.org/officeDocument/2006/docPropsVTypes">
  <TotalTime>1064</TotalTime>
  <Words>504</Words>
  <Application>Microsoft Office PowerPoint</Application>
  <PresentationFormat>Widescreen</PresentationFormat>
  <Paragraphs>50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XCCW Joined 1a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Page</dc:creator>
  <cp:lastModifiedBy>Louise Rattigan</cp:lastModifiedBy>
  <cp:revision>107</cp:revision>
  <cp:lastPrinted>2022-07-04T10:32:59Z</cp:lastPrinted>
  <dcterms:created xsi:type="dcterms:W3CDTF">2019-06-07T08:13:52Z</dcterms:created>
  <dcterms:modified xsi:type="dcterms:W3CDTF">2022-07-04T14:54:09Z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0x0101004A48BF19889E5C4A884FE862C12E2E73</vt:lpwstr>
  </property>
</Properties>
</file>