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"/>
  </p:notesMasterIdLst>
  <p:sldIdLst>
    <p:sldId id="258" r:id="rId2"/>
    <p:sldId id="259" r:id="rId3"/>
  </p:sldIdLst>
  <p:sldSz cx="9906000" cy="6858000" type="A4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79" autoAdjust="0"/>
    <p:restoredTop sz="94627"/>
  </p:normalViewPr>
  <p:slideViewPr>
    <p:cSldViewPr snapToGrid="0" snapToObjects="1">
      <p:cViewPr>
        <p:scale>
          <a:sx n="66" d="100"/>
          <a:sy n="66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74DA69C8-F84C-2947-85D9-F4E475966E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5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1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0182"/>
            <a:ext cx="9906000" cy="404825"/>
          </a:xfrm>
        </p:spPr>
        <p:txBody>
          <a:bodyPr numCol="1">
            <a:noAutofit/>
          </a:bodyPr>
          <a:lstStyle/>
          <a:p>
            <a:r>
              <a:rPr lang="en-US" sz="2000" b="1" dirty="0">
                <a:latin typeface="XCCW Joined 1a" panose="03050602040000000000" pitchFamily="66" charset="0"/>
              </a:rPr>
              <a:t>Music Knowledge </a:t>
            </a:r>
            <a:r>
              <a:rPr lang="en-US" sz="2000" b="1" dirty="0" err="1">
                <a:latin typeface="XCCW Joined 1a" panose="03050602040000000000" pitchFamily="66" charset="0"/>
              </a:rPr>
              <a:t>Organiser</a:t>
            </a:r>
            <a:r>
              <a:rPr lang="en-US" sz="2000" b="1" dirty="0">
                <a:latin typeface="XCCW Joined 1a" panose="03050602040000000000" pitchFamily="66" charset="0"/>
              </a:rPr>
              <a:t> – Year 5	</a:t>
            </a:r>
            <a:endParaRPr lang="en-US" sz="1800" b="1" dirty="0">
              <a:latin typeface="XCCW Joined 1a" panose="03050602040000000000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7680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7EED2C-40DA-6F4E-8561-BCF7EE4F1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52655"/>
              </p:ext>
            </p:extLst>
          </p:nvPr>
        </p:nvGraphicFramePr>
        <p:xfrm>
          <a:off x="4549141" y="730269"/>
          <a:ext cx="5216044" cy="30608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7545">
                  <a:extLst>
                    <a:ext uri="{9D8B030D-6E8A-4147-A177-3AD203B41FA5}">
                      <a16:colId xmlns:a16="http://schemas.microsoft.com/office/drawing/2014/main" val="2379496559"/>
                    </a:ext>
                  </a:extLst>
                </a:gridCol>
                <a:gridCol w="4198499">
                  <a:extLst>
                    <a:ext uri="{9D8B030D-6E8A-4147-A177-3AD203B41FA5}">
                      <a16:colId xmlns:a16="http://schemas.microsoft.com/office/drawing/2014/main" val="349645986"/>
                    </a:ext>
                  </a:extLst>
                </a:gridCol>
              </a:tblGrid>
              <a:tr h="42260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Key Vocabulary – can you compare and contrast across different genres and pieces of music?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516657"/>
                  </a:ext>
                </a:extLst>
              </a:tr>
              <a:tr h="310797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Pulse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A steady beat. Does the beat change?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3941051"/>
                  </a:ext>
                </a:extLst>
              </a:tr>
              <a:tr h="368496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Rhythm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What types of notes do you hear? Crotchets/quavers? Are there any rests?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339964"/>
                  </a:ext>
                </a:extLst>
              </a:tr>
              <a:tr h="354536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Pitch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How high or low a note is. How does this change in a piece of music?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594675"/>
                  </a:ext>
                </a:extLst>
              </a:tr>
              <a:tr h="448653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Tempo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Speed the music is played at – fast or slow? Does this change?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0945595"/>
                  </a:ext>
                </a:extLst>
              </a:tr>
              <a:tr h="330223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Dynamics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Levels of sound. Use some of the vocabulary on the back to describe.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600744"/>
                  </a:ext>
                </a:extLst>
              </a:tr>
              <a:tr h="330223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Timbre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The character of the sound – is it wooden, metallic, breathy?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9880759"/>
                  </a:ext>
                </a:extLst>
              </a:tr>
              <a:tr h="495335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Texture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How the different sounds and instruments work together. Thick or thin? How many layers can you hear?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199593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00FC9C2-0590-4974-B9E9-AFA0C79A2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2" t="10913" r="83077" b="72576"/>
          <a:stretch/>
        </p:blipFill>
        <p:spPr>
          <a:xfrm>
            <a:off x="8954806" y="12402"/>
            <a:ext cx="597054" cy="60046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7B9E8C-9569-45D6-8882-18FF551BA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763778"/>
              </p:ext>
            </p:extLst>
          </p:nvPr>
        </p:nvGraphicFramePr>
        <p:xfrm>
          <a:off x="140815" y="772402"/>
          <a:ext cx="4332124" cy="35380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1591">
                  <a:extLst>
                    <a:ext uri="{9D8B030D-6E8A-4147-A177-3AD203B41FA5}">
                      <a16:colId xmlns:a16="http://schemas.microsoft.com/office/drawing/2014/main" val="2379496559"/>
                    </a:ext>
                  </a:extLst>
                </a:gridCol>
                <a:gridCol w="3170533">
                  <a:extLst>
                    <a:ext uri="{9D8B030D-6E8A-4147-A177-3AD203B41FA5}">
                      <a16:colId xmlns:a16="http://schemas.microsoft.com/office/drawing/2014/main" val="349645986"/>
                    </a:ext>
                  </a:extLst>
                </a:gridCol>
              </a:tblGrid>
              <a:tr h="2886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GB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XCCW Joined 1a" panose="03050602040000000000" pitchFamily="66" charset="0"/>
                        </a:rPr>
                        <a:t>Other useful vocabulary</a:t>
                      </a:r>
                      <a:endParaRPr kumimoji="0" lang="en-GB" alt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XCCW Joined 1a" panose="03050602040000000000" pitchFamily="66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516657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Ostinato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A repeating pattern.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3941051"/>
                  </a:ext>
                </a:extLst>
              </a:tr>
              <a:tr h="477138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Melody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A sequence of notes – a tune.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339964"/>
                  </a:ext>
                </a:extLst>
              </a:tr>
              <a:tr h="477138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Harmony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Two or more pitches played or sung together.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594675"/>
                  </a:ext>
                </a:extLst>
              </a:tr>
              <a:tr h="545543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Structure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The order the different parts of a piece of music are played.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0945595"/>
                  </a:ext>
                </a:extLst>
              </a:tr>
              <a:tr h="477138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Ternary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A piece of music with a structure of three parts – the last part is often a repeat or variation of the first part.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226434"/>
                  </a:ext>
                </a:extLst>
              </a:tr>
              <a:tr h="477138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Triad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A chord of three notes – one, three and five of the scale.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040930"/>
                  </a:ext>
                </a:extLst>
              </a:tr>
              <a:tr h="477138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CCW Cursive Writing 1" panose="03050602040000000000" pitchFamily="66" charset="0"/>
                        </a:rPr>
                        <a:t>Chord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CW Cursive Writing 1" panose="03050602040000000000" pitchFamily="66" charset="0"/>
                        </a:rPr>
                        <a:t>Three or more notes played together at the same time (A dyad is a two-note chord).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988075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90177EF-D442-40C7-83D2-924733504D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78" t="23093" r="16483" b="33188"/>
          <a:stretch/>
        </p:blipFill>
        <p:spPr>
          <a:xfrm>
            <a:off x="140815" y="3825700"/>
            <a:ext cx="9621511" cy="28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8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6316"/>
            <a:ext cx="9906000" cy="404825"/>
          </a:xfrm>
        </p:spPr>
        <p:txBody>
          <a:bodyPr numCol="1">
            <a:noAutofit/>
          </a:bodyPr>
          <a:lstStyle/>
          <a:p>
            <a:r>
              <a:rPr lang="en-US" sz="2000" b="1" dirty="0">
                <a:latin typeface="XCCW Joined 1a" panose="03050602040000000000" pitchFamily="66" charset="0"/>
              </a:rPr>
              <a:t>Music Knowledge </a:t>
            </a:r>
            <a:r>
              <a:rPr lang="en-US" sz="2000" b="1" dirty="0" err="1">
                <a:latin typeface="XCCW Joined 1a" panose="03050602040000000000" pitchFamily="66" charset="0"/>
              </a:rPr>
              <a:t>Organiser</a:t>
            </a:r>
            <a:r>
              <a:rPr lang="en-US" sz="2000" b="1" dirty="0">
                <a:latin typeface="XCCW Joined 1a" panose="03050602040000000000" pitchFamily="66" charset="0"/>
              </a:rPr>
              <a:t> – Year 5</a:t>
            </a:r>
            <a:r>
              <a:rPr lang="en-US" sz="2000" b="1" dirty="0">
                <a:latin typeface="CCW Cursive Writing 1" panose="03050602040000000000" pitchFamily="66" charset="0"/>
              </a:rPr>
              <a:t>	</a:t>
            </a:r>
            <a:endParaRPr lang="en-US" sz="1800" b="1" dirty="0">
              <a:latin typeface="CCW Cursive Writing 1" panose="03050602040000000000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7680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FC9C2-0590-4974-B9E9-AFA0C79A2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2" t="10913" r="83077" b="72576"/>
          <a:stretch/>
        </p:blipFill>
        <p:spPr>
          <a:xfrm>
            <a:off x="8954806" y="12402"/>
            <a:ext cx="597054" cy="600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203ACF-72B6-4A16-8AFE-EA4BC70D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82" t="11463" r="12564" b="7885"/>
          <a:stretch/>
        </p:blipFill>
        <p:spPr>
          <a:xfrm>
            <a:off x="63500" y="665055"/>
            <a:ext cx="9779000" cy="559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9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4925</TotalTime>
  <Words>249</Words>
  <Application>Microsoft Office PowerPoint</Application>
  <PresentationFormat>A4 Paper (210x297 mm)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CCW Cursive Writing 1</vt:lpstr>
      <vt:lpstr>XCCW Joined 1a</vt:lpstr>
      <vt:lpstr>Office Theme</vt:lpstr>
      <vt:lpstr>Music Knowledge Organiser – Year 5 </vt:lpstr>
      <vt:lpstr>Music Knowledge Organiser – Year 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Michael Hughes</cp:lastModifiedBy>
  <cp:revision>79</cp:revision>
  <cp:lastPrinted>2017-10-30T10:21:12Z</cp:lastPrinted>
  <dcterms:created xsi:type="dcterms:W3CDTF">2017-10-15T20:56:30Z</dcterms:created>
  <dcterms:modified xsi:type="dcterms:W3CDTF">2022-04-12T14:08:04Z</dcterms:modified>
</cp:coreProperties>
</file>