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C3E9"/>
    <a:srgbClr val="0000FF"/>
    <a:srgbClr val="90D7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>
      <p:cViewPr>
        <p:scale>
          <a:sx n="100" d="100"/>
          <a:sy n="100" d="100"/>
        </p:scale>
        <p:origin x="1176" y="-22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FE278-BF16-4B4B-AAC0-D0F74D663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E175D-8732-4159-B0AC-A666740578CA}" type="datetimeFigureOut">
              <a:rPr lang="en-GB"/>
              <a:pPr>
                <a:defRPr/>
              </a:pPr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EE2C2-5C15-4C9B-A199-A16F1355C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CA4DA-90A5-44E0-ACDA-644B06740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059D5-CCC4-45FB-84C1-9A1ED4173F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9426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0A509-E175-4EF3-9E5F-79BCCF45A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195E1-8A14-4C0F-B369-904A0E835CC3}" type="datetimeFigureOut">
              <a:rPr lang="en-GB"/>
              <a:pPr>
                <a:defRPr/>
              </a:pPr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5B3F0-444E-4D8C-9213-6B96B9899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70EE6-499B-4695-8698-F50593D8D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80AC9-9A84-4B14-8E49-07109FE1A0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6223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9AB59-5ECD-4D92-804F-6B16F443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CF569-B6B2-4339-B4E8-79453FE44940}" type="datetimeFigureOut">
              <a:rPr lang="en-GB"/>
              <a:pPr>
                <a:defRPr/>
              </a:pPr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A307A-1D7B-4244-B44A-C5E2F2260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B028D-B310-484A-8916-85977F308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F7DF9-92F0-4BA2-838C-23D8E9A88AB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6207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95E0F-006B-47E1-B9FC-7AFE954BE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49543-A9BD-4A74-B538-C4F5B2DB8356}" type="datetimeFigureOut">
              <a:rPr lang="en-GB"/>
              <a:pPr>
                <a:defRPr/>
              </a:pPr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0732B-22CC-42C6-9E97-C4F500E5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9FE02-048E-47A8-A629-7B7603577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EEB45-A7F7-486D-B1C2-BC537D30A35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192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105D5-8006-4837-A859-9755EA432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BEE6E-8C48-4621-BCB1-F6D34DAE256A}" type="datetimeFigureOut">
              <a:rPr lang="en-GB"/>
              <a:pPr>
                <a:defRPr/>
              </a:pPr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75485-876B-4531-A86E-BFEC72A1D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09008-CC1A-41D5-B83C-7CB8CCEFE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9C5FA5-C44A-4D8C-AA1B-3241C7D595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806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A82409-681B-42AB-93C2-D1850CED3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15603-DB34-46E0-B3EC-45E92BA67FCD}" type="datetimeFigureOut">
              <a:rPr lang="en-GB"/>
              <a:pPr>
                <a:defRPr/>
              </a:pPr>
              <a:t>28/01/2026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6530702-18B6-4512-99B8-1AB907C23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25939F-0EC5-4AE8-BD0F-A038AC7D5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99A4A-7C2F-447B-8590-A79A13D3A8A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094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5B68E43-73EF-4200-88CB-12A6C0B50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90261-376F-480C-B340-E58AB5402E81}" type="datetimeFigureOut">
              <a:rPr lang="en-GB"/>
              <a:pPr>
                <a:defRPr/>
              </a:pPr>
              <a:t>28/01/2026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5BAB7F-D61B-4FB7-BEC3-94CBD07A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B869435-2E58-4BE7-A6E1-7BE66B55F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B4A9B-BFDD-412C-80AB-185059B9DE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533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049A646-8BCB-40B5-98DF-B2B0A3FD6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49DE6-8258-42DB-B8F3-37859C9F8A0C}" type="datetimeFigureOut">
              <a:rPr lang="en-GB"/>
              <a:pPr>
                <a:defRPr/>
              </a:pPr>
              <a:t>28/01/2026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3E46E8B-6FD9-42C0-9CAE-D0BCE140A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8E91577-3E63-4BF0-AE52-20C54F77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1B5BB-45A1-4046-AC4C-5BDBA7BDCA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157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750F215-5A8B-4F5B-BC54-B5CDAA3B0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20FBA-7169-4F3D-B33E-40A7A1607C31}" type="datetimeFigureOut">
              <a:rPr lang="en-GB"/>
              <a:pPr>
                <a:defRPr/>
              </a:pPr>
              <a:t>28/01/2026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8ED2045-6BCE-45D6-B046-9A2FF3321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114F55-892E-4729-9DB0-72499973A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7E287-64C4-4E0C-9F69-D5AE41601E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30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DD1F5E1-C437-4355-AE8D-16DE1EA50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F6454-DB1F-46D3-A7F6-8E4376853599}" type="datetimeFigureOut">
              <a:rPr lang="en-GB"/>
              <a:pPr>
                <a:defRPr/>
              </a:pPr>
              <a:t>28/01/2026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F341D79-49A1-420C-BC09-3E53AA7B9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BF2118F-C73C-4273-B520-4CBF363A6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970B7-0576-4A25-AB88-C439F329440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283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3E3AEF-1016-49A8-8C58-ECCD751FF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68C7D-DEEE-42BF-967D-739472DE83F9}" type="datetimeFigureOut">
              <a:rPr lang="en-GB"/>
              <a:pPr>
                <a:defRPr/>
              </a:pPr>
              <a:t>28/01/2026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8EC4291-68B5-4F99-80FE-3B78A8176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AEB383E-62FD-46EF-A8C7-09FB1C6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B9C91-ADD8-4A65-AFDE-9E09737E4A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2973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A4D8812-861D-4875-8415-C1519EE8178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AA183D7-AFB7-4B76-AF62-FEB68EC262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45EE7-8889-49CB-B863-057800CF8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FF3FF-F02B-426B-9E0B-3B13B516F2D7}" type="datetimeFigureOut">
              <a:rPr lang="en-GB"/>
              <a:pPr>
                <a:defRPr/>
              </a:pPr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3B481-FEB9-4B03-B87F-C02F51FF1F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31AD8-8F9B-496E-A33D-8674E4344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EF7112C-C252-4BF5-928A-021B7364D08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4479BFC-D93F-47F7-A747-D7EC781998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180637"/>
              </p:ext>
            </p:extLst>
          </p:nvPr>
        </p:nvGraphicFramePr>
        <p:xfrm>
          <a:off x="11113" y="1341169"/>
          <a:ext cx="6858000" cy="79989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3765"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Mathematics</a:t>
                      </a:r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English</a:t>
                      </a:r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History</a:t>
                      </a:r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1010">
                <a:tc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100" u="sng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 8 Numbers to 50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Count by grouping 10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Count by grouping 10s and 1s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Partitioning into 10s and 1s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more and 10 less.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1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100" u="sng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 9 Introducing Height and Length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Comparing heights and lengths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Measuring length using non- standard units.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Measuring length using a ruler.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Solving word problems – length.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1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100" u="sng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 10 Introducing Mass and Capacity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Heavier and Lighter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Measuring mass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Comparing mass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Full and empty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Measuring capacity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Comparing capacity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Solving word problems – mass and capacity</a:t>
                      </a:r>
                      <a:endParaRPr lang="en-US" sz="1100" u="non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Fiction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Naughty Bus by Jan </a:t>
                      </a:r>
                      <a:r>
                        <a:rPr lang="en-US" sz="1100" b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Oke</a:t>
                      </a: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Teddy Robber by Ian Beck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Lost in the Toy Museum by David Lucas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Recount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Our trip to </a:t>
                      </a:r>
                      <a:r>
                        <a:rPr lang="en-US" sz="11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Weston Park Toy </a:t>
                      </a: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Museum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 the past toys were made from cloth, wood, leather, tin or porcelain. Now many toys are made from plastic.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Old toys were usually made by hand, but modern toys are usually made by machines.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Modern toys have batteries which make them move. Before batteries were invented, many moving toys had wind up power and clockwork devices.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Children from rich Victorian families played with toys such as a doll’s house, rocking horse and toy soldiers.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Children from poor Victorian families played with homemade toys such as spinning tops and peg or rag dolls.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AAA45A2-70B1-4D98-8799-6A13B64512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485495"/>
              </p:ext>
            </p:extLst>
          </p:nvPr>
        </p:nvGraphicFramePr>
        <p:xfrm>
          <a:off x="1125538" y="4763"/>
          <a:ext cx="4606925" cy="19612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3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0488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Church of England Aided Primary School</a:t>
                      </a:r>
                      <a:endParaRPr lang="en-GB" sz="1200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702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u="sng" dirty="0"/>
                        <a:t>Curriculum Overview For Parents</a:t>
                      </a:r>
                      <a:endParaRPr lang="en-GB" sz="1600" b="1" u="sng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48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Term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</a:rPr>
                        <a:t>: Spring 2 2026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/>
                        <a:t>Mrs Reed</a:t>
                      </a:r>
                      <a:endParaRPr lang="en-GB" sz="1200" dirty="0"/>
                    </a:p>
                  </a:txBody>
                  <a:tcPr marL="91393" marR="91393" marT="45737" marB="457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289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Theme:</a:t>
                      </a:r>
                      <a:r>
                        <a:rPr lang="en-GB" sz="1600" baseline="0" dirty="0"/>
                        <a:t> ‘Toys’</a:t>
                      </a:r>
                      <a:endParaRPr lang="en-GB" sz="1600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488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393" marR="91393" marT="45737" marB="45737"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72" name="TextBox 7">
            <a:extLst>
              <a:ext uri="{FF2B5EF4-FFF2-40B4-BE49-F238E27FC236}">
                <a16:creationId xmlns:a16="http://schemas.microsoft.com/office/drawing/2014/main" id="{99E5C31B-3956-4FB7-9E25-A4AD123B7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561"/>
            <a:ext cx="1268760" cy="13234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</p:txBody>
      </p:sp>
      <p:sp>
        <p:nvSpPr>
          <p:cNvPr id="2073" name="TextBox 7">
            <a:extLst>
              <a:ext uri="{FF2B5EF4-FFF2-40B4-BE49-F238E27FC236}">
                <a16:creationId xmlns:a16="http://schemas.microsoft.com/office/drawing/2014/main" id="{4ADF3FAD-63AF-4334-A8F9-091011846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9240" y="-1320"/>
            <a:ext cx="1279873" cy="13234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0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F98BCC8-3147-D1D1-18EA-DE39768AA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7271" y="395536"/>
            <a:ext cx="829356" cy="8293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95A5E0F-B411-E0C0-C1B5-854504C721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181" y="373838"/>
            <a:ext cx="829356" cy="8293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CF84FB2-CE8B-451D-8E9C-94A6890695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238436"/>
              </p:ext>
            </p:extLst>
          </p:nvPr>
        </p:nvGraphicFramePr>
        <p:xfrm>
          <a:off x="24306" y="1348838"/>
          <a:ext cx="6833693" cy="27191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40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68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696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RHE</a:t>
                      </a:r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Design Technology</a:t>
                      </a:r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/>
                        <a:t>R.E</a:t>
                      </a:r>
                      <a:endParaRPr lang="en-GB" sz="1200" b="1" dirty="0"/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6410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Recognise the importance of rules.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 that animals have different needs and how to care for them.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Recognise some of the needs of babies and younger children.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Begin to recognise ways in which we are the same as and different from other people.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the range of groups that people belong to.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Begin to know how democracy works.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GB" sz="9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2" marR="91452" marT="45667" marB="45667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mechanism is a collection of parts that work together to create movement.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pivot is a point from where something can turn.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Design criteria are a set of rules to help designers with ideas and to test the success of them.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linkage mechanism is made up of levers and pivots.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2" marR="91452" marT="45667" marB="45667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story of the Lost Son is a parable and is found in the New Testament part of the Bible. This story tells us that God loves us like a forgiving father.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story of Jonah is found in the Old Testament part of the Bible. This story teaches Christians that God is fair and forgiving.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Christians believe we should care for everyone just like God cares for us.</a:t>
                      </a:r>
                    </a:p>
                  </a:txBody>
                  <a:tcPr marL="91452" marR="91452" marT="45667" marB="4566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2E0272B-0B86-4132-8D15-3980227E6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147427"/>
              </p:ext>
            </p:extLst>
          </p:nvPr>
        </p:nvGraphicFramePr>
        <p:xfrm>
          <a:off x="22225" y="6020108"/>
          <a:ext cx="6813550" cy="30984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1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232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                  Things to look for and do at home/Any other information</a:t>
                      </a:r>
                    </a:p>
                  </a:txBody>
                  <a:tcPr marL="91444" marR="91444" marT="45737" marB="45737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617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Try </a:t>
                      </a:r>
                      <a:r>
                        <a:rPr lang="en-US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read your phonics and bookbag book everyday, discuss the characters and what the story was about. Remember to provide a comment to let us know how your child is getting on.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Talk to your child about toys/games you or their grandparents played with when you/they were young. If you have any old toys that could be shared as a topic for discussion in class that would be greatly appreciated, equally any grandparents that would like to come into school to discuss their toys as a child would be very welcome!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Spellings and Reading Responses are on a Tuesday, Phonic books changed on a Wednesday, Library is on a Friday.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Creative Homework ideas (Please can this be brought into school by Friday 13</a:t>
                      </a:r>
                      <a:r>
                        <a:rPr lang="en-US" sz="1100" b="0" kern="1200" baseline="3000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 March)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Design your own game. Write a brief explanation about it; make a list of things you need then write a set of instructions to explain how to play it.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Sort your toys into groups. You can decide how you sort them, e.g. new and old or wheels and no wheels or which material they are made from.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Compare toys from the past to those in modern day. Discuss then write about features that are the same and features that are different.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https://www.bbc.co.uk/iplayer/episode/b03x15xs/topsy-and-tim-series-1-20-old-toys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https://www.youtube.com/watch?v=x4InbddoC7g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37" marB="4573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91DD8EE-918F-4532-B257-8680A0B3E8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771170"/>
              </p:ext>
            </p:extLst>
          </p:nvPr>
        </p:nvGraphicFramePr>
        <p:xfrm>
          <a:off x="1125538" y="0"/>
          <a:ext cx="4606925" cy="14938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3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78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Church of England Aided Primary School</a:t>
                      </a:r>
                      <a:endParaRPr lang="en-GB" sz="1200" i="1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51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u="sng" dirty="0"/>
                        <a:t>Curriculum Overview For Parents</a:t>
                      </a:r>
                      <a:endParaRPr lang="en-GB" sz="1600" b="1" u="sng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7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Term  -  Spring 2</a:t>
                      </a:r>
                      <a:r>
                        <a:rPr lang="en-GB" sz="1200" baseline="0" dirty="0"/>
                        <a:t> 2026</a:t>
                      </a:r>
                      <a:endParaRPr lang="en-GB" sz="1200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Mrs</a:t>
                      </a:r>
                      <a:r>
                        <a:rPr lang="en-US" sz="1200" baseline="0" dirty="0"/>
                        <a:t> Reed</a:t>
                      </a:r>
                      <a:endParaRPr lang="en-GB" sz="1200" dirty="0"/>
                    </a:p>
                  </a:txBody>
                  <a:tcPr marL="91409" marR="91409" marT="45730" marB="4573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51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Theme: ‘Toy</a:t>
                      </a:r>
                      <a:r>
                        <a:rPr lang="en-GB" sz="1600" baseline="0" dirty="0"/>
                        <a:t>s</a:t>
                      </a:r>
                      <a:r>
                        <a:rPr lang="en-GB" sz="1600" dirty="0"/>
                        <a:t>’</a:t>
                      </a:r>
                      <a:endParaRPr lang="en-GB" sz="1600" i="1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78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09" marR="91409" marT="45730" marB="45730"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765E8F3-5DFE-44D8-A227-BF7C2A3E54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810511"/>
              </p:ext>
            </p:extLst>
          </p:nvPr>
        </p:nvGraphicFramePr>
        <p:xfrm>
          <a:off x="16685" y="3491880"/>
          <a:ext cx="6809385" cy="25065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48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4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596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Music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Computing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P.E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307">
                <a:tc>
                  <a:txBody>
                    <a:bodyPr/>
                    <a:lstStyle/>
                    <a:p>
                      <a:pPr marL="0" lvl="0" indent="0" algn="l">
                        <a:buFont typeface="Symbol" panose="05050102010706020507" pitchFamily="18" charset="2"/>
                        <a:buNone/>
                      </a:pPr>
                      <a:endParaRPr lang="en-US" sz="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Identify high- and low-pitched sounds.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Explore pitch by creating two pitch patterns.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Demonstrate tempo changes.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Create a superhero theme tune with a variety in pitch and tempo.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Perform a piece of superhero music showing a change in pitch and tempo.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Handling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Objects can be labelled and grouped in different ways.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Objects can be counted, and a tally can be made.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We can ask questions about objects we have sorted.</a:t>
                      </a:r>
                    </a:p>
                  </a:txBody>
                  <a:tcPr marL="91444" marR="91444" marT="45679" marB="45679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 basic rules of the game.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Hit a stationary target using an underarm throw.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Throw from the front, moving back to dodge, always keep moving.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Throw overarm using the T-L throw.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how to win a game of dodgeball.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679" marB="4567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21" name="TextBox 7">
            <a:extLst>
              <a:ext uri="{FF2B5EF4-FFF2-40B4-BE49-F238E27FC236}">
                <a16:creationId xmlns:a16="http://schemas.microsoft.com/office/drawing/2014/main" id="{7B53EE1B-B0F6-496C-81E4-0904588EE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7" y="25399"/>
            <a:ext cx="1268760" cy="13234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</p:txBody>
      </p:sp>
      <p:sp>
        <p:nvSpPr>
          <p:cNvPr id="3122" name="TextBox 7">
            <a:extLst>
              <a:ext uri="{FF2B5EF4-FFF2-40B4-BE49-F238E27FC236}">
                <a16:creationId xmlns:a16="http://schemas.microsoft.com/office/drawing/2014/main" id="{1E49B444-2C76-48F8-A2CE-4AB604B02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9241" y="25400"/>
            <a:ext cx="1268760" cy="13234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50BF3D6-D758-B69D-B1D8-C6775C31D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9057" y="418214"/>
            <a:ext cx="829128" cy="829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B1A6051-F03E-7FB1-0711-0920778AB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409" y="418214"/>
            <a:ext cx="829128" cy="8291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de4394ede43c1ba32d46f297c48d1a44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d10201b180e32b77f896674183255a45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 xsi:nil="true"/>
  </documentManagement>
</p:properties>
</file>

<file path=customXml/itemProps1.xml><?xml version="1.0" encoding="utf-8"?>
<ds:datastoreItem xmlns:ds="http://schemas.openxmlformats.org/officeDocument/2006/customXml" ds:itemID="{D95A1456-84E6-4B36-8977-02A8E8282688}"/>
</file>

<file path=customXml/itemProps2.xml><?xml version="1.0" encoding="utf-8"?>
<ds:datastoreItem xmlns:ds="http://schemas.openxmlformats.org/officeDocument/2006/customXml" ds:itemID="{693A1128-73C9-42ED-A468-AB3E147AC154}"/>
</file>

<file path=customXml/itemProps3.xml><?xml version="1.0" encoding="utf-8"?>
<ds:datastoreItem xmlns:ds="http://schemas.openxmlformats.org/officeDocument/2006/customXml" ds:itemID="{C5D21B3F-173C-49F3-857A-844D5CCE997E}"/>
</file>

<file path=docProps/app.xml><?xml version="1.0" encoding="utf-8"?>
<Properties xmlns="http://schemas.openxmlformats.org/officeDocument/2006/extended-properties" xmlns:vt="http://schemas.openxmlformats.org/officeDocument/2006/docPropsVTypes">
  <TotalTime>1334</TotalTime>
  <Words>884</Words>
  <Application>Microsoft Office PowerPoint</Application>
  <PresentationFormat>On-screen Show (4:3)</PresentationFormat>
  <Paragraphs>143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Symbol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</dc:creator>
  <cp:lastModifiedBy>J Reed</cp:lastModifiedBy>
  <cp:revision>101</cp:revision>
  <cp:lastPrinted>2017-02-24T14:05:27Z</cp:lastPrinted>
  <dcterms:created xsi:type="dcterms:W3CDTF">2015-04-28T21:00:47Z</dcterms:created>
  <dcterms:modified xsi:type="dcterms:W3CDTF">2026-01-28T13:57:21Z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</Properties>
</file>