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0066"/>
    <a:srgbClr val="0C6D82"/>
    <a:srgbClr val="F2C020"/>
    <a:srgbClr val="454D55"/>
    <a:srgbClr val="E8611D"/>
    <a:srgbClr val="81BF3B"/>
    <a:srgbClr val="F39D21"/>
    <a:srgbClr val="BAC82F"/>
    <a:srgbClr val="403474"/>
    <a:srgbClr val="571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0" autoAdjust="0"/>
    <p:restoredTop sz="94635" autoAdjust="0"/>
  </p:normalViewPr>
  <p:slideViewPr>
    <p:cSldViewPr snapToGrid="0" showGuides="1">
      <p:cViewPr varScale="1">
        <p:scale>
          <a:sx n="43" d="100"/>
          <a:sy n="43" d="100"/>
        </p:scale>
        <p:origin x="48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946843-D728-40C3-A235-5106A1741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A6704-C5B9-427A-B786-BF9D9A6F1B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7223B-3EA1-4C33-B934-FE8908DA0F6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E4186-AC94-42CF-A09B-E291117BA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E12EB-D4BD-49CA-9FC4-5C9A4F4F7E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71C06-22B2-4805-8A74-E63609FE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5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AEBD5-8370-46D7-B855-682A6B1AF981}" type="datetimeFigureOut">
              <a:rPr lang="en-US" noProof="0" smtClean="0"/>
              <a:t>1/6/2022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970C-3301-4DD8-87C8-448E3F89398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283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9A71A3-950D-4899-B79B-35F2758BD331}"/>
              </a:ext>
            </a:extLst>
          </p:cNvPr>
          <p:cNvGrpSpPr/>
          <p:nvPr userDrawn="1"/>
        </p:nvGrpSpPr>
        <p:grpSpPr>
          <a:xfrm>
            <a:off x="0" y="1207336"/>
            <a:ext cx="12192000" cy="4467863"/>
            <a:chOff x="0" y="1207336"/>
            <a:chExt cx="12192000" cy="4467863"/>
          </a:xfrm>
        </p:grpSpPr>
        <p:sp>
          <p:nvSpPr>
            <p:cNvPr id="33" name="Flowchart: Delay 24">
              <a:extLst>
                <a:ext uri="{FF2B5EF4-FFF2-40B4-BE49-F238E27FC236}">
                  <a16:creationId xmlns:a16="http://schemas.microsoft.com/office/drawing/2014/main" id="{928187B2-0394-40AE-9F9C-6682AC71596C}"/>
                </a:ext>
              </a:extLst>
            </p:cNvPr>
            <p:cNvSpPr/>
            <p:nvPr userDrawn="1"/>
          </p:nvSpPr>
          <p:spPr>
            <a:xfrm flipH="1">
              <a:off x="2613003" y="3441616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Flowchart: Delay 24">
              <a:extLst>
                <a:ext uri="{FF2B5EF4-FFF2-40B4-BE49-F238E27FC236}">
                  <a16:creationId xmlns:a16="http://schemas.microsoft.com/office/drawing/2014/main" id="{355D9AC9-E7B7-459E-925B-0047C675B750}"/>
                </a:ext>
              </a:extLst>
            </p:cNvPr>
            <p:cNvSpPr/>
            <p:nvPr userDrawn="1"/>
          </p:nvSpPr>
          <p:spPr>
            <a:xfrm>
              <a:off x="9491472" y="1379494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02FB5C-BDE1-4891-8E91-CB3F868629BB}"/>
                </a:ext>
              </a:extLst>
            </p:cNvPr>
            <p:cNvSpPr/>
            <p:nvPr userDrawn="1"/>
          </p:nvSpPr>
          <p:spPr>
            <a:xfrm>
              <a:off x="4416552" y="1207336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rgbClr val="BAC82F"/>
                </a:gs>
                <a:gs pos="100000">
                  <a:srgbClr val="0C6D8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9DE4F0-7E7E-4423-A407-CD6485ACBB4F}"/>
                </a:ext>
              </a:extLst>
            </p:cNvPr>
            <p:cNvSpPr/>
            <p:nvPr userDrawn="1"/>
          </p:nvSpPr>
          <p:spPr>
            <a:xfrm>
              <a:off x="0" y="1207336"/>
              <a:ext cx="4416552" cy="356616"/>
            </a:xfrm>
            <a:prstGeom prst="rect">
              <a:avLst/>
            </a:prstGeom>
            <a:gradFill flip="none" rotWithShape="1">
              <a:gsLst>
                <a:gs pos="0">
                  <a:srgbClr val="F2C020"/>
                </a:gs>
                <a:gs pos="100000">
                  <a:srgbClr val="BAC82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D74833-8EE3-4FA9-B6D2-03710E410482}"/>
                </a:ext>
              </a:extLst>
            </p:cNvPr>
            <p:cNvSpPr/>
            <p:nvPr userDrawn="1"/>
          </p:nvSpPr>
          <p:spPr>
            <a:xfrm>
              <a:off x="4416552" y="3269385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005B59-B78D-469E-BAA4-E7B2A61E103D}"/>
                </a:ext>
              </a:extLst>
            </p:cNvPr>
            <p:cNvSpPr/>
            <p:nvPr userDrawn="1"/>
          </p:nvSpPr>
          <p:spPr>
            <a:xfrm>
              <a:off x="4414968" y="5318583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3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0BE4BEF-834D-4D0F-8E96-F1F8E6600C46}"/>
                </a:ext>
              </a:extLst>
            </p:cNvPr>
            <p:cNvSpPr/>
            <p:nvPr userDrawn="1"/>
          </p:nvSpPr>
          <p:spPr>
            <a:xfrm>
              <a:off x="9448800" y="5317275"/>
              <a:ext cx="2743200" cy="35661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4D6C00-E83E-4187-903F-A0A515BA9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38" y="2079876"/>
            <a:ext cx="3052087" cy="1475598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noProof="0"/>
              <a:t>CLICK TO EDIT</a:t>
            </a:r>
            <a:br>
              <a:rPr lang="en-US" noProof="0"/>
            </a:br>
            <a:r>
              <a:rPr lang="en-US" noProof="0"/>
              <a:t>MASTER TITLE</a:t>
            </a:r>
            <a:br>
              <a:rPr lang="en-US" noProof="0"/>
            </a:br>
            <a:r>
              <a:rPr lang="en-US" noProof="0"/>
              <a:t>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F0DE95-4ED7-482F-BB4E-C1238B352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3587769"/>
            <a:ext cx="1726129" cy="29159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20XX-20XX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F135EA3-D982-467F-B90A-B791DFDDA8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3" y="3927199"/>
            <a:ext cx="1726129" cy="3785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3 Years Plan</a:t>
            </a:r>
          </a:p>
        </p:txBody>
      </p:sp>
      <p:sp>
        <p:nvSpPr>
          <p:cNvPr id="106" name="Picture Placeholder 104">
            <a:extLst>
              <a:ext uri="{FF2B5EF4-FFF2-40B4-BE49-F238E27FC236}">
                <a16:creationId xmlns:a16="http://schemas.microsoft.com/office/drawing/2014/main" id="{4580320F-7723-4672-AB19-22C87ECD53D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61963" y="5725379"/>
            <a:ext cx="950912" cy="685800"/>
          </a:xfrm>
          <a:ln w="3556">
            <a:solidFill>
              <a:srgbClr val="454D5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8" name="Text Placeholder 42">
            <a:extLst>
              <a:ext uri="{FF2B5EF4-FFF2-40B4-BE49-F238E27FC236}">
                <a16:creationId xmlns:a16="http://schemas.microsoft.com/office/drawing/2014/main" id="{F6CA33C8-1786-4D07-8C52-AE1469894B6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565129" y="863644"/>
            <a:ext cx="1044000" cy="1044000"/>
          </a:xfrm>
          <a:prstGeom prst="ellipse">
            <a:avLst/>
          </a:prstGeom>
          <a:solidFill>
            <a:srgbClr val="BAC82F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62E3BBD0-72BD-45D7-BE15-8B93AFB86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968" y="84398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rgbClr val="BAC82F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695E72E-773D-407A-AFA4-EF90ADF9D1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8435" y="436306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BAC82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7463FB1C-AFEB-4EAE-B84D-A1613AF5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8434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12DFAD2F-3ED1-46BF-B662-2E96A42C4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9136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alpha val="60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622FB247-DB8F-4B67-B9EA-5741E1DDBE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2681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81BF3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CE2C8800-C93B-4E93-9AE2-9CBFC1E6D7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2680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CC1B1148-CFC2-4FF7-8B7C-9502EB650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3304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60559160-7568-4A5B-88B4-DBB3C42D5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5391" y="43779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2CA05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AED30C6D-348A-4701-A27D-F10DFC175A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390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DC934A70-FE40-4A89-9799-1A6723466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472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AB11D018-DEEE-4BCE-B5F0-2B33DD39A6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6873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1B866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085539ED-B933-484F-8ECB-700829A52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6872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73" name="Text Placeholder 42">
            <a:extLst>
              <a:ext uri="{FF2B5EF4-FFF2-40B4-BE49-F238E27FC236}">
                <a16:creationId xmlns:a16="http://schemas.microsoft.com/office/drawing/2014/main" id="{F3728A77-BAED-49CA-87A0-DFCB220B3A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05088" y="1917406"/>
            <a:ext cx="1044000" cy="1044000"/>
          </a:xfrm>
          <a:prstGeom prst="ellipse">
            <a:avLst/>
          </a:prstGeom>
          <a:solidFill>
            <a:schemeClr val="tx1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D7526F27-FC58-40E7-A76A-47A27D232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7472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0D030018-A573-45D1-B6EF-210F3CF92D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05170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0C6D8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91FC8372-90CA-42B7-A237-0BC81F2687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05169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242D0BB2-4F17-4A8D-87A7-FADA2CAEC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3304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7F7CC596-D7AD-4DCE-B864-BB1A6A7C8B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55390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40347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28E66912-ACE9-4007-9A2B-050DC9408A2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55389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CC1EC2BE-5D73-4D49-B2F2-4DA2785D6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59136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1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441FE3C4-7737-4EB6-9280-FAD8852FB4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20978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571B6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70EF49EC-F8D8-463F-B786-F2C04C33AEE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0977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997AC0B1-99FC-455E-A896-3C370BB38C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968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D66EAED5-741C-44D6-840F-C90C1AF74A2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1198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6F006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7887B0FE-2AB8-455F-8EC7-C8F31FEA27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1197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75" name="Text Placeholder 42">
            <a:extLst>
              <a:ext uri="{FF2B5EF4-FFF2-40B4-BE49-F238E27FC236}">
                <a16:creationId xmlns:a16="http://schemas.microsoft.com/office/drawing/2014/main" id="{6F1AC56E-6618-4728-A6EA-8B021EB6BC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88092" y="3979528"/>
            <a:ext cx="1044000" cy="1044000"/>
          </a:xfrm>
          <a:prstGeom prst="ellipse">
            <a:avLst/>
          </a:prstGeom>
          <a:solidFill>
            <a:schemeClr val="tx2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DB4C9C65-90B1-4A40-BB7B-DE799076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4968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E9ED50CB-058A-4C6B-A8E2-0536EC0E40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75657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D14365-5F59-4F4F-B237-26A11A2DDDD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075656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id="{CFA7DBCF-F797-4B29-8C96-7AC1602BB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9136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100" name="Text Placeholder 7">
            <a:extLst>
              <a:ext uri="{FF2B5EF4-FFF2-40B4-BE49-F238E27FC236}">
                <a16:creationId xmlns:a16="http://schemas.microsoft.com/office/drawing/2014/main" id="{07524528-CBB1-40C1-A6F2-855A4D9947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423464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101" name="Text Placeholder 7">
            <a:extLst>
              <a:ext uri="{FF2B5EF4-FFF2-40B4-BE49-F238E27FC236}">
                <a16:creationId xmlns:a16="http://schemas.microsoft.com/office/drawing/2014/main" id="{41F799BD-659E-472B-98A7-7C06C2F7458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23463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2" name="Text Placeholder 42">
            <a:extLst>
              <a:ext uri="{FF2B5EF4-FFF2-40B4-BE49-F238E27FC236}">
                <a16:creationId xmlns:a16="http://schemas.microsoft.com/office/drawing/2014/main" id="{113ADCA9-C0A6-4FAB-A09E-4DECBD41D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3304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4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98" name="Text Placeholder 7">
            <a:extLst>
              <a:ext uri="{FF2B5EF4-FFF2-40B4-BE49-F238E27FC236}">
                <a16:creationId xmlns:a16="http://schemas.microsoft.com/office/drawing/2014/main" id="{3EC66011-3B65-49CC-8886-E2CCFBFFABD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59849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E8611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9" name="Text Placeholder 7">
            <a:extLst>
              <a:ext uri="{FF2B5EF4-FFF2-40B4-BE49-F238E27FC236}">
                <a16:creationId xmlns:a16="http://schemas.microsoft.com/office/drawing/2014/main" id="{3B2B5959-E5CC-42A7-B797-463098BE629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59848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1" name="Text Placeholder 42">
            <a:extLst>
              <a:ext uri="{FF2B5EF4-FFF2-40B4-BE49-F238E27FC236}">
                <a16:creationId xmlns:a16="http://schemas.microsoft.com/office/drawing/2014/main" id="{91E8A179-36A3-4D0A-96E7-689F93F9B8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7472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5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102" name="Text Placeholder 7">
            <a:extLst>
              <a:ext uri="{FF2B5EF4-FFF2-40B4-BE49-F238E27FC236}">
                <a16:creationId xmlns:a16="http://schemas.microsoft.com/office/drawing/2014/main" id="{9FDC66A0-D1C5-4C83-BBEE-D079881FADA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07656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103" name="Text Placeholder 7">
            <a:extLst>
              <a:ext uri="{FF2B5EF4-FFF2-40B4-BE49-F238E27FC236}">
                <a16:creationId xmlns:a16="http://schemas.microsoft.com/office/drawing/2014/main" id="{E4E5E736-BFFC-4245-916F-58611012884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07655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110" name="Text Placeholder 42">
            <a:extLst>
              <a:ext uri="{FF2B5EF4-FFF2-40B4-BE49-F238E27FC236}">
                <a16:creationId xmlns:a16="http://schemas.microsoft.com/office/drawing/2014/main" id="{74922A2C-30D3-4ED0-8443-C57494EB428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293432" y="4973439"/>
            <a:ext cx="1044000" cy="1044000"/>
          </a:xfrm>
          <a:prstGeom prst="ellipse">
            <a:avLst/>
          </a:prstGeom>
          <a:solidFill>
            <a:schemeClr val="accent5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3E081-530B-464A-B47C-C858A60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73A1-F9A6-4E7C-A04F-22454F3A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5888" y="550858"/>
            <a:ext cx="2743200" cy="176716"/>
          </a:xfrm>
          <a:prstGeom prst="rect">
            <a:avLst/>
          </a:prstGeom>
        </p:spPr>
        <p:txBody>
          <a:bodyPr/>
          <a:lstStyle/>
          <a:p>
            <a:fld id="{F0BF70C0-85C8-4782-A2DC-740B0F58DBF8}" type="datetime1">
              <a:rPr lang="en-US" noProof="0" smtClean="0"/>
              <a:t>1/6/2022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BF57F-FEA7-4D09-AA29-F32AA557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28B-5ACF-4E79-A091-05E2328DA75D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200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C5166-4796-40D2-A50C-05DACE2C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36682-CE55-4994-889B-5D188C3E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3088"/>
            <a:ext cx="10515600" cy="234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9231-8DF4-411E-8324-453AB042A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5888" y="577752"/>
            <a:ext cx="2743200" cy="1767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i="1">
                <a:solidFill>
                  <a:srgbClr val="454D55"/>
                </a:solidFill>
              </a:defRPr>
            </a:lvl1pPr>
          </a:lstStyle>
          <a:p>
            <a:fld id="{8BF4B2BE-5503-4E92-A98A-CA19FA0A1E48}" type="datetime1">
              <a:rPr lang="en-US" noProof="0" smtClean="0"/>
              <a:pPr/>
              <a:t>1/6/2022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75F0-EE3A-4617-AFAB-40BF7C148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5888" y="392469"/>
            <a:ext cx="2743200" cy="1767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i="1">
                <a:solidFill>
                  <a:srgbClr val="454D55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07E7D-9F5C-43AC-A03A-432F6CB44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392470"/>
            <a:ext cx="395287" cy="1767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i="1">
                <a:solidFill>
                  <a:srgbClr val="454D55"/>
                </a:solidFill>
              </a:defRPr>
            </a:lvl1pPr>
          </a:lstStyle>
          <a:p>
            <a:fld id="{93C1428B-5ACF-4E79-A091-05E2328DA7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74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5E4B-FFFA-478A-BBFC-7288F490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86" y="1557707"/>
            <a:ext cx="3313064" cy="1475598"/>
          </a:xfrm>
        </p:spPr>
        <p:txBody>
          <a:bodyPr/>
          <a:lstStyle/>
          <a:p>
            <a:r>
              <a:rPr lang="en-GB" dirty="0"/>
              <a:t>YR 10 </a:t>
            </a:r>
            <a:br>
              <a:rPr lang="en-GB" dirty="0"/>
            </a:br>
            <a:r>
              <a:rPr lang="en-GB" dirty="0"/>
              <a:t>ART &amp;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C1AE5-C7E7-4035-BB2C-821966BCE5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985" y="2788034"/>
            <a:ext cx="3849970" cy="493985"/>
          </a:xfrm>
        </p:spPr>
        <p:txBody>
          <a:bodyPr>
            <a:normAutofit/>
          </a:bodyPr>
          <a:lstStyle/>
          <a:p>
            <a:r>
              <a:rPr lang="en-GB" sz="1400" dirty="0"/>
              <a:t>Portraiture and Skills/ Groups, Types, Places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74AA0-3CDC-46E2-B999-F64656C3B4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984" y="3059284"/>
            <a:ext cx="2364145" cy="646631"/>
          </a:xfrm>
        </p:spPr>
        <p:txBody>
          <a:bodyPr>
            <a:normAutofit/>
          </a:bodyPr>
          <a:lstStyle/>
          <a:p>
            <a:r>
              <a:rPr lang="en-GB" sz="1400" dirty="0"/>
              <a:t>Skills and Inspiration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B048D2-77F8-46D5-B17C-191820E12E9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GB" dirty="0"/>
              <a:t>Year 11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CFE358-984B-4B2E-B05E-97288B6C73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AD5A3A-8D0A-4E2C-9A75-32DAEDBE271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Peony Yip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7C1189-0382-411E-9DEE-5A39F12C070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Beauty, Masking, animals and Insects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C34FF7-B8FB-4306-BDDB-C7A8AFF81F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8FF2F0-E019-4AC6-811F-E5D377ACFEB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Juan Gallego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3AB412-E401-4FE8-A9B7-1858F098963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Portraiture, mental health, emotion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12B811-F7EF-4065-9FA6-E1CE1C7EFA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C2508EE-06FD-4694-B5B0-83BBEDD8E0D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Bernard </a:t>
            </a:r>
            <a:r>
              <a:rPr lang="en-GB" dirty="0" err="1"/>
              <a:t>Pras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F8ACC3-B9DE-4A5C-8AB0-5768E000B9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Collage, environment, pollution, plastics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99F6E3-4D08-453E-AE2E-825C30E86F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42D50B-E203-42CE-AEC0-4CB780B26CD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Claud Monet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AD3D5B-AFF9-4BC0-BE3F-0BF20C25F7A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Colour theory, landscapes, seasons, environment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5B44B5A-FBEE-4303-90AD-40E37E474E3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dirty="0"/>
              <a:t>Cycle 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90AF5D2-06A8-48AF-90FD-5C4D8F8F25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EE5559-2486-4438-A175-E5A4E27DAB8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Ed Fairburn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BB999A2-1173-4A04-882D-75D1C30E2F6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GB" dirty="0"/>
              <a:t>Drawing, Collage, Mixed media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0B52E0-D1C0-407C-A80E-E0DE8C81D0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D281B59-2CCE-4920-B43D-77553E4EC0E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Lucy Jones - Places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F19E4B5-762E-41DC-8FAC-21E5F6E989B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Landscapes, observational drawing, photoshoots</a:t>
            </a:r>
          </a:p>
          <a:p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0B11F61-0C30-435D-BF81-AE7A13D9D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188660F-9111-4E28-92AE-68BAF66825D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Katie Scott - Types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46FAC15-4251-49C5-AE26-E6919696AF8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Natural forms, observational drawings, photoshoots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EF6E588-A2A9-42B7-A8F0-4F83A626EB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DDFD3BA-1C41-4D12-A67A-38A07F03353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Janice Wu - Groups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C1CACA0-3788-447A-B568-BB9F7443D3A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114185" y="2715067"/>
            <a:ext cx="1726129" cy="176047"/>
          </a:xfrm>
        </p:spPr>
        <p:txBody>
          <a:bodyPr>
            <a:normAutofit fontScale="62500" lnSpcReduction="20000"/>
          </a:bodyPr>
          <a:lstStyle/>
          <a:p>
            <a:r>
              <a:rPr lang="en-GB" sz="1300" dirty="0"/>
              <a:t>Still Life, observational drawing, photoshoots.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96D0944-82A4-445C-95CA-EF716DD0DFB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/>
              <a:t>Cycle 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1F0436-3C85-4BE7-B71F-CA501F7A03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BD26768-6F7F-4C7F-973A-F4D8037FACA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Neil </a:t>
            </a:r>
            <a:r>
              <a:rPr lang="en-GB" dirty="0" err="1"/>
              <a:t>Shigley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C1A7A51-12BE-43C0-9D06-EBB7FA643E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Mark making, Lino cutting, print making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818A813-FBA3-4E15-B0E6-7910AF54AF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D6BC213-5220-43BE-AF7C-27EA1547EF5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Shepard Fairey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EB12FFD-11CD-4BD1-B51B-59502086B59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Photoshop, Colour theory, gridded drawing Painting techniques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82C75C6-7A38-480C-A734-4300E069C5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0D670A1-C8F4-4CB6-9B97-C7CA3B3C22B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768963" y="4512203"/>
            <a:ext cx="1726129" cy="2042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Mark Powell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93F458D-4086-445C-A363-E067CB0154A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762239" y="4711744"/>
            <a:ext cx="1726129" cy="176047"/>
          </a:xfrm>
        </p:spPr>
        <p:txBody>
          <a:bodyPr>
            <a:noAutofit/>
          </a:bodyPr>
          <a:lstStyle/>
          <a:p>
            <a:r>
              <a:rPr lang="en-GB" sz="900" dirty="0"/>
              <a:t>Observational drawing, proportion, recording, mark making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85FFBD3A-6A06-4477-9673-2835EE1A56D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7457C7F-0F97-44C1-9F08-456AF21233B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Alexander Calder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BE5F6FA-0046-4D17-AF4F-A2998F6247F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105168" y="6303785"/>
            <a:ext cx="1726129" cy="176047"/>
          </a:xfrm>
        </p:spPr>
        <p:txBody>
          <a:bodyPr>
            <a:noAutofit/>
          </a:bodyPr>
          <a:lstStyle/>
          <a:p>
            <a:r>
              <a:rPr lang="en-GB" sz="900" dirty="0"/>
              <a:t>Observational drawing, recording, line, abstract drawing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9197052-12BC-41C5-A35B-6D1261D5500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GB" dirty="0"/>
              <a:t>Cycle 1</a:t>
            </a:r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10028C27-2845-4A9B-B418-8D8D155B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CREATIVE ARTS</a:t>
            </a:r>
            <a:endParaRPr lang="en-US" noProof="0" dirty="0"/>
          </a:p>
        </p:txBody>
      </p:sp>
      <p:sp>
        <p:nvSpPr>
          <p:cNvPr id="47" name="Date Placeholder 46">
            <a:extLst>
              <a:ext uri="{FF2B5EF4-FFF2-40B4-BE49-F238E27FC236}">
                <a16:creationId xmlns:a16="http://schemas.microsoft.com/office/drawing/2014/main" id="{1DB0CAE0-27F7-4C9F-A8A8-A3FBE6D6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err="1"/>
              <a:t>Coombeshead</a:t>
            </a:r>
            <a:r>
              <a:rPr lang="en-US" noProof="0" dirty="0"/>
              <a:t> Academy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D89682C5-484D-4AC1-9C95-D86FEB93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28B-5ACF-4E79-A091-05E2328DA75D}" type="slidenum">
              <a:rPr lang="en-US" noProof="0" smtClean="0"/>
              <a:t>1</a:t>
            </a:fld>
            <a:endParaRPr lang="en-US" noProof="0"/>
          </a:p>
        </p:txBody>
      </p:sp>
      <p:pic>
        <p:nvPicPr>
          <p:cNvPr id="2050" name="Picture 2" descr="Monumental Ballpoint Pen Portraits Are Rendered on Vintage Collateral by  Artist Mark Powell | Colossal">
            <a:extLst>
              <a:ext uri="{FF2B5EF4-FFF2-40B4-BE49-F238E27FC236}">
                <a16:creationId xmlns:a16="http://schemas.microsoft.com/office/drawing/2014/main" id="{DC739215-8217-47BF-ACBA-7825F15E8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t="2943" r="10705" b="9396"/>
          <a:stretch/>
        </p:blipFill>
        <p:spPr bwMode="auto">
          <a:xfrm>
            <a:off x="7116752" y="4983808"/>
            <a:ext cx="1030552" cy="10305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lder Wire Self-Portrait - Art P.R.E.P.">
            <a:extLst>
              <a:ext uri="{FF2B5EF4-FFF2-40B4-BE49-F238E27FC236}">
                <a16:creationId xmlns:a16="http://schemas.microsoft.com/office/drawing/2014/main" id="{BE738BC1-54C6-4548-A92F-203D2554D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488" r="-4" b="24980"/>
          <a:stretch/>
        </p:blipFill>
        <p:spPr bwMode="auto">
          <a:xfrm>
            <a:off x="8452955" y="4983808"/>
            <a:ext cx="1030553" cy="10305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hepard Fairey - Push Forward *SOLD* - New Art Editions">
            <a:extLst>
              <a:ext uri="{FF2B5EF4-FFF2-40B4-BE49-F238E27FC236}">
                <a16:creationId xmlns:a16="http://schemas.microsoft.com/office/drawing/2014/main" id="{AD0075EE-1AB2-4711-AD47-FD9A5DE4C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 t="8829" r="20123" b="30664"/>
          <a:stretch/>
        </p:blipFill>
        <p:spPr bwMode="auto">
          <a:xfrm>
            <a:off x="5772584" y="4983808"/>
            <a:ext cx="1044000" cy="104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at&amp;#39;s Inked Up: Neil Shigley&amp;#39;s Portraits of the Homeless">
            <a:extLst>
              <a:ext uri="{FF2B5EF4-FFF2-40B4-BE49-F238E27FC236}">
                <a16:creationId xmlns:a16="http://schemas.microsoft.com/office/drawing/2014/main" id="{C9B984A4-59A1-4ACE-9996-DF7F96D3F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15266" r="2709" b="19861"/>
          <a:stretch/>
        </p:blipFill>
        <p:spPr bwMode="auto">
          <a:xfrm>
            <a:off x="4466042" y="5026050"/>
            <a:ext cx="950912" cy="9509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Bulb light vector icon. Lighting Electric lamp. Electricity, shine. Light  Bulb icon vector , #ad, #icon, #Light… | Light bulb icon, Light bulb logo,  Technology icon">
            <a:extLst>
              <a:ext uri="{FF2B5EF4-FFF2-40B4-BE49-F238E27FC236}">
                <a16:creationId xmlns:a16="http://schemas.microsoft.com/office/drawing/2014/main" id="{FCFCCA20-C72B-4F0C-ADE0-6C08E3F29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5" t="14695" r="16144" b="14597"/>
          <a:stretch/>
        </p:blipFill>
        <p:spPr bwMode="auto">
          <a:xfrm>
            <a:off x="161499" y="5379970"/>
            <a:ext cx="555135" cy="6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357077D-AA82-4D7E-897D-BC71AE8484E4}"/>
              </a:ext>
            </a:extLst>
          </p:cNvPr>
          <p:cNvSpPr txBox="1"/>
          <p:nvPr/>
        </p:nvSpPr>
        <p:spPr>
          <a:xfrm>
            <a:off x="795835" y="5327454"/>
            <a:ext cx="99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Learning how to create original artwork inspired by the work of others</a:t>
            </a:r>
          </a:p>
        </p:txBody>
      </p:sp>
      <p:pic>
        <p:nvPicPr>
          <p:cNvPr id="55" name="Picture 2" descr="Speech Bubble Comments - SVG - iconmonstr">
            <a:extLst>
              <a:ext uri="{FF2B5EF4-FFF2-40B4-BE49-F238E27FC236}">
                <a16:creationId xmlns:a16="http://schemas.microsoft.com/office/drawing/2014/main" id="{56D38EE2-F133-473B-B6ED-29838183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9" y="4595404"/>
            <a:ext cx="561438" cy="561438"/>
          </a:xfrm>
          <a:prstGeom prst="rect">
            <a:avLst/>
          </a:prstGeom>
          <a:noFill/>
          <a:effectLst/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9292E82-6B45-4619-BA59-B0B670C907D8}"/>
              </a:ext>
            </a:extLst>
          </p:cNvPr>
          <p:cNvSpPr txBox="1"/>
          <p:nvPr/>
        </p:nvSpPr>
        <p:spPr>
          <a:xfrm>
            <a:off x="782006" y="4595404"/>
            <a:ext cx="1141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Developing how to talk and write about your own and other’s work</a:t>
            </a:r>
          </a:p>
        </p:txBody>
      </p:sp>
      <p:pic>
        <p:nvPicPr>
          <p:cNvPr id="57" name="Picture 10" descr="Checklist Icon of Line style - Available in SVG, PNG, EPS, AI &amp; Icon fonts">
            <a:extLst>
              <a:ext uri="{FF2B5EF4-FFF2-40B4-BE49-F238E27FC236}">
                <a16:creationId xmlns:a16="http://schemas.microsoft.com/office/drawing/2014/main" id="{685422B5-4BD9-455E-92AD-E1C8C493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0" y="6190861"/>
            <a:ext cx="645076" cy="6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E1E3D49-0DF5-442D-977A-8DC5BB4F8B56}"/>
              </a:ext>
            </a:extLst>
          </p:cNvPr>
          <p:cNvSpPr txBox="1"/>
          <p:nvPr/>
        </p:nvSpPr>
        <p:spPr>
          <a:xfrm>
            <a:off x="833558" y="6212339"/>
            <a:ext cx="99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Learning how to evaluate your own and others work</a:t>
            </a:r>
          </a:p>
        </p:txBody>
      </p:sp>
      <p:pic>
        <p:nvPicPr>
          <p:cNvPr id="59" name="Picture 4" descr="Pencil line black icon 330430 - Download Free Vectors, Clipart Graphics &amp;  Vector Art">
            <a:extLst>
              <a:ext uri="{FF2B5EF4-FFF2-40B4-BE49-F238E27FC236}">
                <a16:creationId xmlns:a16="http://schemas.microsoft.com/office/drawing/2014/main" id="{28D63A68-88C3-4FA5-90D6-73268CE1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6" y="3798716"/>
            <a:ext cx="521951" cy="52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12DDDDF-FE28-4803-A00B-C191A22D1104}"/>
              </a:ext>
            </a:extLst>
          </p:cNvPr>
          <p:cNvSpPr txBox="1"/>
          <p:nvPr/>
        </p:nvSpPr>
        <p:spPr>
          <a:xfrm>
            <a:off x="772468" y="3664377"/>
            <a:ext cx="114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Learn how to apply and experiment with the Visual Elements through a variety of skills, techniques and processes</a:t>
            </a:r>
          </a:p>
        </p:txBody>
      </p:sp>
      <p:pic>
        <p:nvPicPr>
          <p:cNvPr id="61" name="Picture 6" descr="WOMENSART on Twitter: &quot;Lucy Jones, contemporary mixed media artist ...">
            <a:extLst>
              <a:ext uri="{FF2B5EF4-FFF2-40B4-BE49-F238E27FC236}">
                <a16:creationId xmlns:a16="http://schemas.microsoft.com/office/drawing/2014/main" id="{75414DA5-1A25-4029-99E2-1461DCF40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3386" r="19687" b="6921"/>
          <a:stretch/>
        </p:blipFill>
        <p:spPr bwMode="auto">
          <a:xfrm>
            <a:off x="7119394" y="2931539"/>
            <a:ext cx="1013116" cy="10131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Janice Wu    every day objects drawings">
            <a:extLst>
              <a:ext uri="{FF2B5EF4-FFF2-40B4-BE49-F238E27FC236}">
                <a16:creationId xmlns:a16="http://schemas.microsoft.com/office/drawing/2014/main" id="{11EDAC77-F621-43A9-B0AE-B514579DA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19580" r="6565" b="19073"/>
          <a:stretch/>
        </p:blipFill>
        <p:spPr bwMode="auto">
          <a:xfrm>
            <a:off x="4466042" y="2986620"/>
            <a:ext cx="929696" cy="929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The herbal bed: Katie Scott's psychedelic flora and fauna – in pictures | Art and design | The Guardian">
            <a:extLst>
              <a:ext uri="{FF2B5EF4-FFF2-40B4-BE49-F238E27FC236}">
                <a16:creationId xmlns:a16="http://schemas.microsoft.com/office/drawing/2014/main" id="{54736CCD-6F44-4EBF-A926-72F64E739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19384" r="10783" b="22918"/>
          <a:stretch/>
        </p:blipFill>
        <p:spPr bwMode="auto">
          <a:xfrm>
            <a:off x="5789075" y="2944527"/>
            <a:ext cx="1003402" cy="100340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" descr="Map Portraits by Ed Fairburn | Eggwhite">
            <a:extLst>
              <a:ext uri="{FF2B5EF4-FFF2-40B4-BE49-F238E27FC236}">
                <a16:creationId xmlns:a16="http://schemas.microsoft.com/office/drawing/2014/main" id="{C7C308B5-46C0-49DE-AA8C-2358A9B01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t="10351" r="2662" b="13120"/>
          <a:stretch/>
        </p:blipFill>
        <p:spPr bwMode="auto">
          <a:xfrm>
            <a:off x="8480138" y="2960547"/>
            <a:ext cx="976475" cy="9764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Monet's British parliament paintings to go on show in London | Financial  Times">
            <a:extLst>
              <a:ext uri="{FF2B5EF4-FFF2-40B4-BE49-F238E27FC236}">
                <a16:creationId xmlns:a16="http://schemas.microsoft.com/office/drawing/2014/main" id="{A1D238F7-62F0-4490-B22F-53B32251C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-70" r="38326" b="70"/>
          <a:stretch/>
        </p:blipFill>
        <p:spPr bwMode="auto">
          <a:xfrm>
            <a:off x="8481645" y="900697"/>
            <a:ext cx="988415" cy="988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La grande vague by Bernard Pras, 2008 | Photography | Artsper (463045)">
            <a:extLst>
              <a:ext uri="{FF2B5EF4-FFF2-40B4-BE49-F238E27FC236}">
                <a16:creationId xmlns:a16="http://schemas.microsoft.com/office/drawing/2014/main" id="{2F7CD3E8-6504-40BA-B902-3F48E8CB8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-154" r="6060" b="154"/>
          <a:stretch/>
        </p:blipFill>
        <p:spPr bwMode="auto">
          <a:xfrm>
            <a:off x="7133659" y="887251"/>
            <a:ext cx="1000326" cy="1000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 ">
            <a:extLst>
              <a:ext uri="{FF2B5EF4-FFF2-40B4-BE49-F238E27FC236}">
                <a16:creationId xmlns:a16="http://schemas.microsoft.com/office/drawing/2014/main" id="{7556AF9A-6DEF-456B-B3B5-F27641542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b="9843"/>
          <a:stretch/>
        </p:blipFill>
        <p:spPr bwMode="auto">
          <a:xfrm>
            <a:off x="5772711" y="881259"/>
            <a:ext cx="1009572" cy="10095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 ">
            <a:extLst>
              <a:ext uri="{FF2B5EF4-FFF2-40B4-BE49-F238E27FC236}">
                <a16:creationId xmlns:a16="http://schemas.microsoft.com/office/drawing/2014/main" id="{96296D82-096C-44BC-B927-29947F107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8" b="14618"/>
          <a:stretch/>
        </p:blipFill>
        <p:spPr bwMode="auto">
          <a:xfrm>
            <a:off x="4460976" y="896066"/>
            <a:ext cx="939827" cy="9398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4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C6D82"/>
      </a:dk1>
      <a:lt1>
        <a:srgbClr val="FFFFFF"/>
      </a:lt1>
      <a:dk2>
        <a:srgbClr val="6F0066"/>
      </a:dk2>
      <a:lt2>
        <a:srgbClr val="1E597D"/>
      </a:lt2>
      <a:accent1>
        <a:srgbClr val="571B6D"/>
      </a:accent1>
      <a:accent2>
        <a:srgbClr val="2CA05B"/>
      </a:accent2>
      <a:accent3>
        <a:srgbClr val="C90B24"/>
      </a:accent3>
      <a:accent4>
        <a:srgbClr val="E8611D"/>
      </a:accent4>
      <a:accent5>
        <a:srgbClr val="F39D21"/>
      </a:accent5>
      <a:accent6>
        <a:srgbClr val="1B866F"/>
      </a:accent6>
      <a:hlink>
        <a:srgbClr val="0C6D82"/>
      </a:hlink>
      <a:folHlink>
        <a:srgbClr val="0C6D82"/>
      </a:folHlink>
    </a:clrScheme>
    <a:fontScheme name="Custom 10">
      <a:majorFont>
        <a:latin typeface="Franklin Gothic Dem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2390">
          <a:solidFill>
            <a:srgbClr val="454D55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6411242_Colorful product roadmap timeline_SL_V1.pptx" id="{6D8823AB-3E34-4E8D-AE3C-7D7916AE70B3}" vid="{BC540765-6631-455E-9814-9685D6B35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B974E9B42DF42A6DCCCB579A3E4C6" ma:contentTypeVersion="6" ma:contentTypeDescription="Create a new document." ma:contentTypeScope="" ma:versionID="52a258d1763cccd831a686852d7ddcef">
  <xsd:schema xmlns:xsd="http://www.w3.org/2001/XMLSchema" xmlns:xs="http://www.w3.org/2001/XMLSchema" xmlns:p="http://schemas.microsoft.com/office/2006/metadata/properties" xmlns:ns2="f6dbf1d6-2ce5-40df-9cc9-9bb34b01c2e0" xmlns:ns3="9ad13610-ae9a-4e71-a8d9-9480d9997d77" targetNamespace="http://schemas.microsoft.com/office/2006/metadata/properties" ma:root="true" ma:fieldsID="9fa17866a8f4b6d3f626960390c2734e" ns2:_="" ns3:_="">
    <xsd:import namespace="f6dbf1d6-2ce5-40df-9cc9-9bb34b01c2e0"/>
    <xsd:import namespace="9ad13610-ae9a-4e71-a8d9-9480d9997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bf1d6-2ce5-40df-9cc9-9bb34b01c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3610-ae9a-4e71-a8d9-9480d9997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AB77C9-F236-42C1-829A-F94CF9ADFAB4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0b848a4-2891-4fe0-bc8e-dac50186fe3f"/>
  </ds:schemaRefs>
</ds:datastoreItem>
</file>

<file path=customXml/itemProps2.xml><?xml version="1.0" encoding="utf-8"?>
<ds:datastoreItem xmlns:ds="http://schemas.openxmlformats.org/officeDocument/2006/customXml" ds:itemID="{3D06333E-AAC1-4B6E-8D98-11D5906DDE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BD6D4A-E64A-40C7-ADC8-AFE232B74C47}"/>
</file>

<file path=docProps/app.xml><?xml version="1.0" encoding="utf-8"?>
<Properties xmlns="http://schemas.openxmlformats.org/officeDocument/2006/extended-properties" xmlns:vt="http://schemas.openxmlformats.org/officeDocument/2006/docPropsVTypes">
  <Template>Colorful product roadmap timeline </Template>
  <TotalTime>0</TotalTime>
  <Words>204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Demi</vt:lpstr>
      <vt:lpstr>Segoe UI</vt:lpstr>
      <vt:lpstr>Office Theme</vt:lpstr>
      <vt:lpstr>YR 10  ART &amp;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2020-07-03T13:21:56Z</dcterms:created>
  <dcterms:modified xsi:type="dcterms:W3CDTF">2022-01-06T09:39:29Z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0x010100D41B974E9B42DF42A6DCCCB579A3E4C6</vt:lpwstr>
  </property>
</Properties>
</file>