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78" r:id="rId3"/>
    <p:sldId id="279" r:id="rId4"/>
    <p:sldId id="301" r:id="rId5"/>
    <p:sldId id="277" r:id="rId6"/>
    <p:sldId id="280" r:id="rId7"/>
    <p:sldId id="281" r:id="rId8"/>
    <p:sldId id="282" r:id="rId9"/>
    <p:sldId id="288" r:id="rId10"/>
    <p:sldId id="262" r:id="rId11"/>
    <p:sldId id="302" r:id="rId12"/>
    <p:sldId id="284" r:id="rId13"/>
    <p:sldId id="271" r:id="rId14"/>
    <p:sldId id="272" r:id="rId15"/>
    <p:sldId id="273" r:id="rId16"/>
    <p:sldId id="287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E"/>
    <a:srgbClr val="F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0"/>
    <p:restoredTop sz="95332" autoAdjust="0"/>
  </p:normalViewPr>
  <p:slideViewPr>
    <p:cSldViewPr>
      <p:cViewPr varScale="1">
        <p:scale>
          <a:sx n="88" d="100"/>
          <a:sy n="88" d="100"/>
        </p:scale>
        <p:origin x="374" y="62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74" y="569137"/>
            <a:ext cx="105780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4665" y="2503314"/>
            <a:ext cx="7469019" cy="164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0360" y="2837986"/>
            <a:ext cx="6757629" cy="2528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F3F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266" y="3276600"/>
            <a:ext cx="7725309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8800" spc="5" dirty="0" smtClean="0">
                <a:latin typeface="Letter-join Plus 4" panose="02000505000000020003" pitchFamily="50" charset="0"/>
              </a:rPr>
              <a:t>Internet Safety</a:t>
            </a:r>
            <a:endParaRPr sz="8800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363857"/>
            <a:ext cx="2408972" cy="231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/>
          <a:stretch>
            <a:fillRect/>
          </a:stretch>
        </p:blipFill>
        <p:spPr>
          <a:xfrm>
            <a:off x="2667000" y="1219200"/>
            <a:ext cx="6781800" cy="412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689" y="1672729"/>
            <a:ext cx="6917055" cy="35121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5900" spc="5" dirty="0">
                <a:latin typeface="Letter-join Plus 4" panose="02000505000000020003" pitchFamily="50" charset="0"/>
              </a:rPr>
              <a:t>What are the risks of social media?</a:t>
            </a:r>
            <a:br>
              <a:rPr lang="en-GB" sz="5900" spc="5" dirty="0">
                <a:latin typeface="Letter-join Plus 4" panose="02000505000000020003" pitchFamily="50" charset="0"/>
              </a:rPr>
            </a:br>
            <a:r>
              <a:rPr lang="en-GB" sz="5900" spc="5" dirty="0">
                <a:latin typeface="Letter-join Plus 4" panose="02000505000000020003" pitchFamily="50" charset="0"/>
              </a:rPr>
              <a:t/>
            </a:r>
            <a:br>
              <a:rPr lang="en-GB" sz="5900" spc="5" dirty="0">
                <a:latin typeface="Letter-join Plus 4" panose="02000505000000020003" pitchFamily="50" charset="0"/>
              </a:rPr>
            </a:br>
            <a:r>
              <a:rPr lang="en-GB" sz="5900" spc="5" dirty="0">
                <a:latin typeface="Letter-join Plus 4" panose="02000505000000020003" pitchFamily="50" charset="0"/>
              </a:rPr>
              <a:t>What is consent?</a:t>
            </a: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363857"/>
            <a:ext cx="2408972" cy="231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762000"/>
            <a:ext cx="647700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796138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68" y="4550166"/>
            <a:ext cx="6096001" cy="821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8988" y="3208533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0288" y="6019800"/>
            <a:ext cx="5718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https://saferinternet.org.uk/blog/education-pack-for-7-11s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81590"/>
            <a:ext cx="5521453" cy="231901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68" y="1659071"/>
            <a:ext cx="5783858" cy="4337894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92450"/>
            <a:ext cx="5080000" cy="2133600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63409"/>
            <a:ext cx="5832523" cy="2449660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0442"/>
            <a:ext cx="5080000" cy="21336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5" y="780675"/>
            <a:ext cx="5435502" cy="228291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333403"/>
            <a:ext cx="385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Being</a:t>
            </a:r>
            <a:r>
              <a:rPr sz="2400" b="1" spc="-3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kind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supportive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1583" y="1503305"/>
            <a:ext cx="88919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Including</a:t>
            </a:r>
            <a:r>
              <a:rPr sz="2400" b="1" spc="-5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people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189865" marR="5080" indent="-102235">
              <a:lnSpc>
                <a:spcPts val="2520"/>
              </a:lnSpc>
              <a:spcBef>
                <a:spcPts val="200"/>
              </a:spcBef>
              <a:tabLst>
                <a:tab pos="5236210" algn="l"/>
              </a:tabLst>
            </a:pP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when they want	Listening</a:t>
            </a:r>
            <a:r>
              <a:rPr sz="2400" b="1" spc="-3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400" b="1" spc="-3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other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people </a:t>
            </a:r>
            <a:r>
              <a:rPr sz="2400" b="1" spc="-65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be included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9044" y="4446278"/>
            <a:ext cx="2582545" cy="13512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1270" algn="ctr">
              <a:lnSpc>
                <a:spcPts val="2520"/>
              </a:lnSpc>
              <a:spcBef>
                <a:spcPts val="485"/>
              </a:spcBef>
            </a:pP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Thinking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about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how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words </a:t>
            </a:r>
            <a:r>
              <a:rPr sz="240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400" b="1" spc="-5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actions</a:t>
            </a:r>
            <a:r>
              <a:rPr sz="2400" b="1" spc="-5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make </a:t>
            </a:r>
            <a:r>
              <a:rPr sz="2400" b="1" spc="-65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other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people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feel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0515" y="4956089"/>
            <a:ext cx="3492500" cy="1031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3175" algn="ctr">
              <a:lnSpc>
                <a:spcPts val="2520"/>
              </a:lnSpc>
              <a:spcBef>
                <a:spcPts val="485"/>
              </a:spcBef>
            </a:pP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Not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putting pressure on </a:t>
            </a:r>
            <a:r>
              <a:rPr sz="2400" b="1" spc="-66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someone</a:t>
            </a:r>
            <a:r>
              <a:rPr sz="2400" b="1" spc="-6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400" b="1" spc="-5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accepting </a:t>
            </a:r>
            <a:r>
              <a:rPr sz="2400" b="1" spc="-65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their</a:t>
            </a:r>
            <a:r>
              <a:rPr sz="2400" b="1" spc="-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boundaries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8358" y="3032169"/>
            <a:ext cx="3615054" cy="10312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1270" algn="ctr">
              <a:lnSpc>
                <a:spcPts val="2520"/>
              </a:lnSpc>
              <a:spcBef>
                <a:spcPts val="480"/>
              </a:spcBef>
            </a:pP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Understanding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that </a:t>
            </a:r>
            <a:r>
              <a:rPr sz="240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someone</a:t>
            </a:r>
            <a:r>
              <a:rPr sz="2400" b="1" spc="-3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might</a:t>
            </a:r>
            <a:r>
              <a:rPr sz="2400" b="1" spc="-3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24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want </a:t>
            </a:r>
            <a:r>
              <a:rPr sz="2400" b="1" spc="-65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b="1" spc="-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same</a:t>
            </a:r>
            <a:r>
              <a:rPr sz="2400" b="1" spc="-2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things</a:t>
            </a:r>
            <a:r>
              <a:rPr sz="2400" b="1" spc="-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as</a:t>
            </a:r>
            <a:r>
              <a:rPr sz="2400" b="1" spc="-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you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5447" y="530762"/>
            <a:ext cx="7560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Being</a:t>
            </a:r>
            <a:r>
              <a:rPr sz="4000" spc="-35" dirty="0"/>
              <a:t> </a:t>
            </a:r>
            <a:r>
              <a:rPr sz="4000" spc="-5" dirty="0"/>
              <a:t>respectful</a:t>
            </a:r>
            <a:r>
              <a:rPr sz="4000" spc="-35" dirty="0"/>
              <a:t> </a:t>
            </a:r>
            <a:r>
              <a:rPr sz="4000" dirty="0"/>
              <a:t>online</a:t>
            </a:r>
            <a:r>
              <a:rPr sz="4000" spc="-25" dirty="0"/>
              <a:t> </a:t>
            </a:r>
            <a:r>
              <a:rPr sz="4000" spc="-5" dirty="0"/>
              <a:t>means:</a:t>
            </a:r>
            <a:endParaRPr sz="4000"/>
          </a:p>
        </p:txBody>
      </p:sp>
      <p:pic>
        <p:nvPicPr>
          <p:cNvPr id="21" name="Picture 20" descr="Icon&#10;&#10;Description automatically generated with medium confidenc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95" y="4222454"/>
            <a:ext cx="2603932" cy="1952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08" y="1117688"/>
            <a:ext cx="2429184" cy="18218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1" y="3916672"/>
            <a:ext cx="2283561" cy="1712671"/>
          </a:xfrm>
          <a:prstGeom prst="rect">
            <a:avLst/>
          </a:prstGeom>
        </p:spPr>
      </p:pic>
      <p:pic>
        <p:nvPicPr>
          <p:cNvPr id="29" name="Picture 28" descr="Icon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1" y="2554373"/>
            <a:ext cx="2542130" cy="190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42" y="2362200"/>
            <a:ext cx="3810000" cy="3810000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3810000" cy="3810000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62200"/>
            <a:ext cx="3810000" cy="3810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877" y="2784402"/>
            <a:ext cx="1651000" cy="711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49885">
              <a:lnSpc>
                <a:spcPts val="2520"/>
              </a:lnSpc>
              <a:spcBef>
                <a:spcPts val="480"/>
              </a:spcBef>
            </a:pPr>
            <a:r>
              <a:rPr sz="2400" spc="-50" dirty="0"/>
              <a:t>Take</a:t>
            </a:r>
            <a:r>
              <a:rPr sz="2400" spc="-25" dirty="0"/>
              <a:t> </a:t>
            </a:r>
            <a:r>
              <a:rPr sz="2400" dirty="0"/>
              <a:t>a </a:t>
            </a:r>
            <a:r>
              <a:rPr sz="2400" spc="5" dirty="0"/>
              <a:t> </a:t>
            </a:r>
            <a:r>
              <a:rPr sz="2400" spc="-5" dirty="0"/>
              <a:t>screenshot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997393" y="2944355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Block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9342" y="2944355"/>
            <a:ext cx="1007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Report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0093" y="1775221"/>
            <a:ext cx="817181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b="1" spc="-4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Tell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them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2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how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you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feel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or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ask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them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stop</a:t>
            </a:r>
            <a:r>
              <a:rPr sz="2650" b="1" spc="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b="1" spc="1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politely</a:t>
            </a:r>
            <a:endParaRPr sz="26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639" y="409485"/>
            <a:ext cx="6664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kern="0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3800" b="1" kern="0" spc="-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</a:t>
            </a:r>
            <a:r>
              <a:rPr lang="en-GB" sz="3800" b="1" kern="0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being </a:t>
            </a:r>
            <a:r>
              <a:rPr lang="en-GB" sz="3800" b="1" kern="0" spc="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800" b="1" kern="0" spc="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800" b="1" kern="0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disrespectful</a:t>
            </a:r>
            <a:r>
              <a:rPr lang="en-GB" sz="3800" b="1" kern="0" spc="-40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b="1" kern="0" spc="-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3800" b="1" kern="0" spc="-4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b="1" kern="0" spc="-5" dirty="0">
                <a:solidFill>
                  <a:srgbClr val="3F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88246"/>
            <a:ext cx="6477000" cy="206015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729" y="746762"/>
            <a:ext cx="9453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but</a:t>
            </a:r>
            <a:r>
              <a:rPr sz="4000" spc="-15" dirty="0"/>
              <a:t> </a:t>
            </a:r>
            <a:r>
              <a:rPr sz="4000" dirty="0"/>
              <a:t>if</a:t>
            </a:r>
            <a:r>
              <a:rPr sz="4000" spc="-15" dirty="0"/>
              <a:t> </a:t>
            </a:r>
            <a:r>
              <a:rPr sz="4000" spc="-5" dirty="0"/>
              <a:t>anything</a:t>
            </a:r>
            <a:r>
              <a:rPr sz="4000" spc="-20" dirty="0"/>
              <a:t> </a:t>
            </a:r>
            <a:r>
              <a:rPr sz="4000" dirty="0"/>
              <a:t>online</a:t>
            </a:r>
            <a:r>
              <a:rPr sz="4000" spc="-15" dirty="0"/>
              <a:t> </a:t>
            </a:r>
            <a:r>
              <a:rPr sz="4000" spc="-5" dirty="0"/>
              <a:t>makes</a:t>
            </a:r>
            <a:r>
              <a:rPr sz="4000" spc="-15" dirty="0"/>
              <a:t> </a:t>
            </a:r>
            <a:r>
              <a:rPr sz="4000" spc="-5" dirty="0"/>
              <a:t>you</a:t>
            </a:r>
            <a:r>
              <a:rPr sz="4000" spc="-20" dirty="0"/>
              <a:t> </a:t>
            </a:r>
            <a:r>
              <a:rPr sz="4000" dirty="0"/>
              <a:t>feel…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39272" y="3358913"/>
            <a:ext cx="72707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Upset</a:t>
            </a:r>
            <a:endParaRPr sz="19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6375" y="3358913"/>
            <a:ext cx="86804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Scared</a:t>
            </a:r>
            <a:endParaRPr sz="1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973" y="3358913"/>
            <a:ext cx="9798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Curious</a:t>
            </a:r>
            <a:endParaRPr sz="1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7700" y="3358913"/>
            <a:ext cx="75565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Angry</a:t>
            </a:r>
            <a:endParaRPr sz="19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5207" y="3358913"/>
            <a:ext cx="97599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19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orried</a:t>
            </a:r>
            <a:endParaRPr sz="19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5184" y="3358913"/>
            <a:ext cx="118999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Confused</a:t>
            </a:r>
            <a:endParaRPr sz="1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1599" y="4617856"/>
            <a:ext cx="41827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What</a:t>
            </a:r>
            <a:r>
              <a:rPr sz="38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8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can</a:t>
            </a:r>
            <a:r>
              <a:rPr sz="38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800" b="1" spc="-5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you</a:t>
            </a:r>
            <a:r>
              <a:rPr sz="3800" b="1" spc="-30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800" b="1" dirty="0">
                <a:solidFill>
                  <a:srgbClr val="3F3F3E"/>
                </a:solidFill>
                <a:latin typeface="Arial" panose="020B0604020202020204"/>
                <a:cs typeface="Arial" panose="020B0604020202020204"/>
              </a:rPr>
              <a:t>do?</a:t>
            </a:r>
            <a:endParaRPr sz="3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1916867" cy="1916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05" y="1676400"/>
            <a:ext cx="1916867" cy="19168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1916867" cy="1916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42" y="1676400"/>
            <a:ext cx="1916867" cy="19168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30" y="1676400"/>
            <a:ext cx="1916867" cy="1916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72" y="1676400"/>
            <a:ext cx="1916867" cy="191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27" y="1205191"/>
            <a:ext cx="3443753" cy="245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1" y="1684821"/>
            <a:ext cx="3749963" cy="281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1205191"/>
            <a:ext cx="3351891" cy="2513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892" y="5710334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>
                <a:latin typeface="Letter-join Plus 4" panose="02000505000000020003" pitchFamily="50" charset="0"/>
              </a:rPr>
              <a:t>S.O.S</a:t>
            </a:r>
            <a:endParaRPr lang="en-GB" sz="7200" dirty="0"/>
          </a:p>
        </p:txBody>
      </p:sp>
      <p:sp>
        <p:nvSpPr>
          <p:cNvPr id="9" name="Rectangle 8"/>
          <p:cNvSpPr/>
          <p:nvPr/>
        </p:nvSpPr>
        <p:spPr>
          <a:xfrm>
            <a:off x="533400" y="3894997"/>
            <a:ext cx="448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STOP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6796" y="681581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OFF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0" y="3833409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SAY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03759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Letter-join Plus 4" panose="02000505000000020003" pitchFamily="50" charset="0"/>
              </a:rPr>
              <a:t>What to do if you see something upsetting online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19546" y="4962704"/>
            <a:ext cx="3303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Stop what you are doing. Do not click on the page or reply to any message.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4171950" y="4554384"/>
            <a:ext cx="3303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Close your device or turn it off.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8001000" y="5002448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Say something to a grown up immediately. 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854" y="2679204"/>
            <a:ext cx="6917055" cy="1762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5900" spc="5" dirty="0">
                <a:latin typeface="Letter-join Plus 4" panose="02000505000000020003" pitchFamily="50" charset="0"/>
              </a:rPr>
              <a:t>Who has heard of the internet</a:t>
            </a:r>
            <a:r>
              <a:rPr sz="5900" spc="5" dirty="0">
                <a:latin typeface="Letter-join Plus 4" panose="02000505000000020003" pitchFamily="50" charset="0"/>
              </a:rPr>
              <a:t>?</a:t>
            </a:r>
            <a:endParaRPr sz="5900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363857"/>
            <a:ext cx="2408972" cy="231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854" y="2679204"/>
            <a:ext cx="6917055" cy="1762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5900" spc="5" dirty="0">
                <a:latin typeface="Letter-join Plus 4" panose="02000505000000020003" pitchFamily="50" charset="0"/>
              </a:rPr>
              <a:t>Who can explain what it is</a:t>
            </a:r>
            <a:r>
              <a:rPr sz="5900" spc="5" dirty="0">
                <a:latin typeface="Letter-join Plus 4" panose="02000505000000020003" pitchFamily="50" charset="0"/>
              </a:rPr>
              <a:t>?</a:t>
            </a:r>
            <a:endParaRPr sz="5900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363857"/>
            <a:ext cx="2408972" cy="231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665" y="2503314"/>
            <a:ext cx="7469019" cy="8883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sz="9600" dirty="0">
                <a:latin typeface="Letter-join Plus 4" panose="02000505000000020003" pitchFamily="50" charset="0"/>
              </a:rPr>
              <a:t>LO</a:t>
            </a: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363857"/>
            <a:ext cx="2408972" cy="23150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42970" y="4677410"/>
            <a:ext cx="5306060" cy="201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681" y="523872"/>
            <a:ext cx="7082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How</a:t>
            </a:r>
            <a:r>
              <a:rPr sz="4000" spc="-25" dirty="0"/>
              <a:t> </a:t>
            </a:r>
            <a:r>
              <a:rPr sz="4000" dirty="0"/>
              <a:t>do</a:t>
            </a:r>
            <a:r>
              <a:rPr sz="4000" spc="-15" dirty="0"/>
              <a:t> </a:t>
            </a:r>
            <a:r>
              <a:rPr sz="4000" spc="-5" dirty="0"/>
              <a:t>you</a:t>
            </a:r>
            <a:r>
              <a:rPr sz="4000" spc="-20" dirty="0"/>
              <a:t> </a:t>
            </a:r>
            <a:r>
              <a:rPr sz="4000" dirty="0"/>
              <a:t>have</a:t>
            </a:r>
            <a:r>
              <a:rPr sz="4000" spc="-20" dirty="0"/>
              <a:t> </a:t>
            </a:r>
            <a:r>
              <a:rPr sz="4000" spc="-5" dirty="0"/>
              <a:t>fun</a:t>
            </a:r>
            <a:r>
              <a:rPr sz="4000" spc="-15" dirty="0"/>
              <a:t> </a:t>
            </a:r>
            <a:r>
              <a:rPr sz="4000" dirty="0"/>
              <a:t>online?</a:t>
            </a:r>
          </a:p>
        </p:txBody>
      </p:sp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09" y="2859666"/>
            <a:ext cx="3829369" cy="3829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24" y="634449"/>
            <a:ext cx="3829369" cy="3829369"/>
          </a:xfrm>
          <a:prstGeom prst="rect">
            <a:avLst/>
          </a:prstGeom>
        </p:spPr>
      </p:pic>
      <p:pic>
        <p:nvPicPr>
          <p:cNvPr id="5" name="Picture 4" descr="A picture containing whiteboar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31" y="3142012"/>
            <a:ext cx="3829369" cy="3829369"/>
          </a:xfrm>
          <a:prstGeom prst="rect">
            <a:avLst/>
          </a:prstGeom>
        </p:spPr>
      </p:pic>
      <p:pic>
        <p:nvPicPr>
          <p:cNvPr id="6" name="Picture 5" descr="Tex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31" y="3142012"/>
            <a:ext cx="3829369" cy="3829369"/>
          </a:xfrm>
          <a:prstGeom prst="rect">
            <a:avLst/>
          </a:prstGeom>
        </p:spPr>
      </p:pic>
      <p:pic>
        <p:nvPicPr>
          <p:cNvPr id="7" name="Picture 6" descr="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6" y="737151"/>
            <a:ext cx="3829369" cy="3829369"/>
          </a:xfrm>
          <a:prstGeom prst="rect">
            <a:avLst/>
          </a:prstGeom>
        </p:spPr>
      </p:pic>
      <p:pic>
        <p:nvPicPr>
          <p:cNvPr id="8" name="Picture 7" descr="Tex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79" y="685800"/>
            <a:ext cx="3829369" cy="3829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9" y="2894308"/>
            <a:ext cx="3829369" cy="382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09220"/>
            <a:ext cx="12039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spc="-5" dirty="0">
                <a:latin typeface="Letter-join Plus 4" panose="02000505000000020003" pitchFamily="50" charset="0"/>
              </a:rPr>
              <a:t>What are the dangers of being online</a:t>
            </a:r>
            <a:r>
              <a:rPr sz="5400" dirty="0">
                <a:latin typeface="Letter-join Plus 4" panose="02000505000000020003" pitchFamily="50" charset="0"/>
              </a:rPr>
              <a:t>?</a:t>
            </a:r>
          </a:p>
        </p:txBody>
      </p:sp>
      <p:sp>
        <p:nvSpPr>
          <p:cNvPr id="10" name="object 2"/>
          <p:cNvSpPr txBox="1">
            <a:spLocks noGrp="1"/>
          </p:cNvSpPr>
          <p:nvPr/>
        </p:nvSpPr>
        <p:spPr>
          <a:xfrm>
            <a:off x="-838200" y="1418476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Cyberbulling</a:t>
            </a:r>
          </a:p>
        </p:txBody>
      </p:sp>
      <p:sp>
        <p:nvSpPr>
          <p:cNvPr id="11" name="object 2"/>
          <p:cNvSpPr txBox="1">
            <a:spLocks noGrp="1"/>
          </p:cNvSpPr>
          <p:nvPr/>
        </p:nvSpPr>
        <p:spPr>
          <a:xfrm>
            <a:off x="-304800" y="2556644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Internet Addiction</a:t>
            </a:r>
          </a:p>
        </p:txBody>
      </p:sp>
      <p:sp>
        <p:nvSpPr>
          <p:cNvPr id="12" name="object 2"/>
          <p:cNvSpPr txBox="1">
            <a:spLocks noGrp="1"/>
          </p:cNvSpPr>
          <p:nvPr/>
        </p:nvSpPr>
        <p:spPr>
          <a:xfrm>
            <a:off x="-518160" y="3731798"/>
            <a:ext cx="5044440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Lack of </a:t>
            </a:r>
            <a:r>
              <a:rPr lang="en-GB" sz="3600" dirty="0" smtClean="0">
                <a:latin typeface="Letter-join Plus 4" panose="02000505000000020003" pitchFamily="50" charset="0"/>
              </a:rPr>
              <a:t>Exercise</a:t>
            </a:r>
            <a:endParaRPr lang="en-GB" sz="3600" dirty="0">
              <a:latin typeface="Letter-join Plus 4" panose="02000505000000020003" pitchFamily="50" charset="0"/>
            </a:endParaRPr>
          </a:p>
        </p:txBody>
      </p:sp>
      <p:sp>
        <p:nvSpPr>
          <p:cNvPr id="13" name="object 2"/>
          <p:cNvSpPr txBox="1">
            <a:spLocks noGrp="1"/>
          </p:cNvSpPr>
          <p:nvPr/>
        </p:nvSpPr>
        <p:spPr>
          <a:xfrm>
            <a:off x="7620" y="4745149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 smtClean="0">
                <a:latin typeface="Letter-join Plus 4" panose="02000505000000020003" pitchFamily="50" charset="0"/>
              </a:rPr>
              <a:t>Inappropriate Content</a:t>
            </a:r>
            <a:endParaRPr lang="en-GB" sz="3600" dirty="0">
              <a:latin typeface="Letter-join Plus 4" panose="02000505000000020003" pitchFamily="50" charset="0"/>
            </a:endParaRPr>
          </a:p>
        </p:txBody>
      </p:sp>
      <p:sp>
        <p:nvSpPr>
          <p:cNvPr id="14" name="object 2"/>
          <p:cNvSpPr txBox="1">
            <a:spLocks noGrp="1"/>
          </p:cNvSpPr>
          <p:nvPr/>
        </p:nvSpPr>
        <p:spPr>
          <a:xfrm>
            <a:off x="8012463" y="2553645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Predators</a:t>
            </a:r>
          </a:p>
        </p:txBody>
      </p:sp>
      <p:sp>
        <p:nvSpPr>
          <p:cNvPr id="15" name="object 2"/>
          <p:cNvSpPr txBox="1">
            <a:spLocks noGrp="1"/>
          </p:cNvSpPr>
          <p:nvPr/>
        </p:nvSpPr>
        <p:spPr>
          <a:xfrm>
            <a:off x="7216140" y="1468468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Scams and Spoofs</a:t>
            </a:r>
          </a:p>
        </p:txBody>
      </p:sp>
      <p:sp>
        <p:nvSpPr>
          <p:cNvPr id="16" name="object 2"/>
          <p:cNvSpPr txBox="1">
            <a:spLocks noGrp="1"/>
          </p:cNvSpPr>
          <p:nvPr/>
        </p:nvSpPr>
        <p:spPr>
          <a:xfrm>
            <a:off x="7543800" y="3717559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>
                <a:latin typeface="Letter-join Plus 4" panose="02000505000000020003" pitchFamily="50" charset="0"/>
              </a:rPr>
              <a:t>Indentity Theft</a:t>
            </a:r>
          </a:p>
        </p:txBody>
      </p:sp>
      <p:sp>
        <p:nvSpPr>
          <p:cNvPr id="17" name="object 2"/>
          <p:cNvSpPr txBox="1">
            <a:spLocks noGrp="1"/>
          </p:cNvSpPr>
          <p:nvPr/>
        </p:nvSpPr>
        <p:spPr>
          <a:xfrm>
            <a:off x="7315200" y="4745149"/>
            <a:ext cx="5044440" cy="8072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500" b="1" i="0">
                <a:solidFill>
                  <a:srgbClr val="3F3F3E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algn="ctr">
              <a:lnSpc>
                <a:spcPts val="6820"/>
              </a:lnSpc>
              <a:spcBef>
                <a:spcPts val="115"/>
              </a:spcBef>
            </a:pPr>
            <a:r>
              <a:rPr lang="en-GB" sz="3600" dirty="0" smtClean="0">
                <a:latin typeface="Letter-join Plus 4" panose="02000505000000020003" pitchFamily="50" charset="0"/>
              </a:rPr>
              <a:t>Password Security </a:t>
            </a:r>
            <a:endParaRPr lang="en-GB" sz="3600" dirty="0">
              <a:latin typeface="Letter-join Plus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143" y="2371930"/>
            <a:ext cx="3920457" cy="209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319" y="152400"/>
            <a:ext cx="849693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dirty="0">
                <a:latin typeface="Letter-join Plus 4" panose="02000505000000020003" pitchFamily="50" charset="0"/>
              </a:rPr>
              <a:t>Right, I'm never going online again!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5535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215" y="407670"/>
            <a:ext cx="1103757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dirty="0"/>
              <a:t>How do we keep you safe at Kings Road?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1568450"/>
            <a:ext cx="4267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35" y="2922905"/>
            <a:ext cx="3612515" cy="190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850" y="2072640"/>
            <a:ext cx="3479165" cy="326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27" y="1205191"/>
            <a:ext cx="3443753" cy="245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1" y="1684821"/>
            <a:ext cx="3749963" cy="281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1205191"/>
            <a:ext cx="3351891" cy="2513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892" y="5710334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>
                <a:latin typeface="Letter-join Plus 4" panose="02000505000000020003" pitchFamily="50" charset="0"/>
              </a:rPr>
              <a:t>S.O.S</a:t>
            </a:r>
            <a:endParaRPr lang="en-GB" sz="7200" dirty="0"/>
          </a:p>
        </p:txBody>
      </p:sp>
      <p:sp>
        <p:nvSpPr>
          <p:cNvPr id="9" name="Rectangle 8"/>
          <p:cNvSpPr/>
          <p:nvPr/>
        </p:nvSpPr>
        <p:spPr>
          <a:xfrm>
            <a:off x="533400" y="3894997"/>
            <a:ext cx="448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STOP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6796" y="681581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OFF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0" y="3833409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SAY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03759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Letter-join Plus 4" panose="02000505000000020003" pitchFamily="50" charset="0"/>
              </a:rPr>
              <a:t>What to do if you see something upsetting online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19546" y="4962704"/>
            <a:ext cx="3303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Stop what you are doing. Do not click on the page or reply to any message.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4171950" y="4554384"/>
            <a:ext cx="3303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Close your device or turn it off.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8001000" y="5002448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Say something to a grown up immediately. 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274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Letter-join Plus 4</vt:lpstr>
      <vt:lpstr>Office Theme</vt:lpstr>
      <vt:lpstr>Internet Safety</vt:lpstr>
      <vt:lpstr>Who has heard of the internet?</vt:lpstr>
      <vt:lpstr>Who can explain what it is?</vt:lpstr>
      <vt:lpstr>LO</vt:lpstr>
      <vt:lpstr>How do you have fun online?</vt:lpstr>
      <vt:lpstr>What are the dangers of being online?</vt:lpstr>
      <vt:lpstr>Right, I'm never going online again!</vt:lpstr>
      <vt:lpstr>How do we keep you safe at Kings Road?</vt:lpstr>
      <vt:lpstr>PowerPoint Presentation</vt:lpstr>
      <vt:lpstr>PowerPoint Presentation</vt:lpstr>
      <vt:lpstr>What are the risks of social media?  What is consent?</vt:lpstr>
      <vt:lpstr>PowerPoint Presentation</vt:lpstr>
      <vt:lpstr>Being respectful online means:</vt:lpstr>
      <vt:lpstr>Take a  screenshot</vt:lpstr>
      <vt:lpstr>but if anything online makes you feel…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notes</dc:title>
  <dc:creator>Ann Zaidi</dc:creator>
  <cp:lastModifiedBy>John Allcock</cp:lastModifiedBy>
  <cp:revision>24</cp:revision>
  <dcterms:created xsi:type="dcterms:W3CDTF">2021-10-21T08:35:00Z</dcterms:created>
  <dcterms:modified xsi:type="dcterms:W3CDTF">2023-01-23T08:18:19Z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2021-10-21T00:00:00Z</vt:filetime>
  </property>
  <property fmtid="{D5CDD505-2E9C-101B-9397-08002B2CF9AE}" pid="5" name="KSOProductBuildVer">
    <vt:lpwstr>1033-11.2.0.8684</vt:lpwstr>
  </property>
</Properties>
</file>