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2" r:id="rId15"/>
    <p:sldId id="266" r:id="rId16"/>
    <p:sldId id="270" r:id="rId17"/>
    <p:sldId id="271" r:id="rId18"/>
    <p:sldId id="273" r:id="rId19"/>
    <p:sldId id="275"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E68C4B-41F0-4ED6-A36A-FC06A5698810}"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CCD991-B49D-4B41-A7C1-CFB8C3B48A8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04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E68C4B-41F0-4ED6-A36A-FC06A5698810}"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131851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E68C4B-41F0-4ED6-A36A-FC06A5698810}"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CCD991-B49D-4B41-A7C1-CFB8C3B48A8D}"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7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E68C4B-41F0-4ED6-A36A-FC06A5698810}"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154654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E68C4B-41F0-4ED6-A36A-FC06A5698810}"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CCD991-B49D-4B41-A7C1-CFB8C3B48A8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1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E68C4B-41F0-4ED6-A36A-FC06A5698810}"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59657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E68C4B-41F0-4ED6-A36A-FC06A5698810}"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150942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E68C4B-41F0-4ED6-A36A-FC06A5698810}"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422053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68C4B-41F0-4ED6-A36A-FC06A5698810}"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312315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E68C4B-41F0-4ED6-A36A-FC06A5698810}"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CCD991-B49D-4B41-A7C1-CFB8C3B48A8D}" type="slidenum">
              <a:rPr lang="en-GB" smtClean="0"/>
              <a:t>‹#›</a:t>
            </a:fld>
            <a:endParaRPr lang="en-GB"/>
          </a:p>
        </p:txBody>
      </p:sp>
    </p:spTree>
    <p:extLst>
      <p:ext uri="{BB962C8B-B14F-4D97-AF65-F5344CB8AC3E}">
        <p14:creationId xmlns:p14="http://schemas.microsoft.com/office/powerpoint/2010/main" val="399127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E68C4B-41F0-4ED6-A36A-FC06A5698810}"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CCD991-B49D-4B41-A7C1-CFB8C3B48A8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3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E68C4B-41F0-4ED6-A36A-FC06A5698810}" type="datetimeFigureOut">
              <a:rPr lang="en-GB" smtClean="0"/>
              <a:t>12/05/2020</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CCD991-B49D-4B41-A7C1-CFB8C3B48A8D}"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932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CFi3w7ozIG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ail.google.com/mail/u/0/#search/rights+respecting/KtbxLvhNSqgFrPnZwKWJkKxBCthdBFdcgV?projector=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Rights Respecting Schools</a:t>
            </a:r>
            <a:endParaRPr lang="en-GB" dirty="0"/>
          </a:p>
        </p:txBody>
      </p:sp>
      <p:sp>
        <p:nvSpPr>
          <p:cNvPr id="3" name="Subtitle 2"/>
          <p:cNvSpPr>
            <a:spLocks noGrp="1"/>
          </p:cNvSpPr>
          <p:nvPr>
            <p:ph type="subTitle" idx="1"/>
          </p:nvPr>
        </p:nvSpPr>
        <p:spPr/>
        <p:txBody>
          <a:bodyPr/>
          <a:lstStyle/>
          <a:p>
            <a:r>
              <a:rPr lang="en-GB" dirty="0" smtClean="0"/>
              <a:t>Rights Respecting Overview</a:t>
            </a:r>
            <a:endParaRPr lang="en-GB" dirty="0"/>
          </a:p>
        </p:txBody>
      </p:sp>
      <p:pic>
        <p:nvPicPr>
          <p:cNvPr id="2050" name="Picture 2" descr="Rights Respecting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62" y="4833726"/>
            <a:ext cx="1536676" cy="158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1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 </a:t>
            </a:r>
            <a:endParaRPr lang="en-GB" dirty="0"/>
          </a:p>
        </p:txBody>
      </p:sp>
      <p:pic>
        <p:nvPicPr>
          <p:cNvPr id="4" name="Content Placeholder 3"/>
          <p:cNvPicPr>
            <a:picLocks noGrp="1" noChangeAspect="1"/>
          </p:cNvPicPr>
          <p:nvPr>
            <p:ph idx="1"/>
          </p:nvPr>
        </p:nvPicPr>
        <p:blipFill>
          <a:blip r:embed="rId2"/>
          <a:stretch>
            <a:fillRect/>
          </a:stretch>
        </p:blipFill>
        <p:spPr>
          <a:xfrm>
            <a:off x="2876672" y="2286000"/>
            <a:ext cx="6014793" cy="4022725"/>
          </a:xfrm>
          <a:prstGeom prst="rect">
            <a:avLst/>
          </a:prstGeom>
        </p:spPr>
      </p:pic>
    </p:spTree>
    <p:extLst>
      <p:ext uri="{BB962C8B-B14F-4D97-AF65-F5344CB8AC3E}">
        <p14:creationId xmlns:p14="http://schemas.microsoft.com/office/powerpoint/2010/main" val="364980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 </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3029843" y="2171324"/>
            <a:ext cx="5708641" cy="4024869"/>
          </a:xfrm>
          <a:prstGeom prst="rect">
            <a:avLst/>
          </a:prstGeom>
        </p:spPr>
      </p:pic>
    </p:spTree>
    <p:extLst>
      <p:ext uri="{BB962C8B-B14F-4D97-AF65-F5344CB8AC3E}">
        <p14:creationId xmlns:p14="http://schemas.microsoft.com/office/powerpoint/2010/main" val="357563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Brdigelea</a:t>
            </a:r>
            <a:r>
              <a:rPr lang="en-GB" dirty="0" smtClean="0"/>
              <a:t> 10 key articles</a:t>
            </a:r>
            <a:endParaRPr lang="en-GB" dirty="0"/>
          </a:p>
        </p:txBody>
      </p:sp>
      <p:pic>
        <p:nvPicPr>
          <p:cNvPr id="4" name="Content Placeholder 3"/>
          <p:cNvPicPr>
            <a:picLocks noGrp="1" noChangeAspect="1"/>
          </p:cNvPicPr>
          <p:nvPr>
            <p:ph idx="1"/>
          </p:nvPr>
        </p:nvPicPr>
        <p:blipFill>
          <a:blip r:embed="rId2"/>
          <a:stretch>
            <a:fillRect/>
          </a:stretch>
        </p:blipFill>
        <p:spPr>
          <a:xfrm>
            <a:off x="2875799" y="2286000"/>
            <a:ext cx="6016540" cy="4022725"/>
          </a:xfrm>
          <a:prstGeom prst="rect">
            <a:avLst/>
          </a:prstGeom>
        </p:spPr>
      </p:pic>
    </p:spTree>
    <p:extLst>
      <p:ext uri="{BB962C8B-B14F-4D97-AF65-F5344CB8AC3E}">
        <p14:creationId xmlns:p14="http://schemas.microsoft.com/office/powerpoint/2010/main" val="190826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use these articles? </a:t>
            </a:r>
            <a:endParaRPr lang="en-GB" dirty="0"/>
          </a:p>
        </p:txBody>
      </p:sp>
      <p:sp>
        <p:nvSpPr>
          <p:cNvPr id="3" name="Content Placeholder 2"/>
          <p:cNvSpPr>
            <a:spLocks noGrp="1"/>
          </p:cNvSpPr>
          <p:nvPr>
            <p:ph idx="1"/>
          </p:nvPr>
        </p:nvSpPr>
        <p:spPr/>
        <p:txBody>
          <a:bodyPr/>
          <a:lstStyle/>
          <a:p>
            <a:r>
              <a:rPr lang="en-GB" dirty="0" smtClean="0"/>
              <a:t>Children must have planned opportunities to learn and link memorable experiences to the Rights. </a:t>
            </a:r>
          </a:p>
          <a:p>
            <a:r>
              <a:rPr lang="en-GB" dirty="0" smtClean="0"/>
              <a:t>Children must be able to talk about the 10 Articles and how they are important to their lives.</a:t>
            </a:r>
          </a:p>
          <a:p>
            <a:r>
              <a:rPr lang="en-GB" dirty="0" smtClean="0"/>
              <a:t>Raffle tickets – when children are respecting each other’s Rights, scripts are used “you are respecting Cody’s Right to be safe.” “You have the right to learn / play </a:t>
            </a:r>
            <a:r>
              <a:rPr lang="en-GB" dirty="0" err="1" smtClean="0"/>
              <a:t>etc</a:t>
            </a:r>
            <a:r>
              <a:rPr lang="en-GB" dirty="0" smtClean="0"/>
              <a:t>”. See attached sheet for some more examples of scripts.</a:t>
            </a:r>
          </a:p>
          <a:p>
            <a:r>
              <a:rPr lang="en-GB" dirty="0" smtClean="0"/>
              <a:t>Special Breakfast – on a Friday there must be a discussion about Rights Respecting. Certificates linked to children’s Rights must be shared each week. </a:t>
            </a:r>
            <a:endParaRPr lang="en-GB" dirty="0"/>
          </a:p>
        </p:txBody>
      </p:sp>
    </p:spTree>
    <p:extLst>
      <p:ext uri="{BB962C8B-B14F-4D97-AF65-F5344CB8AC3E}">
        <p14:creationId xmlns:p14="http://schemas.microsoft.com/office/powerpoint/2010/main" val="404703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Floor / class charter </a:t>
            </a:r>
            <a:endParaRPr lang="en-GB" dirty="0"/>
          </a:p>
        </p:txBody>
      </p:sp>
      <p:sp>
        <p:nvSpPr>
          <p:cNvPr id="3" name="Content Placeholder 2"/>
          <p:cNvSpPr>
            <a:spLocks noGrp="1"/>
          </p:cNvSpPr>
          <p:nvPr>
            <p:ph idx="1"/>
          </p:nvPr>
        </p:nvSpPr>
        <p:spPr/>
        <p:txBody>
          <a:bodyPr/>
          <a:lstStyle/>
          <a:p>
            <a:r>
              <a:rPr lang="en-GB" dirty="0" smtClean="0"/>
              <a:t>Collectively on each floor children should vote between 3 and 5 Articles from the </a:t>
            </a:r>
            <a:r>
              <a:rPr lang="en-GB" dirty="0" err="1" smtClean="0"/>
              <a:t>Bridgelea</a:t>
            </a:r>
            <a:r>
              <a:rPr lang="en-GB" dirty="0" smtClean="0"/>
              <a:t> 10 key Articles to focus on for their Charters. </a:t>
            </a:r>
          </a:p>
          <a:p>
            <a:r>
              <a:rPr lang="en-GB" dirty="0" smtClean="0"/>
              <a:t>The same Articles will be reflected in the class charter so that consistency across the floor is apparent. </a:t>
            </a:r>
          </a:p>
          <a:p>
            <a:r>
              <a:rPr lang="en-GB" dirty="0" smtClean="0"/>
              <a:t>These Articles will link to weekly certificates &amp; raffle tickets. </a:t>
            </a:r>
          </a:p>
          <a:p>
            <a:r>
              <a:rPr lang="en-GB" dirty="0" smtClean="0"/>
              <a:t>These must be displayed in class &amp; in Retreat and referred to throughout the day so that children are familia</a:t>
            </a:r>
            <a:r>
              <a:rPr lang="en-GB" dirty="0" smtClean="0"/>
              <a:t>r with them. </a:t>
            </a:r>
            <a:endParaRPr lang="en-GB" dirty="0"/>
          </a:p>
        </p:txBody>
      </p:sp>
    </p:spTree>
    <p:extLst>
      <p:ext uri="{BB962C8B-B14F-4D97-AF65-F5344CB8AC3E}">
        <p14:creationId xmlns:p14="http://schemas.microsoft.com/office/powerpoint/2010/main" val="269228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dutybearers</a:t>
            </a:r>
            <a:endParaRPr lang="en-GB" dirty="0"/>
          </a:p>
        </p:txBody>
      </p:sp>
      <p:sp>
        <p:nvSpPr>
          <p:cNvPr id="3" name="Content Placeholder 2"/>
          <p:cNvSpPr>
            <a:spLocks noGrp="1"/>
          </p:cNvSpPr>
          <p:nvPr>
            <p:ph idx="1"/>
          </p:nvPr>
        </p:nvSpPr>
        <p:spPr/>
        <p:txBody>
          <a:bodyPr/>
          <a:lstStyle/>
          <a:p>
            <a:r>
              <a:rPr lang="en-GB" b="1" u="sng" dirty="0" err="1" smtClean="0"/>
              <a:t>Dutybearers</a:t>
            </a:r>
            <a:r>
              <a:rPr lang="en-GB" b="1" u="sng" dirty="0" smtClean="0"/>
              <a:t> uphold the Rights of children. </a:t>
            </a:r>
          </a:p>
          <a:p>
            <a:r>
              <a:rPr lang="en-GB" dirty="0">
                <a:hlinkClick r:id="rId2"/>
              </a:rPr>
              <a:t>https://</a:t>
            </a:r>
            <a:r>
              <a:rPr lang="en-GB" dirty="0" smtClean="0">
                <a:hlinkClick r:id="rId2"/>
              </a:rPr>
              <a:t>www.youtube.com/watch?v=CFi3w7ozIGY</a:t>
            </a:r>
            <a:endParaRPr lang="en-GB" dirty="0" smtClean="0"/>
          </a:p>
          <a:p>
            <a:r>
              <a:rPr lang="en-GB" dirty="0" smtClean="0"/>
              <a:t>There is a visual display in your classroom to print off pictures of the </a:t>
            </a:r>
            <a:r>
              <a:rPr lang="en-GB" dirty="0" err="1" smtClean="0"/>
              <a:t>Dutybearers</a:t>
            </a:r>
            <a:r>
              <a:rPr lang="en-GB" dirty="0" smtClean="0"/>
              <a:t> in your room. Please ensure that the language of </a:t>
            </a:r>
            <a:r>
              <a:rPr lang="en-GB" dirty="0" err="1" smtClean="0"/>
              <a:t>dutybearers</a:t>
            </a:r>
            <a:r>
              <a:rPr lang="en-GB" dirty="0" smtClean="0"/>
              <a:t> is used regularly to support the children to have a wider understanding of the roles of </a:t>
            </a:r>
            <a:r>
              <a:rPr lang="en-GB" dirty="0" err="1" smtClean="0"/>
              <a:t>dutybearers</a:t>
            </a:r>
            <a:r>
              <a:rPr lang="en-GB" dirty="0" smtClean="0"/>
              <a:t>. </a:t>
            </a:r>
          </a:p>
          <a:p>
            <a:r>
              <a:rPr lang="en-GB" dirty="0" smtClean="0"/>
              <a:t>Can your children identify some </a:t>
            </a:r>
            <a:r>
              <a:rPr lang="en-GB" dirty="0" err="1" smtClean="0"/>
              <a:t>dutybearers</a:t>
            </a:r>
            <a:r>
              <a:rPr lang="en-GB" dirty="0" smtClean="0"/>
              <a:t>? </a:t>
            </a:r>
            <a:endParaRPr lang="en-GB" dirty="0"/>
          </a:p>
        </p:txBody>
      </p:sp>
      <p:pic>
        <p:nvPicPr>
          <p:cNvPr id="4" name="Picture 3"/>
          <p:cNvPicPr/>
          <p:nvPr/>
        </p:nvPicPr>
        <p:blipFill rotWithShape="1">
          <a:blip r:embed="rId3"/>
          <a:srcRect l="41347" t="21982" r="31265" b="10656"/>
          <a:stretch/>
        </p:blipFill>
        <p:spPr bwMode="auto">
          <a:xfrm>
            <a:off x="7741920" y="585215"/>
            <a:ext cx="1890849" cy="251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83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ABCDE of Rights </a:t>
            </a:r>
            <a:endParaRPr lang="en-GB" dirty="0"/>
          </a:p>
        </p:txBody>
      </p:sp>
      <p:sp>
        <p:nvSpPr>
          <p:cNvPr id="3" name="Content Placeholder 2"/>
          <p:cNvSpPr>
            <a:spLocks noGrp="1"/>
          </p:cNvSpPr>
          <p:nvPr>
            <p:ph idx="1"/>
          </p:nvPr>
        </p:nvSpPr>
        <p:spPr>
          <a:xfrm>
            <a:off x="728037" y="2512424"/>
            <a:ext cx="9720073" cy="4023360"/>
          </a:xfrm>
        </p:spPr>
        <p:txBody>
          <a:bodyPr/>
          <a:lstStyle/>
          <a:p>
            <a:r>
              <a:rPr lang="en-GB" dirty="0" smtClean="0"/>
              <a:t>All children must be taught about the ABCDE of Rights. </a:t>
            </a:r>
          </a:p>
          <a:p>
            <a:r>
              <a:rPr lang="en-GB" dirty="0" smtClean="0"/>
              <a:t>They must be able to name some or all of the ABCDE. You may want to display these in your classrooms and general areas so that children can be reminded of these. </a:t>
            </a:r>
          </a:p>
          <a:p>
            <a:endParaRPr lang="en-GB" dirty="0"/>
          </a:p>
        </p:txBody>
      </p:sp>
      <p:pic>
        <p:nvPicPr>
          <p:cNvPr id="3074" name="Picture 2" descr="Rights Respecting Schools | TROON PRIMARY SCHOOL &amp; EARLY YEARS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3904979"/>
            <a:ext cx="85344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1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12 squad</a:t>
            </a:r>
            <a:endParaRPr lang="en-GB" dirty="0"/>
          </a:p>
        </p:txBody>
      </p:sp>
      <p:sp>
        <p:nvSpPr>
          <p:cNvPr id="3" name="Content Placeholder 2"/>
          <p:cNvSpPr>
            <a:spLocks noGrp="1"/>
          </p:cNvSpPr>
          <p:nvPr>
            <p:ph idx="1"/>
          </p:nvPr>
        </p:nvSpPr>
        <p:spPr>
          <a:xfrm>
            <a:off x="728037" y="2512424"/>
            <a:ext cx="9720073" cy="4023360"/>
          </a:xfrm>
        </p:spPr>
        <p:txBody>
          <a:bodyPr/>
          <a:lstStyle/>
          <a:p>
            <a:r>
              <a:rPr lang="en-GB" dirty="0" smtClean="0"/>
              <a:t>The Article 12 Squad has been effective this year. </a:t>
            </a:r>
          </a:p>
          <a:p>
            <a:r>
              <a:rPr lang="en-GB" dirty="0" smtClean="0"/>
              <a:t>In September, we will relaunch this and have votes for new children to come and join. </a:t>
            </a:r>
          </a:p>
          <a:p>
            <a:r>
              <a:rPr lang="en-GB" dirty="0" smtClean="0"/>
              <a:t>The children meet on a Thursday afternoon in Middle Floor Retreat.</a:t>
            </a:r>
          </a:p>
          <a:p>
            <a:r>
              <a:rPr lang="en-GB" dirty="0" smtClean="0"/>
              <a:t>Their main goal is to be the voice of the children, support the children with the Rights concepts and to put into practice the Smart School Council votes. </a:t>
            </a:r>
            <a:endParaRPr lang="en-GB" dirty="0"/>
          </a:p>
        </p:txBody>
      </p:sp>
    </p:spTree>
    <p:extLst>
      <p:ext uri="{BB962C8B-B14F-4D97-AF65-F5344CB8AC3E}">
        <p14:creationId xmlns:p14="http://schemas.microsoft.com/office/powerpoint/2010/main" val="178881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respecting week 2020</a:t>
            </a:r>
            <a:endParaRPr lang="en-GB" dirty="0"/>
          </a:p>
        </p:txBody>
      </p:sp>
      <p:sp>
        <p:nvSpPr>
          <p:cNvPr id="3" name="Content Placeholder 2"/>
          <p:cNvSpPr>
            <a:spLocks noGrp="1"/>
          </p:cNvSpPr>
          <p:nvPr>
            <p:ph idx="1"/>
          </p:nvPr>
        </p:nvSpPr>
        <p:spPr/>
        <p:txBody>
          <a:bodyPr/>
          <a:lstStyle/>
          <a:p>
            <a:r>
              <a:rPr lang="en-GB" dirty="0" smtClean="0"/>
              <a:t>There will be a focus week of activities linked to Rights Respecting. </a:t>
            </a:r>
          </a:p>
          <a:p>
            <a:r>
              <a:rPr lang="en-GB" dirty="0" smtClean="0"/>
              <a:t>The date of this will be confirmed as we learn more about school opening but this will be in September 2020. </a:t>
            </a:r>
          </a:p>
          <a:p>
            <a:r>
              <a:rPr lang="en-GB" dirty="0" smtClean="0"/>
              <a:t>This gives you the opportunity to relaunch Rights Respecting with your class and to ensure this is fresh in the children’s minds. </a:t>
            </a:r>
            <a:endParaRPr lang="en-GB" dirty="0"/>
          </a:p>
        </p:txBody>
      </p:sp>
    </p:spTree>
    <p:extLst>
      <p:ext uri="{BB962C8B-B14F-4D97-AF65-F5344CB8AC3E}">
        <p14:creationId xmlns:p14="http://schemas.microsoft.com/office/powerpoint/2010/main" val="57406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 for our children </a:t>
            </a:r>
            <a:endParaRPr lang="en-GB" dirty="0"/>
          </a:p>
        </p:txBody>
      </p:sp>
      <p:sp>
        <p:nvSpPr>
          <p:cNvPr id="3" name="Content Placeholder 2"/>
          <p:cNvSpPr>
            <a:spLocks noGrp="1"/>
          </p:cNvSpPr>
          <p:nvPr>
            <p:ph idx="1"/>
          </p:nvPr>
        </p:nvSpPr>
        <p:spPr/>
        <p:txBody>
          <a:bodyPr/>
          <a:lstStyle/>
          <a:p>
            <a:r>
              <a:rPr lang="en-GB" dirty="0" smtClean="0"/>
              <a:t>When planning vehicles, please consider opportunities for children to learn about Rights, Sustainable Goals and Eco Schools. </a:t>
            </a:r>
          </a:p>
          <a:p>
            <a:r>
              <a:rPr lang="en-GB" dirty="0" smtClean="0"/>
              <a:t>This will include opportunities for children to learn about the community they live in, fundraise, parental engagement across the </a:t>
            </a:r>
            <a:r>
              <a:rPr lang="en-GB" smtClean="0"/>
              <a:t>Curriculum offer. </a:t>
            </a:r>
            <a:endParaRPr lang="en-GB"/>
          </a:p>
        </p:txBody>
      </p:sp>
    </p:spTree>
    <p:extLst>
      <p:ext uri="{BB962C8B-B14F-4D97-AF65-F5344CB8AC3E}">
        <p14:creationId xmlns:p14="http://schemas.microsoft.com/office/powerpoint/2010/main" val="70299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rights respecting? </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UN Children’s Rights Charter. There are  54 children’s rights in the UNCRC.</a:t>
            </a:r>
          </a:p>
          <a:p>
            <a:pPr>
              <a:buFont typeface="Wingdings" panose="05000000000000000000" pitchFamily="2" charset="2"/>
              <a:buChar char="Ø"/>
            </a:pPr>
            <a:r>
              <a:rPr lang="en-GB" dirty="0" smtClean="0"/>
              <a:t>At </a:t>
            </a:r>
            <a:r>
              <a:rPr lang="en-GB" dirty="0" err="1" smtClean="0"/>
              <a:t>Bridgelea</a:t>
            </a:r>
            <a:r>
              <a:rPr lang="en-GB" dirty="0" smtClean="0"/>
              <a:t> we have picked 10 to focus on. </a:t>
            </a:r>
          </a:p>
          <a:p>
            <a:pPr>
              <a:buFont typeface="Wingdings" panose="05000000000000000000" pitchFamily="2" charset="2"/>
              <a:buChar char="Ø"/>
            </a:pPr>
            <a:r>
              <a:rPr lang="en-GB" dirty="0" smtClean="0"/>
              <a:t>Please watch the video below to recap on children’s Rights. </a:t>
            </a:r>
            <a:endParaRPr lang="en-GB" dirty="0"/>
          </a:p>
          <a:p>
            <a:pPr>
              <a:buFont typeface="Wingdings" panose="05000000000000000000" pitchFamily="2" charset="2"/>
              <a:buChar char="Ø"/>
            </a:pPr>
            <a:r>
              <a:rPr lang="en-GB" dirty="0" smtClean="0"/>
              <a:t>A Rights Respecting School is a school where Rights are learnt, lived and </a:t>
            </a:r>
            <a:endParaRPr lang="en-GB" dirty="0" smtClean="0"/>
          </a:p>
          <a:p>
            <a:pPr>
              <a:buFont typeface="Wingdings" panose="05000000000000000000" pitchFamily="2" charset="2"/>
              <a:buChar char="Ø"/>
            </a:pPr>
            <a:r>
              <a:rPr lang="en-GB" dirty="0">
                <a:hlinkClick r:id="rId2"/>
              </a:rPr>
              <a:t>https://mail.google.com/mail/u/0/#search/rights+respecting/KtbxLvhNSqgFrPnZwKWJkKxBCthdBFdcgV?projector=1</a:t>
            </a:r>
            <a:endParaRPr lang="en-GB" dirty="0" smtClean="0"/>
          </a:p>
          <a:p>
            <a:endParaRPr lang="en-GB" dirty="0"/>
          </a:p>
        </p:txBody>
      </p:sp>
      <p:pic>
        <p:nvPicPr>
          <p:cNvPr id="11" name="Picture 2" descr="Rights Respecting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4799" y="5121109"/>
            <a:ext cx="1536676" cy="158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57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 negotiables in classes</a:t>
            </a:r>
            <a:endParaRPr lang="en-GB" dirty="0"/>
          </a:p>
        </p:txBody>
      </p:sp>
      <p:sp>
        <p:nvSpPr>
          <p:cNvPr id="3" name="Content Placeholder 2"/>
          <p:cNvSpPr>
            <a:spLocks noGrp="1"/>
          </p:cNvSpPr>
          <p:nvPr>
            <p:ph idx="1"/>
          </p:nvPr>
        </p:nvSpPr>
        <p:spPr/>
        <p:txBody>
          <a:bodyPr/>
          <a:lstStyle/>
          <a:p>
            <a:r>
              <a:rPr lang="en-GB" dirty="0" smtClean="0"/>
              <a:t>Rights Respecting Display in each classroom (there are some fab examples around school which include the children’s work) : </a:t>
            </a:r>
          </a:p>
          <a:p>
            <a:r>
              <a:rPr lang="en-GB" dirty="0" smtClean="0"/>
              <a:t>Visuals of the 10 </a:t>
            </a:r>
            <a:r>
              <a:rPr lang="en-GB" dirty="0" err="1" smtClean="0"/>
              <a:t>Bridgelea</a:t>
            </a:r>
            <a:r>
              <a:rPr lang="en-GB" dirty="0" smtClean="0"/>
              <a:t> key articles alongside Class / Floor Charter. </a:t>
            </a:r>
          </a:p>
          <a:p>
            <a:r>
              <a:rPr lang="en-GB" dirty="0" err="1" smtClean="0"/>
              <a:t>Dutybearers</a:t>
            </a:r>
            <a:r>
              <a:rPr lang="en-GB" dirty="0" smtClean="0"/>
              <a:t> displayed </a:t>
            </a:r>
          </a:p>
          <a:p>
            <a:r>
              <a:rPr lang="en-GB" dirty="0" smtClean="0"/>
              <a:t>Raffle tickets linked to Rights Respecting </a:t>
            </a:r>
          </a:p>
          <a:p>
            <a:r>
              <a:rPr lang="en-GB" dirty="0" smtClean="0"/>
              <a:t>Scripts and language of Rights to be used within the classroom / school environment</a:t>
            </a:r>
          </a:p>
          <a:p>
            <a:r>
              <a:rPr lang="en-GB" dirty="0" smtClean="0"/>
              <a:t>ABCDE of Rights </a:t>
            </a:r>
          </a:p>
        </p:txBody>
      </p:sp>
    </p:spTree>
    <p:extLst>
      <p:ext uri="{BB962C8B-B14F-4D97-AF65-F5344CB8AC3E}">
        <p14:creationId xmlns:p14="http://schemas.microsoft.com/office/powerpoint/2010/main" val="2695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Please work hard to embed the information in this </a:t>
            </a:r>
            <a:r>
              <a:rPr lang="en-GB" dirty="0" err="1" smtClean="0"/>
              <a:t>powerpoint</a:t>
            </a:r>
            <a:r>
              <a:rPr lang="en-GB" dirty="0" smtClean="0"/>
              <a:t> with your children. </a:t>
            </a:r>
          </a:p>
          <a:p>
            <a:r>
              <a:rPr lang="en-GB" dirty="0" smtClean="0"/>
              <a:t>If you are working in school with the children until Summer, this could start to be reintroduced but the main focus and relaunch will be when we are all back together. </a:t>
            </a:r>
          </a:p>
          <a:p>
            <a:r>
              <a:rPr lang="en-GB" dirty="0" smtClean="0"/>
              <a:t>Please continue to do all the fantastic things you do </a:t>
            </a:r>
          </a:p>
          <a:p>
            <a:r>
              <a:rPr lang="en-GB" dirty="0" smtClean="0"/>
              <a:t>I will be in touch about our next steps linked specifically to our Gold Award in the Autumn Term. </a:t>
            </a:r>
            <a:endParaRPr lang="en-GB" dirty="0" smtClean="0"/>
          </a:p>
        </p:txBody>
      </p:sp>
    </p:spTree>
    <p:extLst>
      <p:ext uri="{BB962C8B-B14F-4D97-AF65-F5344CB8AC3E}">
        <p14:creationId xmlns:p14="http://schemas.microsoft.com/office/powerpoint/2010/main" val="252938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73769" y="2286000"/>
            <a:ext cx="5967944" cy="4074300"/>
          </a:xfrm>
          <a:prstGeom prst="rect">
            <a:avLst/>
          </a:prstGeom>
        </p:spPr>
      </p:pic>
    </p:spTree>
    <p:extLst>
      <p:ext uri="{BB962C8B-B14F-4D97-AF65-F5344CB8AC3E}">
        <p14:creationId xmlns:p14="http://schemas.microsoft.com/office/powerpoint/2010/main" val="290785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a:t>
            </a:r>
            <a:endParaRPr lang="en-GB" dirty="0"/>
          </a:p>
        </p:txBody>
      </p:sp>
      <p:pic>
        <p:nvPicPr>
          <p:cNvPr id="4" name="Content Placeholder 3"/>
          <p:cNvPicPr>
            <a:picLocks noGrp="1" noChangeAspect="1"/>
          </p:cNvPicPr>
          <p:nvPr>
            <p:ph idx="1"/>
          </p:nvPr>
        </p:nvPicPr>
        <p:blipFill>
          <a:blip r:embed="rId2"/>
          <a:stretch>
            <a:fillRect/>
          </a:stretch>
        </p:blipFill>
        <p:spPr>
          <a:xfrm>
            <a:off x="2794527" y="2286000"/>
            <a:ext cx="6179084" cy="4022725"/>
          </a:xfrm>
          <a:prstGeom prst="rect">
            <a:avLst/>
          </a:prstGeom>
        </p:spPr>
      </p:pic>
    </p:spTree>
    <p:extLst>
      <p:ext uri="{BB962C8B-B14F-4D97-AF65-F5344CB8AC3E}">
        <p14:creationId xmlns:p14="http://schemas.microsoft.com/office/powerpoint/2010/main" val="64492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a:t>
            </a:r>
            <a:endParaRPr lang="en-GB" dirty="0"/>
          </a:p>
        </p:txBody>
      </p:sp>
      <p:pic>
        <p:nvPicPr>
          <p:cNvPr id="5" name="Content Placeholder 4"/>
          <p:cNvPicPr>
            <a:picLocks noGrp="1" noChangeAspect="1"/>
          </p:cNvPicPr>
          <p:nvPr>
            <p:ph idx="1"/>
          </p:nvPr>
        </p:nvPicPr>
        <p:blipFill>
          <a:blip r:embed="rId2"/>
          <a:stretch>
            <a:fillRect/>
          </a:stretch>
        </p:blipFill>
        <p:spPr>
          <a:xfrm>
            <a:off x="2924440" y="2286000"/>
            <a:ext cx="5919257" cy="4022725"/>
          </a:xfrm>
          <a:prstGeom prst="rect">
            <a:avLst/>
          </a:prstGeom>
        </p:spPr>
      </p:pic>
    </p:spTree>
    <p:extLst>
      <p:ext uri="{BB962C8B-B14F-4D97-AF65-F5344CB8AC3E}">
        <p14:creationId xmlns:p14="http://schemas.microsoft.com/office/powerpoint/2010/main" val="59589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 </a:t>
            </a:r>
            <a:endParaRPr lang="en-GB" dirty="0"/>
          </a:p>
        </p:txBody>
      </p:sp>
      <p:pic>
        <p:nvPicPr>
          <p:cNvPr id="4" name="Content Placeholder 3"/>
          <p:cNvPicPr>
            <a:picLocks noGrp="1" noChangeAspect="1"/>
          </p:cNvPicPr>
          <p:nvPr>
            <p:ph idx="1"/>
          </p:nvPr>
        </p:nvPicPr>
        <p:blipFill>
          <a:blip r:embed="rId2"/>
          <a:stretch>
            <a:fillRect/>
          </a:stretch>
        </p:blipFill>
        <p:spPr>
          <a:xfrm>
            <a:off x="2986259" y="2286000"/>
            <a:ext cx="5795620" cy="4022725"/>
          </a:xfrm>
          <a:prstGeom prst="rect">
            <a:avLst/>
          </a:prstGeom>
        </p:spPr>
      </p:pic>
    </p:spTree>
    <p:extLst>
      <p:ext uri="{BB962C8B-B14F-4D97-AF65-F5344CB8AC3E}">
        <p14:creationId xmlns:p14="http://schemas.microsoft.com/office/powerpoint/2010/main" val="188579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 </a:t>
            </a:r>
            <a:endParaRPr lang="en-GB" dirty="0"/>
          </a:p>
        </p:txBody>
      </p:sp>
      <p:pic>
        <p:nvPicPr>
          <p:cNvPr id="5" name="Content Placeholder 4"/>
          <p:cNvPicPr>
            <a:picLocks noGrp="1" noChangeAspect="1"/>
          </p:cNvPicPr>
          <p:nvPr>
            <p:ph idx="1"/>
          </p:nvPr>
        </p:nvPicPr>
        <p:blipFill>
          <a:blip r:embed="rId2"/>
          <a:stretch>
            <a:fillRect/>
          </a:stretch>
        </p:blipFill>
        <p:spPr>
          <a:xfrm>
            <a:off x="3022978" y="2286000"/>
            <a:ext cx="5722181" cy="4022725"/>
          </a:xfrm>
          <a:prstGeom prst="rect">
            <a:avLst/>
          </a:prstGeom>
        </p:spPr>
      </p:pic>
    </p:spTree>
    <p:extLst>
      <p:ext uri="{BB962C8B-B14F-4D97-AF65-F5344CB8AC3E}">
        <p14:creationId xmlns:p14="http://schemas.microsoft.com/office/powerpoint/2010/main" val="52424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 </a:t>
            </a:r>
            <a:endParaRPr lang="en-GB" dirty="0"/>
          </a:p>
        </p:txBody>
      </p:sp>
      <p:pic>
        <p:nvPicPr>
          <p:cNvPr id="4" name="Content Placeholder 3"/>
          <p:cNvPicPr>
            <a:picLocks noGrp="1" noChangeAspect="1"/>
          </p:cNvPicPr>
          <p:nvPr>
            <p:ph idx="1"/>
          </p:nvPr>
        </p:nvPicPr>
        <p:blipFill>
          <a:blip r:embed="rId2"/>
          <a:stretch>
            <a:fillRect/>
          </a:stretch>
        </p:blipFill>
        <p:spPr>
          <a:xfrm>
            <a:off x="2933523" y="2286000"/>
            <a:ext cx="5901091" cy="4022725"/>
          </a:xfrm>
          <a:prstGeom prst="rect">
            <a:avLst/>
          </a:prstGeom>
        </p:spPr>
      </p:pic>
    </p:spTree>
    <p:extLst>
      <p:ext uri="{BB962C8B-B14F-4D97-AF65-F5344CB8AC3E}">
        <p14:creationId xmlns:p14="http://schemas.microsoft.com/office/powerpoint/2010/main" val="309924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Bridgelea</a:t>
            </a:r>
            <a:r>
              <a:rPr lang="en-GB" dirty="0" smtClean="0"/>
              <a:t> 10 key articles </a:t>
            </a:r>
            <a:endParaRPr lang="en-GB" dirty="0"/>
          </a:p>
        </p:txBody>
      </p:sp>
      <p:pic>
        <p:nvPicPr>
          <p:cNvPr id="5" name="Content Placeholder 4"/>
          <p:cNvPicPr>
            <a:picLocks noGrp="1" noChangeAspect="1"/>
          </p:cNvPicPr>
          <p:nvPr>
            <p:ph idx="1"/>
          </p:nvPr>
        </p:nvPicPr>
        <p:blipFill>
          <a:blip r:embed="rId2"/>
          <a:stretch>
            <a:fillRect/>
          </a:stretch>
        </p:blipFill>
        <p:spPr>
          <a:xfrm>
            <a:off x="2967081" y="2286000"/>
            <a:ext cx="5833976" cy="4022725"/>
          </a:xfrm>
          <a:prstGeom prst="rect">
            <a:avLst/>
          </a:prstGeom>
        </p:spPr>
      </p:pic>
    </p:spTree>
    <p:extLst>
      <p:ext uri="{BB962C8B-B14F-4D97-AF65-F5344CB8AC3E}">
        <p14:creationId xmlns:p14="http://schemas.microsoft.com/office/powerpoint/2010/main" val="2681465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74</TotalTime>
  <Words>734</Words>
  <Application>Microsoft Office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Tw Cen MT</vt:lpstr>
      <vt:lpstr>Tw Cen MT Condensed</vt:lpstr>
      <vt:lpstr>Wingdings</vt:lpstr>
      <vt:lpstr>Wingdings 3</vt:lpstr>
      <vt:lpstr>Integral</vt:lpstr>
      <vt:lpstr>Rights Respecting Schools</vt:lpstr>
      <vt:lpstr>What is rights respecting? </vt:lpstr>
      <vt:lpstr>Bridgelea 10 key Articles</vt:lpstr>
      <vt:lpstr>Bridgelea 10 Key articles</vt:lpstr>
      <vt:lpstr>Bridgelea 10 Key articles</vt:lpstr>
      <vt:lpstr>Bridgelea 10 key articles </vt:lpstr>
      <vt:lpstr>Bridgelea 10 key articles </vt:lpstr>
      <vt:lpstr>Bridgelea 10 key articles </vt:lpstr>
      <vt:lpstr>Bridgelea 10 key articles </vt:lpstr>
      <vt:lpstr>Bridgelea 10 key articles </vt:lpstr>
      <vt:lpstr>Bridgelea 10 key articles </vt:lpstr>
      <vt:lpstr>Brdigelea 10 key articles</vt:lpstr>
      <vt:lpstr>How do we use these articles? </vt:lpstr>
      <vt:lpstr>Floor / class charter </vt:lpstr>
      <vt:lpstr>dutybearers</vt:lpstr>
      <vt:lpstr>ABCDE of Rights </vt:lpstr>
      <vt:lpstr>Article 12 squad</vt:lpstr>
      <vt:lpstr>Rights respecting week 2020</vt:lpstr>
      <vt:lpstr>Opportunities for our children </vt:lpstr>
      <vt:lpstr>Non negotiables in classes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Respecting Schools</dc:title>
  <dc:creator>C Cassidy</dc:creator>
  <cp:lastModifiedBy>C Cassidy</cp:lastModifiedBy>
  <cp:revision>8</cp:revision>
  <dcterms:created xsi:type="dcterms:W3CDTF">2020-05-12T08:03:43Z</dcterms:created>
  <dcterms:modified xsi:type="dcterms:W3CDTF">2020-05-12T15:18:55Z</dcterms:modified>
</cp:coreProperties>
</file>