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5" r:id="rId2"/>
    <p:sldId id="324" r:id="rId3"/>
    <p:sldId id="320" r:id="rId4"/>
    <p:sldId id="256" r:id="rId5"/>
    <p:sldId id="326" r:id="rId6"/>
    <p:sldId id="267" r:id="rId7"/>
    <p:sldId id="275" r:id="rId8"/>
    <p:sldId id="279" r:id="rId9"/>
    <p:sldId id="327" r:id="rId10"/>
    <p:sldId id="321" r:id="rId11"/>
    <p:sldId id="295" r:id="rId12"/>
    <p:sldId id="296" r:id="rId13"/>
    <p:sldId id="307" r:id="rId14"/>
    <p:sldId id="297" r:id="rId15"/>
    <p:sldId id="308" r:id="rId16"/>
    <p:sldId id="298" r:id="rId17"/>
    <p:sldId id="309" r:id="rId18"/>
    <p:sldId id="299" r:id="rId19"/>
    <p:sldId id="310" r:id="rId20"/>
    <p:sldId id="300" r:id="rId21"/>
    <p:sldId id="311" r:id="rId22"/>
    <p:sldId id="301" r:id="rId23"/>
    <p:sldId id="312" r:id="rId24"/>
    <p:sldId id="302" r:id="rId25"/>
    <p:sldId id="313" r:id="rId26"/>
    <p:sldId id="303" r:id="rId27"/>
    <p:sldId id="314" r:id="rId28"/>
    <p:sldId id="304" r:id="rId29"/>
    <p:sldId id="315" r:id="rId30"/>
    <p:sldId id="305" r:id="rId31"/>
    <p:sldId id="316" r:id="rId32"/>
    <p:sldId id="328" r:id="rId33"/>
    <p:sldId id="284" r:id="rId34"/>
    <p:sldId id="290" r:id="rId35"/>
    <p:sldId id="329" r:id="rId36"/>
    <p:sldId id="330" r:id="rId37"/>
    <p:sldId id="332" r:id="rId38"/>
    <p:sldId id="291" r:id="rId39"/>
    <p:sldId id="32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6380" autoAdjust="0"/>
  </p:normalViewPr>
  <p:slideViewPr>
    <p:cSldViewPr>
      <p:cViewPr varScale="1">
        <p:scale>
          <a:sx n="75" d="100"/>
          <a:sy n="75" d="100"/>
        </p:scale>
        <p:origin x="16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34806A-6184-4520-97A6-595D18CC4ACC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1201B5-3FA3-4279-9BCB-7C3C97BDFA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0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err="1"/>
              <a:t>Ans</a:t>
            </a:r>
            <a:r>
              <a:rPr lang="en-GB" altLang="en-US" dirty="0"/>
              <a:t>: </a:t>
            </a:r>
            <a:r>
              <a:rPr lang="en-GB" altLang="en-US" dirty="0" err="1"/>
              <a:t>Approx</a:t>
            </a:r>
            <a:r>
              <a:rPr lang="en-GB" altLang="en-US" dirty="0"/>
              <a:t> 270 million. It is the official language of 29/30 countries.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Group activity. One piece of A3.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8258B-EA5E-45A1-AF73-491154EA75E4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82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8258B-EA5E-45A1-AF73-491154EA75E4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706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7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201B5-3FA3-4279-9BCB-7C3C97BDFA5F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62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Castellano</a:t>
            </a:r>
            <a:r>
              <a:rPr lang="en-GB" dirty="0"/>
              <a:t>,</a:t>
            </a:r>
            <a:r>
              <a:rPr lang="en-GB" baseline="0" dirty="0"/>
              <a:t> Catalan, Basque, </a:t>
            </a:r>
            <a:r>
              <a:rPr lang="en-GB" baseline="0" dirty="0" err="1"/>
              <a:t>Gallega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8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has been to any of these places?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0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9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5A6E-276A-4093-8E32-EBBE38C84635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C7F1-6C94-44AE-96C0-8C7D3B3003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62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1833-5E8E-49B8-9DF8-6A20308B6259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A633-B94F-471C-B8CE-3533479398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480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91C5-DC94-4B16-B463-CCCEBED06D63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F2759-18BA-4F0C-B718-DD46190F9D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884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BE32-1AE2-4267-8DB3-30926004F968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E2E3-7861-4E43-AD10-793FFA3279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05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0EFE-D13A-404B-A169-F48AF3E9E09A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8B06-5BC0-451C-BB92-43549BB588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926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92C6-A4AF-4E0E-925A-1B3A805A620E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CAB3-BC06-4884-A1CC-C2975C6A95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27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49DC-3779-46B6-B7C3-62AE6803CDE6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E57D-10C0-4CEA-A715-57660ADACF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45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22C0-DD15-4897-B29E-33345B676D8F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6271-F7DD-47AE-9714-C782BC8E64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29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4912-681F-4A69-8776-90F0F178F460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7EA6-1199-430A-BEFD-2973C3DFD9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98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78B8-7630-435E-B331-5A5F341C3CCA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707F-0B6E-4BE3-B378-4FFBCDDE96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25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ECBA-431B-40A0-B936-C6832A113A74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CC95-77C1-4DC3-9B5F-FB59ACA2C1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2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732DB-CD23-4C14-809A-25727D7CE451}" type="datetimeFigureOut">
              <a:rPr lang="en-GB"/>
              <a:pPr>
                <a:defRPr/>
              </a:pPr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A25A7B-EA07-4B21-8CA4-5D7DE07D41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images.google.co.uk/imgres?imgurl=http://www.parteaz.co.uk/cms/files/Numbers%2520icon%2520v60.jpg&amp;imgrefurl=http://www.parteaz.co.uk/Numbers_and_Letters&amp;usg=__sVkKw3sXtv8qgQurLggMT4_Ogp8=&amp;h=350&amp;w=350&amp;sz=20&amp;hl=en&amp;start=4&amp;tbnid=ywL5YKoftT4sQM:&amp;tbnh=120&amp;tbnw=120&amp;prev=/images%3Fq%3Dnumbers%26gbv%3D2%26hl%3Den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uk/imgres?imgurl=http://www.bbc.co.uk/cult/classic/classic/images/340/bbc1.jpg&amp;imgrefurl=http://www.bbc.co.uk/cult/classic/classic/bbc1.shtml&amp;usg=__Fl8ijqqPdtlaAvutv1YJ-RjDEf4=&amp;h=229&amp;w=340&amp;sz=5&amp;hl=en&amp;start=4&amp;tbnid=3aQ0KkYCDXCj_M:&amp;tbnh=80&amp;tbnw=119&amp;prev=/images%3Fq%3Dbbc1%26gbv%3D2%26hl%3Den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.google.co.uk/imgres?imgurl=http://hub.tv-ark.org.uk/images/channel5/channel5_images/launch/channel5_launch1997a.jpg&amp;imgrefurl=http://www2.tv-ark.org.uk/channel5/launch.html&amp;usg=__QvMUy83WzYi1qGuQTLfq2eIgE_Y=&amp;h=525&amp;w=700&amp;sz=43&amp;hl=en&amp;start=3&amp;tbnid=1Vif34hKil5JkM:&amp;tbnh=105&amp;tbnw=140&amp;prev=/images%3Fq%3Dchannel%2B5%26gbv%3D2%26hl%3Den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howmanycaloriesshouldieatadayinfo.com/wp-content/uploads/2011/07/croissant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01650"/>
            <a:ext cx="4023161" cy="2317750"/>
          </a:xfrm>
        </p:spPr>
        <p:txBody>
          <a:bodyPr/>
          <a:lstStyle/>
          <a:p>
            <a:pPr algn="ctr"/>
            <a:r>
              <a:rPr lang="en-GB" sz="5400" dirty="0"/>
              <a:t>Year 6 MFL Transition 2020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3435304" cy="343530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96" y="3558302"/>
            <a:ext cx="3442767" cy="23852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9982" y="4495800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Comic Sans MS" panose="030F0702030302020204" pitchFamily="66" charset="0"/>
              </a:rPr>
              <a:t>Français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6917"/>
            <a:ext cx="3461176" cy="2663483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6781800" y="1780209"/>
            <a:ext cx="1705826" cy="35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err="1">
                <a:latin typeface="Comic Sans MS" panose="030F0702030302020204" pitchFamily="66" charset="0"/>
              </a:rPr>
              <a:t>Español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172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590800"/>
            <a:ext cx="8229600" cy="1143000"/>
          </a:xfrm>
        </p:spPr>
        <p:txBody>
          <a:bodyPr/>
          <a:lstStyle/>
          <a:p>
            <a:r>
              <a:rPr lang="en-GB" sz="8000" b="1" dirty="0" err="1">
                <a:latin typeface="Comic Sans MS" panose="030F0702030302020204" pitchFamily="66" charset="0"/>
              </a:rPr>
              <a:t>Español</a:t>
            </a:r>
            <a:endParaRPr lang="en-GB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9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altLang="en-US" sz="9600" dirty="0"/>
              <a:t>Spanish 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63" y="193516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solidFill>
                  <a:srgbClr val="00B050"/>
                </a:solidFill>
              </a:rPr>
              <a:t>Multiple Choice</a:t>
            </a:r>
          </a:p>
        </p:txBody>
      </p:sp>
      <p:pic>
        <p:nvPicPr>
          <p:cNvPr id="4100" name="Picture 2" descr="C:\Users\Joy\AppData\Local\Microsoft\Windows\Temporary Internet Files\Content.IE5\BD1EKNSC\MCj035965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2400"/>
            <a:ext cx="18573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188" y="2971800"/>
            <a:ext cx="4595812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numbers 1-10 on a piece of paper and write the letter for the correct answer to the question</a:t>
            </a:r>
          </a:p>
          <a:p>
            <a:r>
              <a:rPr lang="en-GB" dirty="0"/>
              <a:t>For example  1. B</a:t>
            </a:r>
          </a:p>
          <a:p>
            <a:r>
              <a:rPr lang="en-GB" dirty="0"/>
              <a:t>2.</a:t>
            </a:r>
          </a:p>
          <a:p>
            <a:r>
              <a:rPr lang="en-GB" dirty="0"/>
              <a:t>3.</a:t>
            </a:r>
          </a:p>
          <a:p>
            <a:r>
              <a:rPr lang="en-GB" dirty="0"/>
              <a:t>4.</a:t>
            </a:r>
          </a:p>
          <a:p>
            <a:r>
              <a:rPr lang="en-GB" dirty="0"/>
              <a:t>5.</a:t>
            </a:r>
          </a:p>
          <a:p>
            <a:r>
              <a:rPr lang="en-GB" dirty="0"/>
              <a:t>6.</a:t>
            </a:r>
          </a:p>
          <a:p>
            <a:r>
              <a:rPr lang="en-GB" dirty="0"/>
              <a:t>7.</a:t>
            </a:r>
          </a:p>
          <a:p>
            <a:r>
              <a:rPr lang="en-GB" dirty="0"/>
              <a:t>8.</a:t>
            </a:r>
          </a:p>
          <a:p>
            <a:r>
              <a:rPr lang="en-GB" dirty="0"/>
              <a:t>9.</a:t>
            </a:r>
          </a:p>
          <a:p>
            <a:r>
              <a:rPr lang="en-GB" dirty="0"/>
              <a:t>10.</a:t>
            </a:r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334000" y="3299618"/>
            <a:ext cx="3733800" cy="33297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to mark your answers as you are going along</a:t>
            </a:r>
          </a:p>
          <a:p>
            <a:pPr lvl="0" algn="ctr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do you think you will get right?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93698"/>
            <a:ext cx="607102" cy="6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34842" y="285750"/>
            <a:ext cx="6532079" cy="4525963"/>
          </a:xfrm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000" b="1" dirty="0">
                <a:solidFill>
                  <a:srgbClr val="FF0000"/>
                </a:solidFill>
              </a:rPr>
              <a:t>1) What is the capital city of Spain?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pic>
        <p:nvPicPr>
          <p:cNvPr id="5124" name="Picture 2" descr="C:\Users\Joy\AppData\Local\Microsoft\Windows\Temporary Internet Files\Content.IE5\RJW1UJLG\MCj010121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4288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4438" y="1214438"/>
            <a:ext cx="357187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50909" y="4154006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a) Paris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7165" y="4154006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b) Madrid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4154006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c) Barcelona</a:t>
            </a:r>
          </a:p>
        </p:txBody>
      </p:sp>
    </p:spTree>
    <p:extLst>
      <p:ext uri="{BB962C8B-B14F-4D97-AF65-F5344CB8AC3E}">
        <p14:creationId xmlns:p14="http://schemas.microsoft.com/office/powerpoint/2010/main" val="375670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701" y="3874544"/>
            <a:ext cx="2502568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34842" y="285750"/>
            <a:ext cx="6532079" cy="4525963"/>
          </a:xfrm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000" b="1" dirty="0">
                <a:solidFill>
                  <a:srgbClr val="FF0000"/>
                </a:solidFill>
              </a:rPr>
              <a:t>1) What is the capital city of Spain?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pic>
        <p:nvPicPr>
          <p:cNvPr id="5124" name="Picture 2" descr="C:\Users\Joy\AppData\Local\Microsoft\Windows\Temporary Internet Files\Content.IE5\RJW1UJLG\MCj010121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4288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4438" y="1214438"/>
            <a:ext cx="357187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3271" y="4194370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a) Paris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9527" y="4194370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b) Madrid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7362" y="4194370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c) Barcelona</a:t>
            </a:r>
          </a:p>
        </p:txBody>
      </p:sp>
    </p:spTree>
    <p:extLst>
      <p:ext uri="{BB962C8B-B14F-4D97-AF65-F5344CB8AC3E}">
        <p14:creationId xmlns:p14="http://schemas.microsoft.com/office/powerpoint/2010/main" val="16849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9183" r="4756" b="5782"/>
          <a:stretch>
            <a:fillRect/>
          </a:stretch>
        </p:blipFill>
        <p:spPr bwMode="auto">
          <a:xfrm>
            <a:off x="4981139" y="2277978"/>
            <a:ext cx="3615174" cy="341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9613" y="-192506"/>
            <a:ext cx="7886700" cy="368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6000" b="1" dirty="0">
                <a:solidFill>
                  <a:srgbClr val="FF0000"/>
                </a:solidFill>
              </a:rPr>
              <a:t>2)Which 2 countries border Spain?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709613" y="192403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a) France and Portugal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13" y="327548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b) Italy and 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612" y="462693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c) Italy and Portugal</a:t>
            </a:r>
          </a:p>
        </p:txBody>
      </p:sp>
    </p:spTree>
    <p:extLst>
      <p:ext uri="{BB962C8B-B14F-4D97-AF65-F5344CB8AC3E}">
        <p14:creationId xmlns:p14="http://schemas.microsoft.com/office/powerpoint/2010/main" val="203608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9611" y="1915899"/>
            <a:ext cx="3862389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9183" r="4756" b="5782"/>
          <a:stretch>
            <a:fillRect/>
          </a:stretch>
        </p:blipFill>
        <p:spPr bwMode="auto">
          <a:xfrm>
            <a:off x="4981139" y="2277978"/>
            <a:ext cx="3615174" cy="341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77" y="-228600"/>
            <a:ext cx="7886700" cy="368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6000" b="1" dirty="0">
                <a:solidFill>
                  <a:srgbClr val="FF0000"/>
                </a:solidFill>
              </a:rPr>
              <a:t>2)Which 2 countries border Spain?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727894" y="1887888"/>
            <a:ext cx="4536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a) France and Portugal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13" y="327548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b) Italy and 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612" y="462693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c) Italy and Portugal</a:t>
            </a:r>
          </a:p>
        </p:txBody>
      </p:sp>
    </p:spTree>
    <p:extLst>
      <p:ext uri="{BB962C8B-B14F-4D97-AF65-F5344CB8AC3E}">
        <p14:creationId xmlns:p14="http://schemas.microsoft.com/office/powerpoint/2010/main" val="30126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9613" y="-192506"/>
            <a:ext cx="7886700" cy="368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5000" b="1" dirty="0">
                <a:solidFill>
                  <a:srgbClr val="FF0000"/>
                </a:solidFill>
              </a:rPr>
              <a:t>3) In which of these countries is Spanish </a:t>
            </a:r>
            <a:r>
              <a:rPr lang="en-GB" altLang="en-US" sz="5000" b="1" u="sng" dirty="0">
                <a:solidFill>
                  <a:srgbClr val="FF0000"/>
                </a:solidFill>
              </a:rPr>
              <a:t>not</a:t>
            </a:r>
            <a:r>
              <a:rPr lang="en-GB" altLang="en-US" sz="5000" b="1" dirty="0">
                <a:solidFill>
                  <a:srgbClr val="FF0000"/>
                </a:solidFill>
              </a:rPr>
              <a:t> spoken?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2248321"/>
            <a:ext cx="2321845" cy="3578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2645" y="198739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a) Mexico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2645" y="333884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b) Argentina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2644" y="469029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c) Brazil</a:t>
            </a:r>
          </a:p>
        </p:txBody>
      </p:sp>
    </p:spTree>
    <p:extLst>
      <p:ext uri="{BB962C8B-B14F-4D97-AF65-F5344CB8AC3E}">
        <p14:creationId xmlns:p14="http://schemas.microsoft.com/office/powerpoint/2010/main" val="240104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12644" y="4479761"/>
            <a:ext cx="2502568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9613" y="-192506"/>
            <a:ext cx="7886700" cy="368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5000" b="1" dirty="0">
                <a:solidFill>
                  <a:srgbClr val="FF0000"/>
                </a:solidFill>
              </a:rPr>
              <a:t>3) In which of these countries is Spanish </a:t>
            </a:r>
            <a:r>
              <a:rPr lang="en-GB" altLang="en-US" sz="5000" b="1" u="sng" dirty="0">
                <a:solidFill>
                  <a:srgbClr val="FF0000"/>
                </a:solidFill>
              </a:rPr>
              <a:t>not</a:t>
            </a:r>
            <a:r>
              <a:rPr lang="en-GB" altLang="en-US" sz="5000" b="1" dirty="0">
                <a:solidFill>
                  <a:srgbClr val="FF0000"/>
                </a:solidFill>
              </a:rPr>
              <a:t> spoken?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248321"/>
            <a:ext cx="2321845" cy="3578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2645" y="198739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a) Mexico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2645" y="333884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b) Argentina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2644" y="469029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c) Brazil</a:t>
            </a:r>
          </a:p>
        </p:txBody>
      </p:sp>
    </p:spTree>
    <p:extLst>
      <p:ext uri="{BB962C8B-B14F-4D97-AF65-F5344CB8AC3E}">
        <p14:creationId xmlns:p14="http://schemas.microsoft.com/office/powerpoint/2010/main" val="25225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4. What is the name of the Spanish King?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King Felipe VI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King Alfonso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King George V</a:t>
            </a:r>
            <a:endParaRPr lang="en-GB" altLang="en-US" sz="6000" dirty="0">
              <a:latin typeface="+mj-lt"/>
            </a:endParaRPr>
          </a:p>
        </p:txBody>
      </p:sp>
      <p:pic>
        <p:nvPicPr>
          <p:cNvPr id="23556" name="Picture 2" descr="C:\Users\Joy\AppData\Local\Microsoft\Windows\Temporary Internet Files\Content.IE5\17ALAFBX\MCj042574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357688"/>
            <a:ext cx="13938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64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550" y="2204131"/>
            <a:ext cx="5664534" cy="13772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4. What is the name of the Spanish King?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824"/>
          </a:xfrm>
        </p:spPr>
        <p:txBody>
          <a:bodyPr anchor="ctr"/>
          <a:lstStyle/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King Felipe VI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King Alfonso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King George V</a:t>
            </a:r>
            <a:endParaRPr lang="en-GB" altLang="en-US" sz="6000" dirty="0">
              <a:latin typeface="+mj-lt"/>
            </a:endParaRPr>
          </a:p>
        </p:txBody>
      </p:sp>
      <p:pic>
        <p:nvPicPr>
          <p:cNvPr id="23556" name="Picture 2" descr="C:\Users\Joy\AppData\Local\Microsoft\Windows\Temporary Internet Files\Content.IE5\17ALAFBX\MCj042574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357688"/>
            <a:ext cx="1393825" cy="201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2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6858000" cy="1143000"/>
          </a:xfrm>
          <a:solidFill>
            <a:srgbClr val="92D050"/>
          </a:solidFill>
        </p:spPr>
        <p:txBody>
          <a:bodyPr/>
          <a:lstStyle/>
          <a:p>
            <a:r>
              <a:rPr lang="en-GB" dirty="0"/>
              <a:t>Year 6 MFL Transition 2021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407" y="4740691"/>
            <a:ext cx="6305550" cy="1524318"/>
          </a:xfrm>
        </p:spPr>
        <p:txBody>
          <a:bodyPr/>
          <a:lstStyle/>
          <a:p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see how well you do at the following tasks and challenges. Good luck!</a:t>
            </a:r>
          </a:p>
          <a:p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70289" cy="1270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133850"/>
            <a:ext cx="2019300" cy="2266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407" y="1355150"/>
            <a:ext cx="85954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 year 6 students to </a:t>
            </a:r>
            <a:r>
              <a:rPr lang="en-GB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Holte</a:t>
            </a: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School.  We look forward to you all joining the year 7 year group in September 2021.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 year 7 pupils will be allocated to study either French or Spanish.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would like you to familiarise yourselves with Spanish and French so that you are ready for foreign language studies in September. </a:t>
            </a:r>
          </a:p>
        </p:txBody>
      </p:sp>
    </p:spTree>
    <p:extLst>
      <p:ext uri="{BB962C8B-B14F-4D97-AF65-F5344CB8AC3E}">
        <p14:creationId xmlns:p14="http://schemas.microsoft.com/office/powerpoint/2010/main" val="179401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5. How many official languages are spoken in Spain?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1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3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4</a:t>
            </a:r>
            <a:endParaRPr lang="en-GB" altLang="en-US" sz="6000" dirty="0">
              <a:latin typeface="+mj-lt"/>
            </a:endParaRPr>
          </a:p>
        </p:txBody>
      </p:sp>
      <p:pic>
        <p:nvPicPr>
          <p:cNvPr id="24580" name="Picture 3" descr="C:\Users\Joy\Pictures\Microsoft Clip Organizer\j01048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293">
            <a:off x="4117975" y="2932113"/>
            <a:ext cx="40528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1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650" y="4478051"/>
            <a:ext cx="2502568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5. How many official languages are spoken in Spain?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1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3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latin typeface="+mj-lt"/>
              </a:rPr>
              <a:t> 4</a:t>
            </a:r>
            <a:endParaRPr lang="en-GB" altLang="en-US" sz="6000" dirty="0">
              <a:latin typeface="+mj-lt"/>
            </a:endParaRPr>
          </a:p>
        </p:txBody>
      </p:sp>
      <p:pic>
        <p:nvPicPr>
          <p:cNvPr id="24580" name="Picture 3" descr="C:\Users\Joy\Pictures\Microsoft Clip Organizer\j010483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293">
            <a:off x="4117975" y="2932113"/>
            <a:ext cx="40528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954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6. Which one of the following sweets does </a:t>
            </a:r>
            <a:r>
              <a:rPr lang="en-GB" sz="5000" b="1" u="sng" dirty="0">
                <a:solidFill>
                  <a:srgbClr val="FF0000"/>
                </a:solidFill>
              </a:rPr>
              <a:t>not</a:t>
            </a:r>
            <a:r>
              <a:rPr lang="en-GB" sz="5000" b="1" dirty="0">
                <a:solidFill>
                  <a:srgbClr val="FF0000"/>
                </a:solidFill>
              </a:rPr>
              <a:t> come from Spain?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2260600"/>
            <a:ext cx="8686800" cy="4525963"/>
          </a:xfrm>
        </p:spPr>
        <p:txBody>
          <a:bodyPr rtlCol="0" anchor="ctr">
            <a:noAutofit/>
          </a:bodyPr>
          <a:lstStyle/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latin typeface="+mj-lt"/>
              </a:rPr>
              <a:t>Chupa</a:t>
            </a:r>
            <a:r>
              <a:rPr lang="en-GB" sz="5000" dirty="0">
                <a:latin typeface="+mj-lt"/>
              </a:rPr>
              <a:t> </a:t>
            </a:r>
            <a:r>
              <a:rPr lang="en-GB" sz="5000" dirty="0" err="1">
                <a:latin typeface="+mj-lt"/>
              </a:rPr>
              <a:t>chups</a:t>
            </a:r>
            <a:r>
              <a:rPr lang="en-GB" sz="5000" dirty="0">
                <a:latin typeface="+mj-lt"/>
              </a:rPr>
              <a:t> lollipops</a:t>
            </a:r>
          </a:p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latin typeface="+mj-lt"/>
              </a:rPr>
              <a:t>Werther’s</a:t>
            </a:r>
            <a:r>
              <a:rPr lang="en-GB" sz="5000" dirty="0">
                <a:latin typeface="+mj-lt"/>
              </a:rPr>
              <a:t> Originals</a:t>
            </a:r>
          </a:p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latin typeface="+mj-lt"/>
              </a:rPr>
              <a:t>Smints</a:t>
            </a:r>
            <a:endParaRPr lang="en-GB" sz="5000" dirty="0">
              <a:latin typeface="+mj-lt"/>
            </a:endParaRPr>
          </a:p>
          <a:p>
            <a:pPr marL="114300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6628" name="Picture 2" descr="C:\Users\Joy\Pictures\Microsoft Clip Organizer\j0436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86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888" y="3577390"/>
            <a:ext cx="6703344" cy="10118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954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6. Which one of the following sweets does </a:t>
            </a:r>
            <a:r>
              <a:rPr lang="en-GB" sz="5000" b="1" u="sng" dirty="0">
                <a:solidFill>
                  <a:srgbClr val="FF0000"/>
                </a:solidFill>
              </a:rPr>
              <a:t>not</a:t>
            </a:r>
            <a:r>
              <a:rPr lang="en-GB" sz="5000" b="1" dirty="0">
                <a:solidFill>
                  <a:srgbClr val="FF0000"/>
                </a:solidFill>
              </a:rPr>
              <a:t> come from Spain?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2260600"/>
            <a:ext cx="8686800" cy="4525963"/>
          </a:xfrm>
        </p:spPr>
        <p:txBody>
          <a:bodyPr rtlCol="0" anchor="ctr">
            <a:noAutofit/>
          </a:bodyPr>
          <a:lstStyle/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latin typeface="+mj-lt"/>
              </a:rPr>
              <a:t>Chupa</a:t>
            </a:r>
            <a:r>
              <a:rPr lang="en-GB" sz="5000" dirty="0">
                <a:latin typeface="+mj-lt"/>
              </a:rPr>
              <a:t> </a:t>
            </a:r>
            <a:r>
              <a:rPr lang="en-GB" sz="5000" dirty="0" err="1">
                <a:latin typeface="+mj-lt"/>
              </a:rPr>
              <a:t>chups</a:t>
            </a:r>
            <a:r>
              <a:rPr lang="en-GB" sz="5000" dirty="0">
                <a:latin typeface="+mj-lt"/>
              </a:rPr>
              <a:t> lollipops</a:t>
            </a:r>
          </a:p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latin typeface="+mj-lt"/>
              </a:rPr>
              <a:t>Werther’s</a:t>
            </a:r>
            <a:r>
              <a:rPr lang="en-GB" sz="5000" dirty="0">
                <a:latin typeface="+mj-lt"/>
              </a:rPr>
              <a:t> Originals</a:t>
            </a:r>
          </a:p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latin typeface="+mj-lt"/>
              </a:rPr>
              <a:t>Smints</a:t>
            </a:r>
            <a:endParaRPr lang="en-GB" sz="5000" dirty="0">
              <a:latin typeface="+mj-lt"/>
            </a:endParaRPr>
          </a:p>
          <a:p>
            <a:pPr marL="114300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5400" dirty="0">
              <a:latin typeface="Comic Sans MS" pitchFamily="66" charset="0"/>
            </a:endParaRPr>
          </a:p>
        </p:txBody>
      </p:sp>
      <p:pic>
        <p:nvPicPr>
          <p:cNvPr id="26628" name="Picture 2" descr="C:\Users\Joy\Pictures\Microsoft Clip Organizer\j0436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7. The Spanish introduced this Mexican drink to Europe.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hot chocolate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coffee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tea</a:t>
            </a:r>
          </a:p>
        </p:txBody>
      </p:sp>
      <p:pic>
        <p:nvPicPr>
          <p:cNvPr id="27652" name="Picture 2" descr="C:\Users\Joy\AppData\Local\Microsoft\Windows\Temporary Internet Files\Content.IE5\17ALAFBX\MCj035593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5063" y="2779713"/>
            <a:ext cx="23209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78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012" y="2779713"/>
            <a:ext cx="4990683" cy="7883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7. The Spanish introduced this Mexican drink to Europe.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hot chocolate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coffee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tea</a:t>
            </a:r>
          </a:p>
        </p:txBody>
      </p:sp>
      <p:pic>
        <p:nvPicPr>
          <p:cNvPr id="27652" name="Picture 2" descr="C:\Users\Joy\AppData\Local\Microsoft\Windows\Temporary Internet Files\Content.IE5\17ALAFBX\MCj035593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5063" y="2779713"/>
            <a:ext cx="23209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8. Which of these is in the Canary Islands?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Mallorca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Tenerife 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Ibiza</a:t>
            </a:r>
          </a:p>
        </p:txBody>
      </p:sp>
      <p:pic>
        <p:nvPicPr>
          <p:cNvPr id="28676" name="Picture 3" descr="C:\Users\Joy\AppData\Local\Microsoft\Windows\Temporary Internet Files\Content.IE5\LMMEPPJQ\MCj039785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643188"/>
            <a:ext cx="28336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0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465" y="3607110"/>
            <a:ext cx="4990683" cy="7883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0000"/>
                </a:solidFill>
              </a:rPr>
              <a:t>8. Which of these is in the Canary Islands?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Mallorca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Tenerife 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Ibiza</a:t>
            </a:r>
          </a:p>
        </p:txBody>
      </p:sp>
      <p:pic>
        <p:nvPicPr>
          <p:cNvPr id="28676" name="Picture 3" descr="C:\Users\Joy\AppData\Local\Microsoft\Windows\Temporary Internet Files\Content.IE5\LMMEPPJQ\MCj0397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643188"/>
            <a:ext cx="28336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FF0000"/>
                </a:solidFill>
              </a:rPr>
              <a:t>9. Which of these flags belongs to a Spanish speaking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6262"/>
            <a:ext cx="8229600" cy="4525963"/>
          </a:xfrm>
        </p:spPr>
        <p:txBody>
          <a:bodyPr rtlCol="0">
            <a:normAutofit fontScale="92500"/>
          </a:bodyPr>
          <a:lstStyle/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latin typeface="+mj-lt"/>
              </a:rPr>
              <a:t> </a:t>
            </a:r>
          </a:p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latin typeface="+mj-lt"/>
              </a:rPr>
              <a:t> </a:t>
            </a:r>
          </a:p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latin typeface="+mj-lt"/>
              </a:rPr>
              <a:t> </a:t>
            </a:r>
          </a:p>
          <a:p>
            <a:pPr marL="114300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9700" name="Picture 3" descr="flag portugal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79688"/>
            <a:ext cx="2021807" cy="16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flag india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36292"/>
            <a:ext cx="2093244" cy="16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flag mexico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09938"/>
            <a:ext cx="2093244" cy="16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7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746" y="3543298"/>
            <a:ext cx="875883" cy="11318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FF0000"/>
                </a:solidFill>
              </a:rPr>
              <a:t>9. Which of these flags belongs to a Spanish speaking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6262"/>
            <a:ext cx="8229600" cy="4525963"/>
          </a:xfrm>
        </p:spPr>
        <p:txBody>
          <a:bodyPr rtlCol="0">
            <a:normAutofit fontScale="92500"/>
          </a:bodyPr>
          <a:lstStyle/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latin typeface="+mj-lt"/>
              </a:rPr>
              <a:t> </a:t>
            </a:r>
          </a:p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latin typeface="+mj-lt"/>
              </a:rPr>
              <a:t> </a:t>
            </a:r>
          </a:p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latin typeface="+mj-lt"/>
              </a:rPr>
              <a:t> </a:t>
            </a:r>
          </a:p>
          <a:p>
            <a:pPr marL="114300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6000" dirty="0">
              <a:latin typeface="Comic Sans MS" pitchFamily="66" charset="0"/>
            </a:endParaRPr>
          </a:p>
        </p:txBody>
      </p:sp>
      <p:pic>
        <p:nvPicPr>
          <p:cNvPr id="29700" name="Picture 3" descr="flag portugal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79688"/>
            <a:ext cx="2021807" cy="16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flag india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36292"/>
            <a:ext cx="2093244" cy="16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flag mexico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09938"/>
            <a:ext cx="2093244" cy="16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1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0254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578" y="2590800"/>
            <a:ext cx="8229600" cy="1143000"/>
          </a:xfrm>
        </p:spPr>
        <p:txBody>
          <a:bodyPr/>
          <a:lstStyle/>
          <a:p>
            <a:r>
              <a:rPr lang="en-GB" sz="8000" b="1" dirty="0" err="1">
                <a:latin typeface="Comic Sans MS" panose="030F0702030302020204" pitchFamily="66" charset="0"/>
              </a:rPr>
              <a:t>Français</a:t>
            </a:r>
            <a:endParaRPr lang="en-GB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0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1050" y="3410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10. Which of these is </a:t>
            </a:r>
            <a:r>
              <a:rPr lang="en-GB" b="1" u="sng" dirty="0">
                <a:solidFill>
                  <a:srgbClr val="FF0000"/>
                </a:solidFill>
              </a:rPr>
              <a:t>not</a:t>
            </a:r>
            <a:r>
              <a:rPr lang="en-GB" b="1" dirty="0">
                <a:solidFill>
                  <a:srgbClr val="FF0000"/>
                </a:solidFill>
              </a:rPr>
              <a:t> a Spanish dish?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536867"/>
            <a:ext cx="7886700" cy="4351338"/>
          </a:xfrm>
        </p:spPr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Pizza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endParaRPr lang="en-GB" altLang="en-US" sz="4500" dirty="0">
              <a:latin typeface="+mj-lt"/>
            </a:endParaRP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Paella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endParaRPr lang="en-GB" altLang="en-US" sz="4500" dirty="0">
              <a:latin typeface="+mj-lt"/>
            </a:endParaRP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Tortilla </a:t>
            </a:r>
            <a:r>
              <a:rPr lang="en-GB" altLang="en-US" sz="3000" dirty="0">
                <a:latin typeface="+mj-lt"/>
              </a:rPr>
              <a:t>(potato omelette)</a:t>
            </a:r>
          </a:p>
        </p:txBody>
      </p:sp>
      <p:pic>
        <p:nvPicPr>
          <p:cNvPr id="7170" name="Picture 2" descr="https://encrypted-tbn0.gstatic.com/images?q=tbn:ANd9GcQ-czOHIsGW9Xj5ICUGnwFI4JbMbMBoxjuo4k0KMTq_3eoVT5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1844"/>
            <a:ext cx="2266783" cy="14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69" y="3142373"/>
            <a:ext cx="27527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94" y="4922690"/>
            <a:ext cx="2415679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88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764" y="1616132"/>
            <a:ext cx="2668002" cy="9987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3410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10. Which of these is </a:t>
            </a:r>
            <a:r>
              <a:rPr lang="en-GB" b="1" u="sng" dirty="0">
                <a:solidFill>
                  <a:srgbClr val="FF0000"/>
                </a:solidFill>
              </a:rPr>
              <a:t>not</a:t>
            </a:r>
            <a:r>
              <a:rPr lang="en-GB" b="1" dirty="0">
                <a:solidFill>
                  <a:srgbClr val="FF0000"/>
                </a:solidFill>
              </a:rPr>
              <a:t> a Spanish dish?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536867"/>
            <a:ext cx="7886700" cy="4351338"/>
          </a:xfrm>
        </p:spPr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Pizza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endParaRPr lang="en-GB" altLang="en-US" sz="4500" dirty="0">
              <a:latin typeface="+mj-lt"/>
            </a:endParaRP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Paella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endParaRPr lang="en-GB" altLang="en-US" sz="4500" dirty="0">
              <a:latin typeface="+mj-lt"/>
            </a:endParaRP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latin typeface="+mj-lt"/>
              </a:rPr>
              <a:t>Tortilla </a:t>
            </a:r>
            <a:r>
              <a:rPr lang="en-GB" altLang="en-US" sz="3000" dirty="0">
                <a:latin typeface="+mj-lt"/>
              </a:rPr>
              <a:t>(potato omelette)</a:t>
            </a:r>
          </a:p>
        </p:txBody>
      </p:sp>
      <p:pic>
        <p:nvPicPr>
          <p:cNvPr id="7170" name="Picture 2" descr="https://encrypted-tbn0.gstatic.com/images?q=tbn:ANd9GcQ-czOHIsGW9Xj5ICUGnwFI4JbMbMBoxjuo4k0KMTq_3eoVT5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08" y="1588869"/>
            <a:ext cx="2266783" cy="14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69" y="3142373"/>
            <a:ext cx="27527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94" y="4922690"/>
            <a:ext cx="2415679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/>
              <a:t>Spanish greetings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/>
              <a:t>Read these different </a:t>
            </a:r>
            <a:r>
              <a:rPr lang="en-GB" b="1" dirty="0" err="1"/>
              <a:t>spanish</a:t>
            </a:r>
            <a:r>
              <a:rPr lang="en-GB" b="1" dirty="0"/>
              <a:t> greetings and see if your can memorise them and the spellings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001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981075"/>
            <a:ext cx="5176837" cy="10795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 </a:t>
            </a:r>
            <a:r>
              <a:rPr lang="en-GB" altLang="en-US" sz="4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Hola</a:t>
            </a:r>
            <a:r>
              <a:rPr lang="en-GB" alt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!=Hello</a:t>
            </a:r>
          </a:p>
        </p:txBody>
      </p:sp>
      <p:pic>
        <p:nvPicPr>
          <p:cNvPr id="3075" name="Picture 3" descr="MCj044202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8082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0" y="2804022"/>
            <a:ext cx="8928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4800" b="1" dirty="0">
                <a:latin typeface="Comic Sans MS" panose="030F0702030302020204" pitchFamily="66" charset="0"/>
              </a:rPr>
              <a:t>¡ Buenos </a:t>
            </a:r>
            <a:r>
              <a:rPr lang="en-GB" altLang="en-US" sz="4800" b="1" dirty="0" err="1">
                <a:latin typeface="Comic Sans MS" panose="030F0702030302020204" pitchFamily="66" charset="0"/>
              </a:rPr>
              <a:t>días</a:t>
            </a:r>
            <a:r>
              <a:rPr lang="en-GB" altLang="en-US" sz="4800" b="1" dirty="0">
                <a:latin typeface="Comic Sans MS" panose="030F0702030302020204" pitchFamily="66" charset="0"/>
              </a:rPr>
              <a:t> !=Good morning</a:t>
            </a:r>
          </a:p>
        </p:txBody>
      </p:sp>
      <p:sp>
        <p:nvSpPr>
          <p:cNvPr id="3077" name="TextBox 11"/>
          <p:cNvSpPr txBox="1">
            <a:spLocks noChangeArrowheads="1"/>
          </p:cNvSpPr>
          <p:nvPr/>
        </p:nvSpPr>
        <p:spPr bwMode="auto">
          <a:xfrm>
            <a:off x="0" y="3657600"/>
            <a:ext cx="1242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anose="030F0702030302020204" pitchFamily="66" charset="0"/>
              </a:rPr>
              <a:t>¡ </a:t>
            </a:r>
            <a:r>
              <a:rPr lang="en-GB" altLang="en-US" sz="4400" b="1" dirty="0" err="1">
                <a:latin typeface="Comic Sans MS" panose="030F0702030302020204" pitchFamily="66" charset="0"/>
              </a:rPr>
              <a:t>Buenas</a:t>
            </a:r>
            <a:r>
              <a:rPr lang="en-GB" altLang="en-US" sz="4400" b="1" dirty="0">
                <a:latin typeface="Comic Sans MS" panose="030F0702030302020204" pitchFamily="66" charset="0"/>
              </a:rPr>
              <a:t> </a:t>
            </a:r>
            <a:r>
              <a:rPr lang="en-GB" altLang="en-US" sz="4400" b="1" dirty="0" err="1">
                <a:latin typeface="Comic Sans MS" panose="030F0702030302020204" pitchFamily="66" charset="0"/>
              </a:rPr>
              <a:t>tardes</a:t>
            </a:r>
            <a:r>
              <a:rPr lang="en-GB" altLang="en-US" sz="4400" b="1" dirty="0">
                <a:latin typeface="Comic Sans MS" panose="030F0702030302020204" pitchFamily="66" charset="0"/>
              </a:rPr>
              <a:t> !=Good afternoon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-46091" y="4572000"/>
            <a:ext cx="10377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 </a:t>
            </a:r>
            <a:r>
              <a:rPr lang="en-GB" altLang="en-US" sz="4400" b="1" dirty="0">
                <a:latin typeface="Comic Sans MS" panose="030F0702030302020204" pitchFamily="66" charset="0"/>
              </a:rPr>
              <a:t>¡ </a:t>
            </a:r>
            <a:r>
              <a:rPr lang="en-GB" altLang="en-US" sz="4400" b="1" dirty="0" err="1">
                <a:latin typeface="Comic Sans MS" panose="030F0702030302020204" pitchFamily="66" charset="0"/>
              </a:rPr>
              <a:t>Buenas</a:t>
            </a:r>
            <a:r>
              <a:rPr lang="en-GB" altLang="en-US" sz="4400" b="1" dirty="0">
                <a:latin typeface="Comic Sans MS" panose="030F0702030302020204" pitchFamily="66" charset="0"/>
              </a:rPr>
              <a:t> </a:t>
            </a:r>
            <a:r>
              <a:rPr lang="en-GB" altLang="en-US" sz="4400" b="1" dirty="0" err="1">
                <a:latin typeface="Comic Sans MS" panose="030F0702030302020204" pitchFamily="66" charset="0"/>
              </a:rPr>
              <a:t>noches</a:t>
            </a:r>
            <a:r>
              <a:rPr lang="en-GB" altLang="en-US" sz="4400" b="1" dirty="0">
                <a:latin typeface="Comic Sans MS" panose="030F0702030302020204" pitchFamily="66" charset="0"/>
              </a:rPr>
              <a:t> !=Good evening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791200"/>
            <a:ext cx="906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Literacy link</a:t>
            </a:r>
          </a:p>
          <a:p>
            <a:pPr algn="ctr"/>
            <a:r>
              <a:rPr lang="en-GB" dirty="0"/>
              <a:t>In Spanish,  exclamation marks are used for emphasis. </a:t>
            </a:r>
            <a:r>
              <a:rPr lang="en-US" dirty="0"/>
              <a:t>You put the upside down exclamation point before the beginning of every new sentence and the regular exclamation point at the end.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9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076" grpId="0"/>
      <p:bldP spid="3077" grpId="0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b="1" dirty="0">
                <a:latin typeface="Comic Sans MS" panose="030F0702030302020204" pitchFamily="66" charset="0"/>
              </a:rPr>
              <a:t>¡ </a:t>
            </a:r>
            <a:r>
              <a:rPr lang="en-GB" altLang="en-US" sz="5400" b="1" dirty="0" err="1">
                <a:latin typeface="Comic Sans MS" panose="030F0702030302020204" pitchFamily="66" charset="0"/>
              </a:rPr>
              <a:t>Adiós</a:t>
            </a:r>
            <a:r>
              <a:rPr lang="en-GB" altLang="en-US" sz="5400" b="1" dirty="0">
                <a:latin typeface="Comic Sans MS" panose="030F0702030302020204" pitchFamily="66" charset="0"/>
              </a:rPr>
              <a:t> != goodbye</a:t>
            </a:r>
          </a:p>
        </p:txBody>
      </p:sp>
      <p:pic>
        <p:nvPicPr>
          <p:cNvPr id="9219" name="Picture 3" descr="MCj044202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37671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0" y="3933825"/>
            <a:ext cx="4573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Comic Sans MS" panose="030F0702030302020204" pitchFamily="66" charset="0"/>
              </a:rPr>
              <a:t>¡ </a:t>
            </a:r>
            <a:r>
              <a:rPr lang="en-GB" altLang="en-US" sz="5400" b="1" dirty="0" err="1">
                <a:latin typeface="Comic Sans MS" panose="030F0702030302020204" pitchFamily="66" charset="0"/>
              </a:rPr>
              <a:t>chao</a:t>
            </a:r>
            <a:r>
              <a:rPr lang="en-GB" altLang="en-US" sz="5400" b="1" dirty="0">
                <a:latin typeface="Comic Sans MS" panose="030F0702030302020204" pitchFamily="66" charset="0"/>
              </a:rPr>
              <a:t> !=bye</a:t>
            </a: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255587" y="5373688"/>
            <a:ext cx="10260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Comic Sans MS" panose="030F0702030302020204" pitchFamily="66" charset="0"/>
              </a:rPr>
              <a:t>See you later=¡ Hasta </a:t>
            </a:r>
            <a:r>
              <a:rPr lang="en-GB" altLang="en-US" sz="4800" b="1" dirty="0" err="1">
                <a:latin typeface="Comic Sans MS" panose="030F0702030302020204" pitchFamily="66" charset="0"/>
              </a:rPr>
              <a:t>luego</a:t>
            </a:r>
            <a:r>
              <a:rPr lang="en-GB" altLang="en-US" sz="4800" b="1" dirty="0">
                <a:latin typeface="Comic Sans MS" panose="030F0702030302020204" pitchFamily="66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74442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92D05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3200" dirty="0">
                <a:latin typeface="Comic Sans MS" panose="030F0702030302020204" pitchFamily="66" charset="0"/>
              </a:rPr>
              <a:t>Match the Spanish and English phrases</a:t>
            </a:r>
            <a:br>
              <a:rPr lang="en-GB" altLang="en-US" sz="3200" dirty="0">
                <a:latin typeface="Comic Sans MS" panose="030F0702030302020204" pitchFamily="66" charset="0"/>
              </a:rPr>
            </a:br>
            <a:br>
              <a:rPr lang="en-GB" altLang="en-US" sz="3200" dirty="0">
                <a:latin typeface="Comic Sans MS" panose="030F0702030302020204" pitchFamily="66" charset="0"/>
              </a:rPr>
            </a:br>
            <a:r>
              <a:rPr lang="en-GB" altLang="en-U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Write your answers on a piece of paper.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3434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</a:t>
            </a:r>
            <a:r>
              <a:rPr lang="en-GB" altLang="en-US" dirty="0" err="1">
                <a:latin typeface="Comic Sans MS" panose="030F0702030302020204" pitchFamily="66" charset="0"/>
              </a:rPr>
              <a:t>Hola</a:t>
            </a:r>
            <a:r>
              <a:rPr lang="en-GB" altLang="en-US" dirty="0">
                <a:latin typeface="Comic Sans MS" panose="030F0702030302020204" pitchFamily="66" charset="0"/>
              </a:rPr>
              <a:t> !  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</a:t>
            </a:r>
            <a:r>
              <a:rPr lang="en-GB" altLang="en-US" dirty="0" err="1">
                <a:latin typeface="Comic Sans MS" panose="030F0702030302020204" pitchFamily="66" charset="0"/>
              </a:rPr>
              <a:t>Buenas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noches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</a:t>
            </a:r>
            <a:r>
              <a:rPr lang="en-GB" altLang="en-US" dirty="0" err="1">
                <a:latin typeface="Comic Sans MS" panose="030F0702030302020204" pitchFamily="66" charset="0"/>
              </a:rPr>
              <a:t>Adiós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</a:t>
            </a:r>
            <a:r>
              <a:rPr lang="en-GB" altLang="en-US" dirty="0" err="1">
                <a:latin typeface="Comic Sans MS" panose="030F0702030302020204" pitchFamily="66" charset="0"/>
              </a:rPr>
              <a:t>Buenas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tardes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Buenos </a:t>
            </a:r>
            <a:r>
              <a:rPr lang="en-GB" altLang="en-US" dirty="0" err="1">
                <a:latin typeface="Comic Sans MS" panose="030F0702030302020204" pitchFamily="66" charset="0"/>
              </a:rPr>
              <a:t>días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Hasta </a:t>
            </a:r>
            <a:r>
              <a:rPr lang="en-GB" altLang="en-US" dirty="0" err="1">
                <a:latin typeface="Comic Sans MS" panose="030F0702030302020204" pitchFamily="66" charset="0"/>
              </a:rPr>
              <a:t>luego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endParaRPr lang="en-GB" altLang="en-US" sz="3600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905000"/>
            <a:ext cx="42672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tomorrow.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Goodbye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later.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Hello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soon.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Good evening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dirty="0"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87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22098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</a:t>
            </a:r>
            <a:r>
              <a:rPr lang="en-GB" altLang="en-US" dirty="0" err="1">
                <a:latin typeface="Comic Sans MS" panose="030F0702030302020204" pitchFamily="66" charset="0"/>
              </a:rPr>
              <a:t>Hola</a:t>
            </a:r>
            <a:r>
              <a:rPr lang="en-GB" altLang="en-US" dirty="0">
                <a:latin typeface="Comic Sans MS" panose="030F0702030302020204" pitchFamily="66" charset="0"/>
              </a:rPr>
              <a:t> !  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</a:t>
            </a:r>
            <a:r>
              <a:rPr lang="en-GB" altLang="en-US" dirty="0" err="1">
                <a:latin typeface="Comic Sans MS" panose="030F0702030302020204" pitchFamily="66" charset="0"/>
              </a:rPr>
              <a:t>Buenas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noches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</a:t>
            </a:r>
            <a:r>
              <a:rPr lang="en-GB" altLang="en-US" dirty="0" err="1">
                <a:latin typeface="Comic Sans MS" panose="030F0702030302020204" pitchFamily="66" charset="0"/>
              </a:rPr>
              <a:t>Adiós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</a:t>
            </a:r>
            <a:r>
              <a:rPr lang="en-GB" altLang="en-US" dirty="0" err="1">
                <a:latin typeface="Comic Sans MS" panose="030F0702030302020204" pitchFamily="66" charset="0"/>
              </a:rPr>
              <a:t>Buenas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tardes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Buenos </a:t>
            </a:r>
            <a:r>
              <a:rPr lang="en-GB" altLang="en-US" dirty="0" err="1">
                <a:latin typeface="Comic Sans MS" panose="030F0702030302020204" pitchFamily="66" charset="0"/>
              </a:rPr>
              <a:t>días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¡ Hasta </a:t>
            </a:r>
            <a:r>
              <a:rPr lang="en-GB" altLang="en-US" dirty="0" err="1">
                <a:latin typeface="Comic Sans MS" panose="030F0702030302020204" pitchFamily="66" charset="0"/>
              </a:rPr>
              <a:t>luego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  <a:p>
            <a:pPr marL="742950" indent="-742950">
              <a:buFont typeface="+mj-lt"/>
              <a:buAutoNum type="arabicPeriod"/>
            </a:pPr>
            <a:endParaRPr lang="en-GB" altLang="en-US" sz="3600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325562"/>
          </a:xfrm>
          <a:solidFill>
            <a:srgbClr val="92D05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Match the Spanish and English phrases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2179637"/>
            <a:ext cx="44958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200" dirty="0">
                <a:latin typeface="Comic Sans MS" panose="030F0702030302020204" pitchFamily="66" charset="0"/>
                <a:cs typeface="+mn-cs"/>
              </a:rPr>
              <a:t>Good afternoon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200" dirty="0">
                <a:latin typeface="Comic Sans MS" panose="030F0702030302020204" pitchFamily="66" charset="0"/>
                <a:cs typeface="+mn-cs"/>
              </a:rPr>
              <a:t>Goodbye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200" dirty="0">
                <a:latin typeface="Comic Sans MS" panose="030F0702030302020204" pitchFamily="66" charset="0"/>
                <a:cs typeface="+mn-cs"/>
              </a:rPr>
              <a:t>See you later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200" dirty="0">
                <a:latin typeface="Comic Sans MS" panose="030F0702030302020204" pitchFamily="66" charset="0"/>
                <a:cs typeface="+mn-cs"/>
              </a:rPr>
              <a:t>Hello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200" dirty="0">
                <a:latin typeface="Comic Sans MS" panose="030F0702030302020204" pitchFamily="66" charset="0"/>
                <a:cs typeface="+mn-cs"/>
              </a:rPr>
              <a:t>Good morning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200" dirty="0">
                <a:latin typeface="Comic Sans MS" panose="030F0702030302020204" pitchFamily="66" charset="0"/>
                <a:cs typeface="+mn-cs"/>
              </a:rPr>
              <a:t>Good evening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dirty="0"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77000" y="228600"/>
            <a:ext cx="2514600" cy="19351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your own work.  How many did you get right?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04" y="990600"/>
            <a:ext cx="477721" cy="47772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209800" y="2667000"/>
            <a:ext cx="3200400" cy="14478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0" y="3124200"/>
            <a:ext cx="1371600" cy="22098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86000" y="2971800"/>
            <a:ext cx="2971800" cy="8382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62400" y="2438400"/>
            <a:ext cx="1219200" cy="19050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390900" y="4800600"/>
            <a:ext cx="1790700" cy="1143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81400" y="3657600"/>
            <a:ext cx="1600200" cy="18288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5 – 5 – 1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dirty="0">
                <a:latin typeface="Calibri" panose="020F0502020204030204" pitchFamily="34" charset="0"/>
              </a:rPr>
              <a:t>Summarise what you have learnt into 5 sentences.</a:t>
            </a:r>
          </a:p>
          <a:p>
            <a:pPr algn="ctr" eaLnBrk="1" hangingPunct="1">
              <a:buFontTx/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dirty="0">
                <a:latin typeface="Calibri" panose="020F0502020204030204" pitchFamily="34" charset="0"/>
              </a:rPr>
              <a:t>Reduce to 5 words (This could be a mixture of French and Spanish words).</a:t>
            </a:r>
          </a:p>
          <a:p>
            <a:pPr algn="ctr" eaLnBrk="1" hangingPunct="1">
              <a:buFontTx/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dirty="0">
                <a:latin typeface="Calibri" panose="020F0502020204030204" pitchFamily="34" charset="0"/>
              </a:rPr>
              <a:t>Now to 1 word.</a:t>
            </a:r>
          </a:p>
          <a:p>
            <a:pPr algn="ctr" eaLnBrk="1" hangingPunct="1">
              <a:buFontTx/>
              <a:buNone/>
            </a:pP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37892" name="Picture 5" descr="Numbers%2520icon%2520v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Numbers%2520icon%2520v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3006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channel5_launch1997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48" b="50000"/>
          <a:stretch>
            <a:fillRect/>
          </a:stretch>
        </p:blipFill>
        <p:spPr bwMode="auto">
          <a:xfrm>
            <a:off x="0" y="0"/>
            <a:ext cx="1387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 descr="channel5_launch1997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48" b="50000"/>
          <a:stretch>
            <a:fillRect/>
          </a:stretch>
        </p:blipFill>
        <p:spPr bwMode="auto">
          <a:xfrm>
            <a:off x="1331913" y="0"/>
            <a:ext cx="1387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1" descr="bbc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86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2" descr="channel5_launch1997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48" b="50000"/>
          <a:stretch>
            <a:fillRect/>
          </a:stretch>
        </p:blipFill>
        <p:spPr bwMode="auto">
          <a:xfrm>
            <a:off x="5653088" y="0"/>
            <a:ext cx="1387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3" descr="channel5_launch1997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48" b="50000"/>
          <a:stretch>
            <a:fillRect/>
          </a:stretch>
        </p:blipFill>
        <p:spPr bwMode="auto">
          <a:xfrm>
            <a:off x="6985000" y="0"/>
            <a:ext cx="1387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4" descr="bbc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86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7281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2000"/>
          </a:xfrm>
        </p:spPr>
        <p:txBody>
          <a:bodyPr/>
          <a:lstStyle/>
          <a:p>
            <a:pPr eaLnBrk="1" hangingPunct="1"/>
            <a:r>
              <a:rPr lang="es-ES" altLang="en-US" sz="3600" dirty="0" err="1">
                <a:latin typeface="Comic Sans MS" panose="030F0702030302020204" pitchFamily="66" charset="0"/>
              </a:rPr>
              <a:t>Vocabulaire</a:t>
            </a:r>
            <a:r>
              <a:rPr lang="es-ES" altLang="en-US" sz="3600" dirty="0">
                <a:latin typeface="Comic Sans MS" panose="030F0702030302020204" pitchFamily="66" charset="0"/>
              </a:rPr>
              <a:t> (</a:t>
            </a:r>
            <a:r>
              <a:rPr lang="es-ES" altLang="en-US" sz="3600" dirty="0" err="1">
                <a:latin typeface="Comic Sans MS" panose="030F0702030302020204" pitchFamily="66" charset="0"/>
              </a:rPr>
              <a:t>Français</a:t>
            </a:r>
            <a:r>
              <a:rPr lang="es-ES" alt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753979"/>
            <a:ext cx="4067175" cy="4851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altLang="en-US" sz="2200" dirty="0">
                <a:latin typeface="Comic Sans MS" panose="030F0702030302020204" pitchFamily="66" charset="0"/>
              </a:rPr>
              <a:t>Bonjour, Salut, </a:t>
            </a:r>
            <a:r>
              <a:rPr lang="en-GB" altLang="en-US" sz="2200" dirty="0" err="1">
                <a:latin typeface="Comic Sans MS" panose="030F0702030302020204" pitchFamily="66" charset="0"/>
              </a:rPr>
              <a:t>Coucou</a:t>
            </a:r>
            <a:endParaRPr lang="en-GB" altLang="en-US" sz="22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>
                <a:latin typeface="Comic Sans MS" panose="030F0702030302020204" pitchFamily="66" charset="0"/>
              </a:rPr>
              <a:t>Bonsoir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>
                <a:latin typeface="Comic Sans MS" panose="030F0702030302020204" pitchFamily="66" charset="0"/>
              </a:rPr>
              <a:t>Au revoir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>
                <a:latin typeface="Comic Sans MS" panose="030F0702030302020204" pitchFamily="66" charset="0"/>
              </a:rPr>
              <a:t>À plus </a:t>
            </a:r>
            <a:r>
              <a:rPr lang="en-GB" altLang="en-US" sz="2200" dirty="0" err="1">
                <a:latin typeface="Comic Sans MS" panose="030F0702030302020204" pitchFamily="66" charset="0"/>
              </a:rPr>
              <a:t>tard</a:t>
            </a:r>
            <a:endParaRPr lang="en-GB" altLang="en-US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>
                <a:latin typeface="Comic Sans MS" panose="030F0702030302020204" pitchFamily="66" charset="0"/>
              </a:rPr>
              <a:t>À </a:t>
            </a:r>
            <a:r>
              <a:rPr lang="en-GB" altLang="en-US" sz="2200" dirty="0" err="1">
                <a:latin typeface="Comic Sans MS" panose="030F0702030302020204" pitchFamily="66" charset="0"/>
              </a:rPr>
              <a:t>demain</a:t>
            </a:r>
            <a:endParaRPr lang="en-GB" altLang="en-US" sz="22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>
                <a:latin typeface="Comic Sans MS" panose="030F0702030302020204" pitchFamily="66" charset="0"/>
              </a:rPr>
              <a:t>À </a:t>
            </a:r>
            <a:r>
              <a:rPr lang="en-GB" altLang="en-US" sz="2200" dirty="0" err="1">
                <a:latin typeface="Comic Sans MS" panose="030F0702030302020204" pitchFamily="66" charset="0"/>
              </a:rPr>
              <a:t>bientôt</a:t>
            </a:r>
            <a:endParaRPr lang="en-GB" altLang="en-US" sz="22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>
                <a:latin typeface="Comic Sans MS" panose="030F0702030302020204" pitchFamily="66" charset="0"/>
              </a:rPr>
              <a:t>Comment </a:t>
            </a:r>
            <a:r>
              <a:rPr lang="en-GB" altLang="en-US" sz="2200" dirty="0" err="1">
                <a:latin typeface="Comic Sans MS" panose="030F0702030302020204" pitchFamily="66" charset="0"/>
              </a:rPr>
              <a:t>t’appelles-tu</a:t>
            </a:r>
            <a:r>
              <a:rPr lang="en-GB" altLang="en-US" sz="2200" dirty="0">
                <a:latin typeface="Comic Sans MS" panose="030F0702030302020204" pitchFamily="66" charset="0"/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 err="1">
                <a:latin typeface="Comic Sans MS" panose="030F0702030302020204" pitchFamily="66" charset="0"/>
              </a:rPr>
              <a:t>Je</a:t>
            </a:r>
            <a:r>
              <a:rPr lang="en-GB" altLang="en-US" sz="2200" dirty="0">
                <a:latin typeface="Comic Sans MS" panose="030F0702030302020204" pitchFamily="66" charset="0"/>
              </a:rPr>
              <a:t> </a:t>
            </a:r>
            <a:r>
              <a:rPr lang="en-GB" altLang="en-US" sz="2200" dirty="0" err="1">
                <a:latin typeface="Comic Sans MS" panose="030F0702030302020204" pitchFamily="66" charset="0"/>
              </a:rPr>
              <a:t>m’appelle</a:t>
            </a:r>
            <a:r>
              <a:rPr lang="en-GB" altLang="en-US" sz="2200" dirty="0">
                <a:latin typeface="Comic Sans MS" panose="030F0702030302020204" pitchFamily="66" charset="0"/>
              </a:rPr>
              <a:t> (Marie).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200" dirty="0" err="1">
                <a:latin typeface="Comic Sans MS" panose="030F0702030302020204" pitchFamily="66" charset="0"/>
              </a:rPr>
              <a:t>Ça</a:t>
            </a:r>
            <a:r>
              <a:rPr lang="en-GB" altLang="en-US" sz="2200" dirty="0">
                <a:latin typeface="Comic Sans MS" panose="030F0702030302020204" pitchFamily="66" charset="0"/>
              </a:rPr>
              <a:t> </a:t>
            </a:r>
            <a:r>
              <a:rPr lang="en-GB" altLang="en-US" sz="2200" dirty="0" err="1">
                <a:latin typeface="Comic Sans MS" panose="030F0702030302020204" pitchFamily="66" charset="0"/>
              </a:rPr>
              <a:t>va</a:t>
            </a:r>
            <a:r>
              <a:rPr lang="en-GB" altLang="en-US" sz="2200" dirty="0">
                <a:latin typeface="Comic Sans MS" panose="030F0702030302020204" pitchFamily="66" charset="0"/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n-US" sz="2200" dirty="0">
                <a:latin typeface="Comic Sans MS" panose="030F0702030302020204" pitchFamily="66" charset="0"/>
              </a:rPr>
              <a:t>Bien!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n-US" sz="2200" dirty="0" err="1">
                <a:latin typeface="Comic Sans MS" panose="030F0702030302020204" pitchFamily="66" charset="0"/>
              </a:rPr>
              <a:t>Très</a:t>
            </a:r>
            <a:r>
              <a:rPr lang="es-ES" altLang="en-US" sz="2200" dirty="0">
                <a:latin typeface="Comic Sans MS" panose="030F0702030302020204" pitchFamily="66" charset="0"/>
              </a:rPr>
              <a:t> bien!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n-US" sz="2200" dirty="0" err="1">
                <a:latin typeface="Comic Sans MS" panose="030F0702030302020204" pitchFamily="66" charset="0"/>
              </a:rPr>
              <a:t>Génial</a:t>
            </a:r>
            <a:r>
              <a:rPr lang="es-ES" altLang="en-US" sz="2200" dirty="0">
                <a:latin typeface="Comic Sans MS" panose="030F0702030302020204" pitchFamily="66" charset="0"/>
              </a:rPr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n-US" sz="2200" dirty="0" err="1">
                <a:latin typeface="Comic Sans MS" panose="030F0702030302020204" pitchFamily="66" charset="0"/>
              </a:rPr>
              <a:t>Comme</a:t>
            </a:r>
            <a:r>
              <a:rPr lang="es-ES" altLang="en-US" sz="2200" dirty="0">
                <a:latin typeface="Comic Sans MS" panose="030F0702030302020204" pitchFamily="66" charset="0"/>
              </a:rPr>
              <a:t> ci, </a:t>
            </a:r>
            <a:r>
              <a:rPr lang="es-ES" altLang="en-US" sz="2200" dirty="0" err="1">
                <a:latin typeface="Comic Sans MS" panose="030F0702030302020204" pitchFamily="66" charset="0"/>
              </a:rPr>
              <a:t>comme</a:t>
            </a:r>
            <a:r>
              <a:rPr lang="es-ES" altLang="en-US" sz="2200" dirty="0">
                <a:latin typeface="Comic Sans MS" panose="030F0702030302020204" pitchFamily="66" charset="0"/>
              </a:rPr>
              <a:t> </a:t>
            </a:r>
            <a:r>
              <a:rPr lang="es-ES" altLang="en-US" sz="2200" dirty="0" err="1">
                <a:latin typeface="Comic Sans MS" panose="030F0702030302020204" pitchFamily="66" charset="0"/>
              </a:rPr>
              <a:t>ça</a:t>
            </a:r>
            <a:r>
              <a:rPr lang="es-ES" altLang="en-US" sz="2200" dirty="0">
                <a:latin typeface="Comic Sans MS" panose="030F0702030302020204" pitchFamily="66" charset="0"/>
              </a:rPr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n-US" sz="2200" dirty="0" err="1">
                <a:latin typeface="Comic Sans MS" panose="030F0702030302020204" pitchFamily="66" charset="0"/>
              </a:rPr>
              <a:t>Bof</a:t>
            </a:r>
            <a:r>
              <a:rPr lang="es-ES" altLang="en-US" sz="2200" dirty="0">
                <a:latin typeface="Comic Sans MS" panose="030F0702030302020204" pitchFamily="66" charset="0"/>
              </a:rPr>
              <a:t>!/</a:t>
            </a:r>
            <a:r>
              <a:rPr lang="es-ES" altLang="en-US" sz="2200" dirty="0" err="1">
                <a:latin typeface="Comic Sans MS" panose="030F0702030302020204" pitchFamily="66" charset="0"/>
              </a:rPr>
              <a:t>Ça</a:t>
            </a:r>
            <a:r>
              <a:rPr lang="es-ES" altLang="en-US" sz="2200" dirty="0">
                <a:latin typeface="Comic Sans MS" panose="030F0702030302020204" pitchFamily="66" charset="0"/>
              </a:rPr>
              <a:t> </a:t>
            </a:r>
            <a:r>
              <a:rPr lang="es-ES" altLang="en-US" sz="2200" dirty="0" err="1">
                <a:latin typeface="Comic Sans MS" panose="030F0702030302020204" pitchFamily="66" charset="0"/>
              </a:rPr>
              <a:t>ne</a:t>
            </a:r>
            <a:r>
              <a:rPr lang="es-ES" altLang="en-US" sz="2200" dirty="0">
                <a:latin typeface="Comic Sans MS" panose="030F0702030302020204" pitchFamily="66" charset="0"/>
              </a:rPr>
              <a:t> va </a:t>
            </a:r>
            <a:r>
              <a:rPr lang="es-ES" altLang="en-US" sz="2200" dirty="0" err="1">
                <a:latin typeface="Comic Sans MS" panose="030F0702030302020204" pitchFamily="66" charset="0"/>
              </a:rPr>
              <a:t>pas</a:t>
            </a:r>
            <a:r>
              <a:rPr lang="es-ES" altLang="en-US" sz="2200" dirty="0">
                <a:latin typeface="Comic Sans MS" panose="030F0702030302020204" pitchFamily="66" charset="0"/>
              </a:rPr>
              <a:t>!	</a:t>
            </a:r>
          </a:p>
          <a:p>
            <a:pPr eaLnBrk="1" hangingPunct="1">
              <a:spcBef>
                <a:spcPts val="200"/>
              </a:spcBef>
              <a:buFontTx/>
              <a:buNone/>
              <a:defRPr/>
            </a:pPr>
            <a:endParaRPr lang="es-ES" altLang="en-U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200"/>
              </a:spcBef>
              <a:buFontTx/>
              <a:buNone/>
              <a:defRPr/>
            </a:pPr>
            <a:endParaRPr lang="es-E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03166" y="753979"/>
            <a:ext cx="4213225" cy="60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Hello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Good evening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Goodbye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See you later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See you tomorrow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See you soon	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What are you called/What is your name?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I am called/My name is (Marie).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How are you?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Good!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Very well!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Great!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So-so (in the middle)!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Not so well!</a:t>
            </a:r>
          </a:p>
          <a:p>
            <a:pPr marL="0" indent="0" eaLnBrk="1" hangingPunct="1">
              <a:spcBef>
                <a:spcPts val="200"/>
              </a:spcBef>
              <a:buFont typeface="Arial" panose="020B0604020202020204" pitchFamily="34" charset="0"/>
              <a:buNone/>
              <a:defRPr/>
            </a:pPr>
            <a:endParaRPr lang="es-ES" altLang="en-US" sz="2000" dirty="0">
              <a:latin typeface="Comic Sans MS" panose="030F0702030302020204" pitchFamily="66" charset="0"/>
            </a:endParaRPr>
          </a:p>
          <a:p>
            <a:pPr marL="0" eaLnBrk="1" hangingPunct="1">
              <a:spcBef>
                <a:spcPts val="200"/>
              </a:spcBef>
              <a:buFontTx/>
              <a:buNone/>
              <a:defRPr/>
            </a:pPr>
            <a:endParaRPr lang="es-ES" altLang="en-U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200"/>
              </a:spcBef>
              <a:buFontTx/>
              <a:buNone/>
              <a:defRPr/>
            </a:pPr>
            <a:endParaRPr lang="es-ES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02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dirty="0">
                <a:latin typeface="Comic Sans MS" panose="030F0702030302020204" pitchFamily="66" charset="0"/>
              </a:rPr>
              <a:t>Vocabulario (Español)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25524"/>
            <a:ext cx="4067175" cy="5356225"/>
          </a:xfrm>
        </p:spPr>
        <p:txBody>
          <a:bodyPr/>
          <a:lstStyle/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¡Hola!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¡Buenos días!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¡Buenas tardes!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¡Buenas noches!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¿C</a:t>
            </a:r>
            <a:r>
              <a:rPr lang="en-GB" altLang="en-US" sz="2200" dirty="0">
                <a:latin typeface="Comic Sans MS" panose="030F0702030302020204" pitchFamily="66" charset="0"/>
              </a:rPr>
              <a:t>ó</a:t>
            </a:r>
            <a:r>
              <a:rPr lang="es-ES" altLang="en-US" sz="2200" dirty="0" err="1">
                <a:latin typeface="Comic Sans MS" panose="030F0702030302020204" pitchFamily="66" charset="0"/>
              </a:rPr>
              <a:t>mo</a:t>
            </a:r>
            <a:r>
              <a:rPr lang="es-ES" altLang="en-US" sz="2200" dirty="0">
                <a:latin typeface="Comic Sans MS" panose="030F0702030302020204" pitchFamily="66" charset="0"/>
              </a:rPr>
              <a:t> te llamas?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Me llamo (</a:t>
            </a:r>
            <a:r>
              <a:rPr lang="es-ES" altLang="en-US" sz="2200" dirty="0" err="1">
                <a:latin typeface="Comic Sans MS" panose="030F0702030302020204" pitchFamily="66" charset="0"/>
              </a:rPr>
              <a:t>Maria</a:t>
            </a:r>
            <a:r>
              <a:rPr lang="es-ES" altLang="en-US" sz="2200" dirty="0">
                <a:latin typeface="Comic Sans MS" panose="030F0702030302020204" pitchFamily="66" charset="0"/>
              </a:rPr>
              <a:t>).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¿Qué tal?/</a:t>
            </a:r>
            <a:r>
              <a:rPr lang="en-GB" altLang="en-US" sz="2200" dirty="0">
                <a:latin typeface="Comic Sans MS" panose="030F0702030302020204" pitchFamily="66" charset="0"/>
              </a:rPr>
              <a:t>¿</a:t>
            </a:r>
            <a:r>
              <a:rPr lang="en-GB" altLang="en-US" sz="2200" dirty="0" err="1">
                <a:latin typeface="Comic Sans MS" panose="030F0702030302020204" pitchFamily="66" charset="0"/>
              </a:rPr>
              <a:t>Cómo</a:t>
            </a:r>
            <a:r>
              <a:rPr lang="en-GB" altLang="en-US" sz="2200" dirty="0">
                <a:latin typeface="Comic Sans MS" panose="030F0702030302020204" pitchFamily="66" charset="0"/>
              </a:rPr>
              <a:t> </a:t>
            </a:r>
            <a:r>
              <a:rPr lang="en-GB" altLang="en-US" sz="2200" dirty="0" err="1">
                <a:latin typeface="Comic Sans MS" panose="030F0702030302020204" pitchFamily="66" charset="0"/>
              </a:rPr>
              <a:t>estás</a:t>
            </a:r>
            <a:r>
              <a:rPr lang="en-GB" altLang="en-US" sz="2200" dirty="0">
                <a:latin typeface="Comic Sans MS" panose="030F0702030302020204" pitchFamily="66" charset="0"/>
              </a:rPr>
              <a:t>?	</a:t>
            </a:r>
            <a:endParaRPr lang="es-ES" altLang="en-US" sz="2200" dirty="0">
              <a:latin typeface="Comic Sans MS" panose="030F0702030302020204" pitchFamily="66" charset="0"/>
            </a:endParaRP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¡Bien!	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¡Muy Bien!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¡Mal!	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¡Adiós!		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¡Chao!	</a:t>
            </a:r>
          </a:p>
          <a:p>
            <a:pPr marL="45720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s-ES" altLang="en-US" sz="2200" dirty="0">
                <a:latin typeface="Comic Sans MS" panose="030F0702030302020204" pitchFamily="66" charset="0"/>
              </a:rPr>
              <a:t>¡Hasta luego!		</a:t>
            </a:r>
          </a:p>
          <a:p>
            <a:pPr eaLnBrk="1" hangingPunct="1">
              <a:spcBef>
                <a:spcPts val="200"/>
              </a:spcBef>
              <a:buFontTx/>
              <a:buNone/>
              <a:defRPr/>
            </a:pPr>
            <a:endParaRPr lang="es-ES" altLang="en-U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200"/>
              </a:spcBef>
              <a:buFontTx/>
              <a:buNone/>
              <a:defRPr/>
            </a:pPr>
            <a:endParaRPr lang="es-E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3438" y="962025"/>
            <a:ext cx="4213225" cy="541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Hello!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Hello!/Good day!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Good afternoon!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Good evening!	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What are you called/What is your name?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I am called/My name is (Maria).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How are you?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Good!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Very well!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Not so good!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Goodbye!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Bye!</a:t>
            </a:r>
          </a:p>
          <a:p>
            <a:pPr marL="0" indent="-457200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GB" altLang="en-US" sz="2200" dirty="0">
                <a:latin typeface="Comic Sans MS" panose="030F0702030302020204" pitchFamily="66" charset="0"/>
              </a:rPr>
              <a:t>See you later!</a:t>
            </a:r>
          </a:p>
          <a:p>
            <a:pPr marL="0" indent="0" eaLnBrk="1" hangingPunct="1">
              <a:spcBef>
                <a:spcPts val="200"/>
              </a:spcBef>
              <a:buFont typeface="Arial" panose="020B0604020202020204" pitchFamily="34" charset="0"/>
              <a:buNone/>
              <a:defRPr/>
            </a:pPr>
            <a:endParaRPr lang="es-ES" altLang="en-US" sz="2000" dirty="0">
              <a:latin typeface="Comic Sans MS" panose="030F0702030302020204" pitchFamily="66" charset="0"/>
            </a:endParaRPr>
          </a:p>
          <a:p>
            <a:pPr marL="0" eaLnBrk="1" hangingPunct="1">
              <a:spcBef>
                <a:spcPts val="200"/>
              </a:spcBef>
              <a:buFontTx/>
              <a:buNone/>
              <a:defRPr/>
            </a:pPr>
            <a:endParaRPr lang="es-ES" altLang="en-U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200"/>
              </a:spcBef>
              <a:buFontTx/>
              <a:buNone/>
              <a:defRPr/>
            </a:pPr>
            <a:endParaRPr lang="es-ES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7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27613"/>
            <a:ext cx="8229600" cy="5105400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40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Write down your answers to the questions on a piece of paper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Comic Sans MS" panose="030F0702030302020204" pitchFamily="66" charset="0"/>
              </a:rPr>
              <a:t>How many people in the world speak French? Can you name 5 countries where French is spoken?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Comic Sans MS" panose="030F0702030302020204" pitchFamily="66" charset="0"/>
              </a:rPr>
              <a:t>Can you give 4 examples of famous </a:t>
            </a:r>
            <a:r>
              <a:rPr lang="en-GB" dirty="0" err="1">
                <a:latin typeface="Comic Sans MS" panose="030F0702030302020204" pitchFamily="66" charset="0"/>
              </a:rPr>
              <a:t>french</a:t>
            </a:r>
            <a:r>
              <a:rPr lang="en-GB" dirty="0">
                <a:latin typeface="Comic Sans MS" panose="030F0702030302020204" pitchFamily="66" charset="0"/>
              </a:rPr>
              <a:t> people, famous landmarks or food?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Comic Sans MS" panose="030F0702030302020204" pitchFamily="66" charset="0"/>
              </a:rPr>
              <a:t>What do think </a:t>
            </a:r>
            <a:r>
              <a:rPr lang="en-GB" dirty="0" err="1">
                <a:latin typeface="Comic Sans MS" panose="030F0702030302020204" pitchFamily="66" charset="0"/>
              </a:rPr>
              <a:t>merci</a:t>
            </a:r>
            <a:r>
              <a:rPr lang="en-GB" dirty="0">
                <a:latin typeface="Comic Sans MS" panose="030F0702030302020204" pitchFamily="66" charset="0"/>
              </a:rPr>
              <a:t> means?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GB" dirty="0">
                <a:latin typeface="Comic Sans MS" panose="030F0702030302020204" pitchFamily="66" charset="0"/>
              </a:rPr>
              <a:t>Hello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GB" dirty="0">
                <a:latin typeface="Comic Sans MS" panose="030F0702030302020204" pitchFamily="66" charset="0"/>
              </a:rPr>
              <a:t>Thank you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GB" dirty="0">
                <a:latin typeface="Comic Sans MS" panose="030F0702030302020204" pitchFamily="66" charset="0"/>
              </a:rPr>
              <a:t>Please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47" name="Title 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9333"/>
          </a:xfrm>
          <a:solidFill>
            <a:srgbClr val="92D050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600" dirty="0">
                <a:latin typeface="Comic Sans MS" panose="030F0702030302020204" pitchFamily="66" charset="0"/>
              </a:rPr>
              <a:t>Que </a:t>
            </a:r>
            <a:r>
              <a:rPr lang="en-GB" altLang="en-US" sz="3600" dirty="0" err="1">
                <a:latin typeface="Comic Sans MS" panose="030F0702030302020204" pitchFamily="66" charset="0"/>
              </a:rPr>
              <a:t>savez</a:t>
            </a: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latin typeface="Comic Sans MS" panose="030F0702030302020204" pitchFamily="66" charset="0"/>
              </a:rPr>
              <a:t>vous</a:t>
            </a:r>
            <a:r>
              <a:rPr lang="en-GB" altLang="en-US" sz="3600" dirty="0">
                <a:latin typeface="Comic Sans MS" panose="030F0702030302020204" pitchFamily="66" charset="0"/>
              </a:rPr>
              <a:t>?-What do you know?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0" y="4648200"/>
            <a:ext cx="2590800" cy="1828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task:</a:t>
            </a:r>
          </a:p>
          <a:p>
            <a:pPr algn="ctr"/>
            <a:r>
              <a:rPr lang="en-GB" dirty="0"/>
              <a:t>Write down 3 other French words that you know and their meanings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90013"/>
          </a:xfrm>
        </p:spPr>
        <p:txBody>
          <a:bodyPr rtlCol="0">
            <a:normAutofit fontScale="6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people in the world speak French? Can you name 5 countries where French is spoken?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Approximately </a:t>
            </a:r>
            <a:r>
              <a:rPr lang="en-GB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270 million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It is the official language of 29 countries.  Examples of French speaking countries are </a:t>
            </a:r>
            <a:r>
              <a:rPr lang="en-GB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Belgium, Morocco, Senegal, Switzerland and Algeria 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Can you give 4 examples of famous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french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people, famous landmarks or food?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3.What do think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merci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means?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Hello 	b)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Thank you	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c)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Please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47" name="Title 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  <a:solidFill>
            <a:srgbClr val="92D050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600" dirty="0">
                <a:latin typeface="Comic Sans MS" panose="030F0702030302020204" pitchFamily="66" charset="0"/>
              </a:rPr>
              <a:t>Que </a:t>
            </a:r>
            <a:r>
              <a:rPr lang="en-GB" altLang="en-US" sz="3600" dirty="0" err="1">
                <a:latin typeface="Comic Sans MS" panose="030F0702030302020204" pitchFamily="66" charset="0"/>
              </a:rPr>
              <a:t>savez</a:t>
            </a: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latin typeface="Comic Sans MS" panose="030F0702030302020204" pitchFamily="66" charset="0"/>
              </a:rPr>
              <a:t>vous</a:t>
            </a:r>
            <a:r>
              <a:rPr lang="en-GB" altLang="en-US" sz="3600" dirty="0">
                <a:latin typeface="Comic Sans MS" panose="030F0702030302020204" pitchFamily="66" charset="0"/>
              </a:rPr>
              <a:t>?-Answers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776" y="5475157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Croissants</a:t>
            </a:r>
          </a:p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953000" y="5486400"/>
            <a:ext cx="1912184" cy="2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Eiffel Tower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5486400"/>
            <a:ext cx="2022892" cy="29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baguette</a:t>
            </a:r>
          </a:p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667000" y="54864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Paul </a:t>
            </a:r>
            <a:r>
              <a:rPr lang="en-GB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Pogba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12" descr="http://www.elliottsbelfast.com/shop/images/french-beret-black-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80" y="3650818"/>
            <a:ext cx="1157320" cy="165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ow many calories in a croissan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2" y="4060646"/>
            <a:ext cx="1348918" cy="124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a Tour Eiffel * Paris, France * Gustave Eiffel * 18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79" y="3756387"/>
            <a:ext cx="1330621" cy="16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pogba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6" descr="Paul Pogba | Midfielder | Man Utd First Team Player Profil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77" y="3864492"/>
            <a:ext cx="2760441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298779" y="5867400"/>
            <a:ext cx="3692821" cy="9656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your own work.  How many did you get right?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827" y="6248400"/>
            <a:ext cx="57497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Greetings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				</a:t>
            </a:r>
          </a:p>
          <a:p>
            <a:pPr marL="0" indent="0" eaLnBrk="1" hangingPunct="1">
              <a:buNone/>
            </a:pPr>
            <a:r>
              <a:rPr lang="en-GB" altLang="en-US" sz="4800" b="1" dirty="0">
                <a:latin typeface="Comic Sans MS" panose="030F0702030302020204" pitchFamily="66" charset="0"/>
              </a:rPr>
              <a:t>			</a:t>
            </a:r>
            <a:r>
              <a:rPr lang="en-GB" alt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Bonjour-Hello</a:t>
            </a:r>
          </a:p>
        </p:txBody>
      </p:sp>
      <p:pic>
        <p:nvPicPr>
          <p:cNvPr id="19459" name="Picture 3" descr="MCj044202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" y="2243996"/>
            <a:ext cx="1893887" cy="171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2425284" y="3818558"/>
            <a:ext cx="6400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4800" b="1" dirty="0" err="1">
                <a:latin typeface="Comic Sans MS" panose="030F0702030302020204" pitchFamily="66" charset="0"/>
              </a:rPr>
              <a:t>Salut</a:t>
            </a:r>
            <a:r>
              <a:rPr lang="en-GB" altLang="en-US" sz="4800" b="1" dirty="0">
                <a:latin typeface="Comic Sans MS" panose="030F0702030302020204" pitchFamily="66" charset="0"/>
              </a:rPr>
              <a:t>-Hi</a:t>
            </a:r>
          </a:p>
        </p:txBody>
      </p:sp>
      <p:sp>
        <p:nvSpPr>
          <p:cNvPr id="3077" name="TextBox 11"/>
          <p:cNvSpPr txBox="1">
            <a:spLocks noChangeArrowheads="1"/>
          </p:cNvSpPr>
          <p:nvPr/>
        </p:nvSpPr>
        <p:spPr bwMode="auto">
          <a:xfrm>
            <a:off x="2961859" y="4787142"/>
            <a:ext cx="532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err="1">
                <a:latin typeface="Comic Sans MS" panose="030F0702030302020204" pitchFamily="66" charset="0"/>
              </a:rPr>
              <a:t>Coucou</a:t>
            </a:r>
            <a:r>
              <a:rPr lang="en-GB" altLang="en-US" sz="4800" b="1" dirty="0">
                <a:latin typeface="Comic Sans MS" panose="030F0702030302020204" pitchFamily="66" charset="0"/>
              </a:rPr>
              <a:t>-Hi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2583995" y="5710664"/>
            <a:ext cx="678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 </a:t>
            </a:r>
            <a:r>
              <a:rPr lang="en-GB" altLang="en-US" sz="4800" b="1" dirty="0">
                <a:latin typeface="Comic Sans MS" panose="030F0702030302020204" pitchFamily="66" charset="0"/>
              </a:rPr>
              <a:t>Bonsoir-Good evening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4125913"/>
            <a:ext cx="2362200" cy="24272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Literacy link</a:t>
            </a:r>
          </a:p>
          <a:p>
            <a:pPr algn="ctr"/>
            <a:r>
              <a:rPr lang="en-GB" b="1" dirty="0" err="1"/>
              <a:t>Salut</a:t>
            </a:r>
            <a:r>
              <a:rPr lang="en-GB" b="1" dirty="0"/>
              <a:t> and </a:t>
            </a:r>
            <a:r>
              <a:rPr lang="en-GB" b="1" dirty="0" err="1"/>
              <a:t>coucou</a:t>
            </a:r>
            <a:r>
              <a:rPr lang="en-GB" b="1" dirty="0"/>
              <a:t> are </a:t>
            </a:r>
            <a:r>
              <a:rPr lang="en-GB" b="1" dirty="0">
                <a:solidFill>
                  <a:srgbClr val="FFFF00"/>
                </a:solidFill>
              </a:rPr>
              <a:t>synonyms</a:t>
            </a:r>
            <a:r>
              <a:rPr lang="en-GB" b="1" dirty="0"/>
              <a:t>.  This means that the different words have the same meaning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7891" y="1748688"/>
            <a:ext cx="7613650" cy="55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Read these different French greetings and see if your can memorise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  <p:bldP spid="3076" grpId="0"/>
      <p:bldP spid="3077" grpId="0"/>
      <p:bldP spid="307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0866"/>
            <a:ext cx="8229600" cy="578933"/>
          </a:xfrm>
        </p:spPr>
        <p:txBody>
          <a:bodyPr/>
          <a:lstStyle/>
          <a:p>
            <a:pPr eaLnBrk="1" hangingPunct="1"/>
            <a:r>
              <a:rPr lang="en-GB" altLang="en-US" sz="5400" b="1" dirty="0">
                <a:latin typeface="Comic Sans MS" panose="030F0702030302020204" pitchFamily="66" charset="0"/>
              </a:rPr>
              <a:t>Au </a:t>
            </a:r>
            <a:r>
              <a:rPr lang="en-GB" altLang="en-US" sz="4800" b="1" dirty="0">
                <a:latin typeface="Comic Sans MS" panose="030F0702030302020204" pitchFamily="66" charset="0"/>
              </a:rPr>
              <a:t>revoir-bye</a:t>
            </a:r>
          </a:p>
        </p:txBody>
      </p:sp>
      <p:pic>
        <p:nvPicPr>
          <p:cNvPr id="20483" name="Picture 3" descr="MCj044202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70666"/>
            <a:ext cx="3555394" cy="25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-76200" y="3304560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Comic Sans MS" panose="030F0702030302020204" pitchFamily="66" charset="0"/>
              </a:rPr>
              <a:t>À plus </a:t>
            </a:r>
            <a:r>
              <a:rPr lang="en-GB" altLang="en-US" sz="4800" b="1" dirty="0" err="1">
                <a:latin typeface="Comic Sans MS" panose="030F0702030302020204" pitchFamily="66" charset="0"/>
              </a:rPr>
              <a:t>tard</a:t>
            </a:r>
            <a:r>
              <a:rPr lang="en-GB" altLang="en-US" sz="4800" b="1" dirty="0">
                <a:latin typeface="Comic Sans MS" panose="030F0702030302020204" pitchFamily="66" charset="0"/>
              </a:rPr>
              <a:t>-see you later</a:t>
            </a: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457200" y="5968385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Comic Sans MS" panose="030F0702030302020204" pitchFamily="66" charset="0"/>
              </a:rPr>
              <a:t>À </a:t>
            </a:r>
            <a:r>
              <a:rPr lang="en-GB" altLang="en-US" sz="4800" b="1" dirty="0" err="1">
                <a:latin typeface="Comic Sans MS" panose="030F0702030302020204" pitchFamily="66" charset="0"/>
              </a:rPr>
              <a:t>bientôt</a:t>
            </a:r>
            <a:r>
              <a:rPr lang="en-GB" altLang="en-US" sz="4800" b="1" dirty="0">
                <a:latin typeface="Comic Sans MS" panose="030F0702030302020204" pitchFamily="66" charset="0"/>
              </a:rPr>
              <a:t>-see you soon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057900" y="3048000"/>
            <a:ext cx="3771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Comic Sans MS" panose="030F0702030302020204" pitchFamily="66" charset="0"/>
              </a:rPr>
              <a:t>À </a:t>
            </a:r>
            <a:r>
              <a:rPr lang="en-GB" altLang="en-US" sz="4800" b="1" dirty="0" err="1">
                <a:latin typeface="Comic Sans MS" panose="030F0702030302020204" pitchFamily="66" charset="0"/>
              </a:rPr>
              <a:t>demain</a:t>
            </a:r>
            <a:r>
              <a:rPr lang="en-GB" altLang="en-US" sz="4800" b="1" dirty="0">
                <a:latin typeface="Comic Sans MS" panose="030F0702030302020204" pitchFamily="66" charset="0"/>
              </a:rPr>
              <a:t>-see you tomorrow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64364"/>
            <a:ext cx="8915400" cy="986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Read these different French greetings and see if your can memorise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92D05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3200" dirty="0">
                <a:latin typeface="Comic Sans MS" panose="030F0702030302020204" pitchFamily="66" charset="0"/>
              </a:rPr>
              <a:t>Match the French and English phrases</a:t>
            </a:r>
            <a:br>
              <a:rPr lang="en-GB" altLang="en-US" sz="3200" dirty="0">
                <a:latin typeface="Comic Sans MS" panose="030F0702030302020204" pitchFamily="66" charset="0"/>
              </a:rPr>
            </a:br>
            <a:br>
              <a:rPr lang="en-GB" altLang="en-US" sz="3200" dirty="0">
                <a:latin typeface="Comic Sans MS" panose="030F0702030302020204" pitchFamily="66" charset="0"/>
              </a:rPr>
            </a:br>
            <a:r>
              <a:rPr lang="en-GB" altLang="en-U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Write your answers on a piece of paper.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3434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Bonjour, </a:t>
            </a:r>
            <a:r>
              <a:rPr lang="en-GB" altLang="en-US" sz="3600" dirty="0" err="1">
                <a:latin typeface="Comic Sans MS" panose="030F0702030302020204" pitchFamily="66" charset="0"/>
              </a:rPr>
              <a:t>Salut</a:t>
            </a:r>
            <a:r>
              <a:rPr lang="en-GB" altLang="en-US" sz="3600" dirty="0">
                <a:latin typeface="Comic Sans MS" panose="030F0702030302020204" pitchFamily="66" charset="0"/>
              </a:rPr>
              <a:t>, </a:t>
            </a:r>
            <a:r>
              <a:rPr lang="en-GB" altLang="en-US" sz="3600" dirty="0" err="1">
                <a:latin typeface="Comic Sans MS" panose="030F0702030302020204" pitchFamily="66" charset="0"/>
              </a:rPr>
              <a:t>Coucou</a:t>
            </a:r>
            <a:r>
              <a:rPr lang="en-GB" altLang="en-US" sz="3600" dirty="0">
                <a:latin typeface="Comic Sans MS" panose="030F0702030302020204" pitchFamily="66" charset="0"/>
              </a:rPr>
              <a:t>  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Bonsoir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Au revoir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À plus </a:t>
            </a:r>
            <a:r>
              <a:rPr lang="en-GB" altLang="en-US" sz="3600" dirty="0" err="1">
                <a:latin typeface="Comic Sans MS" panose="030F0702030302020204" pitchFamily="66" charset="0"/>
              </a:rPr>
              <a:t>tard</a:t>
            </a:r>
            <a:endParaRPr lang="en-GB" altLang="en-US" sz="3600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À </a:t>
            </a:r>
            <a:r>
              <a:rPr lang="en-GB" altLang="en-US" sz="3600" dirty="0" err="1">
                <a:latin typeface="Comic Sans MS" panose="030F0702030302020204" pitchFamily="66" charset="0"/>
              </a:rPr>
              <a:t>demain</a:t>
            </a:r>
            <a:endParaRPr lang="en-GB" altLang="en-US" sz="3600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À </a:t>
            </a:r>
            <a:r>
              <a:rPr lang="en-GB" altLang="en-US" sz="3600" dirty="0" err="1">
                <a:latin typeface="Comic Sans MS" panose="030F0702030302020204" pitchFamily="66" charset="0"/>
              </a:rPr>
              <a:t>bientôt</a:t>
            </a:r>
            <a:endParaRPr lang="en-GB" altLang="en-US" sz="3600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905000"/>
            <a:ext cx="42672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tomorrow.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Goodbye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later.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Hello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soon.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Good evening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dirty="0"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325562"/>
          </a:xfrm>
          <a:solidFill>
            <a:srgbClr val="92D05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Match the French and English phrases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3434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Bonjour, </a:t>
            </a:r>
            <a:r>
              <a:rPr lang="en-GB" altLang="en-US" sz="3600" dirty="0" err="1">
                <a:latin typeface="Comic Sans MS" panose="030F0702030302020204" pitchFamily="66" charset="0"/>
              </a:rPr>
              <a:t>Salut</a:t>
            </a:r>
            <a:r>
              <a:rPr lang="en-GB" altLang="en-US" sz="3600" dirty="0">
                <a:latin typeface="Comic Sans MS" panose="030F0702030302020204" pitchFamily="66" charset="0"/>
              </a:rPr>
              <a:t>, </a:t>
            </a:r>
            <a:r>
              <a:rPr lang="en-GB" altLang="en-US" sz="3600" dirty="0" err="1">
                <a:latin typeface="Comic Sans MS" panose="030F0702030302020204" pitchFamily="66" charset="0"/>
              </a:rPr>
              <a:t>Coucou</a:t>
            </a:r>
            <a:r>
              <a:rPr lang="en-GB" altLang="en-US" sz="3600" dirty="0">
                <a:latin typeface="Comic Sans MS" panose="030F0702030302020204" pitchFamily="66" charset="0"/>
              </a:rPr>
              <a:t>  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Bonsoir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Au revoir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À plus </a:t>
            </a:r>
            <a:r>
              <a:rPr lang="en-GB" altLang="en-US" sz="3600" dirty="0" err="1">
                <a:latin typeface="Comic Sans MS" panose="030F0702030302020204" pitchFamily="66" charset="0"/>
              </a:rPr>
              <a:t>tard</a:t>
            </a:r>
            <a:endParaRPr lang="en-GB" altLang="en-US" sz="3600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À </a:t>
            </a:r>
            <a:r>
              <a:rPr lang="en-GB" altLang="en-US" sz="3600" dirty="0" err="1">
                <a:latin typeface="Comic Sans MS" panose="030F0702030302020204" pitchFamily="66" charset="0"/>
              </a:rPr>
              <a:t>demain</a:t>
            </a:r>
            <a:endParaRPr lang="en-GB" altLang="en-US" sz="3600" dirty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altLang="en-US" sz="3600" dirty="0">
                <a:latin typeface="Comic Sans MS" panose="030F0702030302020204" pitchFamily="66" charset="0"/>
              </a:rPr>
              <a:t>À </a:t>
            </a:r>
            <a:r>
              <a:rPr lang="en-GB" altLang="en-US" sz="3600" dirty="0" err="1">
                <a:latin typeface="Comic Sans MS" panose="030F0702030302020204" pitchFamily="66" charset="0"/>
              </a:rPr>
              <a:t>bientôt</a:t>
            </a:r>
            <a:endParaRPr lang="en-GB" altLang="en-US" sz="3600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905000"/>
            <a:ext cx="42672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tomorrow.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Goodbye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later.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Hello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See you soon.</a:t>
            </a:r>
          </a:p>
          <a:p>
            <a:pPr marL="742950" indent="-74295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sz="3600" dirty="0">
                <a:latin typeface="Comic Sans MS" panose="030F0702030302020204" pitchFamily="66" charset="0"/>
                <a:cs typeface="+mn-cs"/>
              </a:rPr>
              <a:t>Good evening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dirty="0">
              <a:latin typeface="Comic Sans MS" panose="030F0702030302020204" pitchFamily="66" charset="0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2514600"/>
            <a:ext cx="1905000" cy="220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3505200"/>
            <a:ext cx="259080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4600" y="3429000"/>
            <a:ext cx="2362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4038600"/>
            <a:ext cx="19050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14600" y="2209800"/>
            <a:ext cx="2362200" cy="327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67000" y="5410200"/>
            <a:ext cx="2209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477000" y="228600"/>
            <a:ext cx="2514600" cy="19351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your own work.  How many did you get right?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04" y="990600"/>
            <a:ext cx="477721" cy="4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0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1411</Words>
  <Application>Microsoft Office PowerPoint</Application>
  <PresentationFormat>On-screen Show (4:3)</PresentationFormat>
  <Paragraphs>306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Comic Sans MS</vt:lpstr>
      <vt:lpstr>Office Theme</vt:lpstr>
      <vt:lpstr>Year 6 MFL Transition 2020</vt:lpstr>
      <vt:lpstr>Year 6 MFL Transition 2021</vt:lpstr>
      <vt:lpstr>Français</vt:lpstr>
      <vt:lpstr>Que savez vous?-What do you know?</vt:lpstr>
      <vt:lpstr>Que savez vous?-Answers</vt:lpstr>
      <vt:lpstr>Greetings</vt:lpstr>
      <vt:lpstr>Au revoir-bye</vt:lpstr>
      <vt:lpstr>Match the French and English phrases  Write your answers on a piece of paper.</vt:lpstr>
      <vt:lpstr>Match the French and English phrases</vt:lpstr>
      <vt:lpstr>Español</vt:lpstr>
      <vt:lpstr>Spanish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What is the name of the Spanish King?</vt:lpstr>
      <vt:lpstr>4. What is the name of the Spanish King?</vt:lpstr>
      <vt:lpstr>5. How many official languages are spoken in Spain?</vt:lpstr>
      <vt:lpstr>5. How many official languages are spoken in Spain?</vt:lpstr>
      <vt:lpstr>6. Which one of the following sweets does not come from Spain?</vt:lpstr>
      <vt:lpstr>6. Which one of the following sweets does not come from Spain?</vt:lpstr>
      <vt:lpstr>7. The Spanish introduced this Mexican drink to Europe.</vt:lpstr>
      <vt:lpstr>7. The Spanish introduced this Mexican drink to Europe.</vt:lpstr>
      <vt:lpstr>8. Which of these is in the Canary Islands?</vt:lpstr>
      <vt:lpstr>8. Which of these is in the Canary Islands?</vt:lpstr>
      <vt:lpstr>9. Which of these flags belongs to a Spanish speaking country?</vt:lpstr>
      <vt:lpstr>9. Which of these flags belongs to a Spanish speaking country?</vt:lpstr>
      <vt:lpstr>PowerPoint Presentation</vt:lpstr>
      <vt:lpstr>PowerPoint Presentation</vt:lpstr>
      <vt:lpstr>Spanish greetings</vt:lpstr>
      <vt:lpstr>PowerPoint Presentation</vt:lpstr>
      <vt:lpstr>¡ Adiós != goodbye</vt:lpstr>
      <vt:lpstr>Match the Spanish and English phrases  Write your answers on a piece of paper.</vt:lpstr>
      <vt:lpstr>Match the Spanish and English phrases</vt:lpstr>
      <vt:lpstr>5 – 5 – 1 </vt:lpstr>
      <vt:lpstr>Vocabulaire (Français)</vt:lpstr>
      <vt:lpstr>Vocabulario (Español)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FZA</dc:creator>
  <cp:lastModifiedBy>J Peterkin</cp:lastModifiedBy>
  <cp:revision>127</cp:revision>
  <dcterms:created xsi:type="dcterms:W3CDTF">2015-09-05T16:07:50Z</dcterms:created>
  <dcterms:modified xsi:type="dcterms:W3CDTF">2021-07-05T09:32:29Z</dcterms:modified>
</cp:coreProperties>
</file>