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C3E9"/>
    <a:srgbClr val="0000FF"/>
    <a:srgbClr val="90D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081223-CE72-4037-93B6-1D6B732B5552}" v="6" dt="2024-11-03T17:05:21.2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p:cViewPr varScale="1">
        <p:scale>
          <a:sx n="66" d="100"/>
          <a:sy n="66" d="100"/>
        </p:scale>
        <p:origin x="2336" y="60"/>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 Reed" userId="371c1b9c-e16e-4a1b-85ee-4ef249242609" providerId="ADAL" clId="{83081223-CE72-4037-93B6-1D6B732B5552}"/>
    <pc:docChg chg="modSld">
      <pc:chgData name="J Reed" userId="371c1b9c-e16e-4a1b-85ee-4ef249242609" providerId="ADAL" clId="{83081223-CE72-4037-93B6-1D6B732B5552}" dt="2024-11-03T17:08:33.305" v="85" actId="20577"/>
      <pc:docMkLst>
        <pc:docMk/>
      </pc:docMkLst>
      <pc:sldChg chg="modSp mod">
        <pc:chgData name="J Reed" userId="371c1b9c-e16e-4a1b-85ee-4ef249242609" providerId="ADAL" clId="{83081223-CE72-4037-93B6-1D6B732B5552}" dt="2024-11-03T17:07:42.221" v="20" actId="20577"/>
        <pc:sldMkLst>
          <pc:docMk/>
          <pc:sldMk cId="0" sldId="256"/>
        </pc:sldMkLst>
        <pc:graphicFrameChg chg="modGraphic">
          <ac:chgData name="J Reed" userId="371c1b9c-e16e-4a1b-85ee-4ef249242609" providerId="ADAL" clId="{83081223-CE72-4037-93B6-1D6B732B5552}" dt="2024-11-03T17:07:42.221" v="20" actId="20577"/>
          <ac:graphicFrameMkLst>
            <pc:docMk/>
            <pc:sldMk cId="0" sldId="256"/>
            <ac:graphicFrameMk id="9" creationId="{44479BFC-D93F-47F7-A747-D7EC781998E6}"/>
          </ac:graphicFrameMkLst>
        </pc:graphicFrameChg>
      </pc:sldChg>
      <pc:sldChg chg="modSp mod">
        <pc:chgData name="J Reed" userId="371c1b9c-e16e-4a1b-85ee-4ef249242609" providerId="ADAL" clId="{83081223-CE72-4037-93B6-1D6B732B5552}" dt="2024-11-03T17:08:33.305" v="85" actId="20577"/>
        <pc:sldMkLst>
          <pc:docMk/>
          <pc:sldMk cId="0" sldId="257"/>
        </pc:sldMkLst>
        <pc:graphicFrameChg chg="mod modGraphic">
          <ac:chgData name="J Reed" userId="371c1b9c-e16e-4a1b-85ee-4ef249242609" providerId="ADAL" clId="{83081223-CE72-4037-93B6-1D6B732B5552}" dt="2024-11-03T17:05:21.223" v="14"/>
          <ac:graphicFrameMkLst>
            <pc:docMk/>
            <pc:sldMk cId="0" sldId="257"/>
            <ac:graphicFrameMk id="4" creationId="{6765E8F3-5DFE-44D8-A227-BF7C2A3E54B1}"/>
          </ac:graphicFrameMkLst>
        </pc:graphicFrameChg>
        <pc:graphicFrameChg chg="modGraphic">
          <ac:chgData name="J Reed" userId="371c1b9c-e16e-4a1b-85ee-4ef249242609" providerId="ADAL" clId="{83081223-CE72-4037-93B6-1D6B732B5552}" dt="2024-10-28T15:03:30.046" v="0" actId="14734"/>
          <ac:graphicFrameMkLst>
            <pc:docMk/>
            <pc:sldMk cId="0" sldId="257"/>
            <ac:graphicFrameMk id="9" creationId="{6CF84FB2-CE8B-451D-8E9C-94A6890695DC}"/>
          </ac:graphicFrameMkLst>
        </pc:graphicFrameChg>
        <pc:graphicFrameChg chg="modGraphic">
          <ac:chgData name="J Reed" userId="371c1b9c-e16e-4a1b-85ee-4ef249242609" providerId="ADAL" clId="{83081223-CE72-4037-93B6-1D6B732B5552}" dt="2024-11-03T17:08:33.305" v="85" actId="20577"/>
          <ac:graphicFrameMkLst>
            <pc:docMk/>
            <pc:sldMk cId="0" sldId="257"/>
            <ac:graphicFrameMk id="11" creationId="{D2E0272B-0B86-4132-8D15-3980227E6E21}"/>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F6FE278-BF16-4B4B-AAC0-D0F74D66373A}"/>
              </a:ext>
            </a:extLst>
          </p:cNvPr>
          <p:cNvSpPr>
            <a:spLocks noGrp="1"/>
          </p:cNvSpPr>
          <p:nvPr>
            <p:ph type="dt" sz="half" idx="10"/>
          </p:nvPr>
        </p:nvSpPr>
        <p:spPr/>
        <p:txBody>
          <a:bodyPr/>
          <a:lstStyle>
            <a:lvl1pPr>
              <a:defRPr/>
            </a:lvl1pPr>
          </a:lstStyle>
          <a:p>
            <a:pPr>
              <a:defRPr/>
            </a:pPr>
            <a:fld id="{739E175D-8732-4159-B0AC-A666740578CA}" type="datetimeFigureOut">
              <a:rPr lang="en-GB"/>
              <a:pPr>
                <a:defRPr/>
              </a:pPr>
              <a:t>13/11/2024</a:t>
            </a:fld>
            <a:endParaRPr lang="en-GB"/>
          </a:p>
        </p:txBody>
      </p:sp>
      <p:sp>
        <p:nvSpPr>
          <p:cNvPr id="5" name="Footer Placeholder 4">
            <a:extLst>
              <a:ext uri="{FF2B5EF4-FFF2-40B4-BE49-F238E27FC236}">
                <a16:creationId xmlns:a16="http://schemas.microsoft.com/office/drawing/2014/main" id="{398EE2C2-5C15-4C9B-A199-A16F1355C7C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E2CA4DA-90A5-44E0-ACDA-644B06740EFE}"/>
              </a:ext>
            </a:extLst>
          </p:cNvPr>
          <p:cNvSpPr>
            <a:spLocks noGrp="1"/>
          </p:cNvSpPr>
          <p:nvPr>
            <p:ph type="sldNum" sz="quarter" idx="12"/>
          </p:nvPr>
        </p:nvSpPr>
        <p:spPr/>
        <p:txBody>
          <a:bodyPr/>
          <a:lstStyle>
            <a:lvl1pPr>
              <a:defRPr/>
            </a:lvl1pPr>
          </a:lstStyle>
          <a:p>
            <a:fld id="{6DD059D5-CCC4-45FB-84C1-9A1ED4173F01}" type="slidenum">
              <a:rPr lang="en-GB" altLang="en-US"/>
              <a:pPr/>
              <a:t>‹#›</a:t>
            </a:fld>
            <a:endParaRPr lang="en-GB" altLang="en-US"/>
          </a:p>
        </p:txBody>
      </p:sp>
    </p:spTree>
    <p:extLst>
      <p:ext uri="{BB962C8B-B14F-4D97-AF65-F5344CB8AC3E}">
        <p14:creationId xmlns:p14="http://schemas.microsoft.com/office/powerpoint/2010/main" val="1889426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A95E0F-006B-47E1-B9FC-7AFE954BE019}"/>
              </a:ext>
            </a:extLst>
          </p:cNvPr>
          <p:cNvSpPr>
            <a:spLocks noGrp="1"/>
          </p:cNvSpPr>
          <p:nvPr>
            <p:ph type="dt" sz="half" idx="10"/>
          </p:nvPr>
        </p:nvSpPr>
        <p:spPr/>
        <p:txBody>
          <a:bodyPr/>
          <a:lstStyle>
            <a:lvl1pPr>
              <a:defRPr/>
            </a:lvl1pPr>
          </a:lstStyle>
          <a:p>
            <a:pPr>
              <a:defRPr/>
            </a:pPr>
            <a:fld id="{D3149543-A9BD-4A74-B538-C4F5B2DB8356}" type="datetimeFigureOut">
              <a:rPr lang="en-GB"/>
              <a:pPr>
                <a:defRPr/>
              </a:pPr>
              <a:t>13/11/2024</a:t>
            </a:fld>
            <a:endParaRPr lang="en-GB"/>
          </a:p>
        </p:txBody>
      </p:sp>
      <p:sp>
        <p:nvSpPr>
          <p:cNvPr id="5" name="Footer Placeholder 4">
            <a:extLst>
              <a:ext uri="{FF2B5EF4-FFF2-40B4-BE49-F238E27FC236}">
                <a16:creationId xmlns:a16="http://schemas.microsoft.com/office/drawing/2014/main" id="{FCD0732B-22CC-42C6-9E97-C4F500E5A80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B19FE02-048E-47A8-A629-7B76035774BA}"/>
              </a:ext>
            </a:extLst>
          </p:cNvPr>
          <p:cNvSpPr>
            <a:spLocks noGrp="1"/>
          </p:cNvSpPr>
          <p:nvPr>
            <p:ph type="sldNum" sz="quarter" idx="12"/>
          </p:nvPr>
        </p:nvSpPr>
        <p:spPr/>
        <p:txBody>
          <a:bodyPr/>
          <a:lstStyle>
            <a:lvl1pPr>
              <a:defRPr/>
            </a:lvl1pPr>
          </a:lstStyle>
          <a:p>
            <a:fld id="{59FEEB45-A7F7-486D-B1C2-BC537D30A356}" type="slidenum">
              <a:rPr lang="en-GB" altLang="en-US"/>
              <a:pPr/>
              <a:t>‹#›</a:t>
            </a:fld>
            <a:endParaRPr lang="en-GB" altLang="en-US"/>
          </a:p>
        </p:txBody>
      </p:sp>
    </p:spTree>
    <p:extLst>
      <p:ext uri="{BB962C8B-B14F-4D97-AF65-F5344CB8AC3E}">
        <p14:creationId xmlns:p14="http://schemas.microsoft.com/office/powerpoint/2010/main" val="367192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1105D5-8006-4837-A859-9755EA43273A}"/>
              </a:ext>
            </a:extLst>
          </p:cNvPr>
          <p:cNvSpPr>
            <a:spLocks noGrp="1"/>
          </p:cNvSpPr>
          <p:nvPr>
            <p:ph type="dt" sz="half" idx="10"/>
          </p:nvPr>
        </p:nvSpPr>
        <p:spPr/>
        <p:txBody>
          <a:bodyPr/>
          <a:lstStyle>
            <a:lvl1pPr>
              <a:defRPr/>
            </a:lvl1pPr>
          </a:lstStyle>
          <a:p>
            <a:pPr>
              <a:defRPr/>
            </a:pPr>
            <a:fld id="{8ACBEE6E-8C48-4621-BCB1-F6D34DAE256A}" type="datetimeFigureOut">
              <a:rPr lang="en-GB"/>
              <a:pPr>
                <a:defRPr/>
              </a:pPr>
              <a:t>13/11/2024</a:t>
            </a:fld>
            <a:endParaRPr lang="en-GB"/>
          </a:p>
        </p:txBody>
      </p:sp>
      <p:sp>
        <p:nvSpPr>
          <p:cNvPr id="5" name="Footer Placeholder 4">
            <a:extLst>
              <a:ext uri="{FF2B5EF4-FFF2-40B4-BE49-F238E27FC236}">
                <a16:creationId xmlns:a16="http://schemas.microsoft.com/office/drawing/2014/main" id="{E1075485-876B-4531-A86E-BFEC72A1DD2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7F09008-CC1A-41D5-B83C-7CB8CCEFE5A2}"/>
              </a:ext>
            </a:extLst>
          </p:cNvPr>
          <p:cNvSpPr>
            <a:spLocks noGrp="1"/>
          </p:cNvSpPr>
          <p:nvPr>
            <p:ph type="sldNum" sz="quarter" idx="12"/>
          </p:nvPr>
        </p:nvSpPr>
        <p:spPr/>
        <p:txBody>
          <a:bodyPr/>
          <a:lstStyle>
            <a:lvl1pPr>
              <a:defRPr/>
            </a:lvl1pPr>
          </a:lstStyle>
          <a:p>
            <a:fld id="{709C5FA5-C44A-4D8C-AA1B-3241C7D5953C}" type="slidenum">
              <a:rPr lang="en-GB" altLang="en-US"/>
              <a:pPr/>
              <a:t>‹#›</a:t>
            </a:fld>
            <a:endParaRPr lang="en-GB" altLang="en-US"/>
          </a:p>
        </p:txBody>
      </p:sp>
    </p:spTree>
    <p:extLst>
      <p:ext uri="{BB962C8B-B14F-4D97-AF65-F5344CB8AC3E}">
        <p14:creationId xmlns:p14="http://schemas.microsoft.com/office/powerpoint/2010/main" val="648060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20A82409-681B-42AB-93C2-D1850CED3EC3}"/>
              </a:ext>
            </a:extLst>
          </p:cNvPr>
          <p:cNvSpPr>
            <a:spLocks noGrp="1"/>
          </p:cNvSpPr>
          <p:nvPr>
            <p:ph type="dt" sz="half" idx="10"/>
          </p:nvPr>
        </p:nvSpPr>
        <p:spPr/>
        <p:txBody>
          <a:bodyPr/>
          <a:lstStyle>
            <a:lvl1pPr>
              <a:defRPr/>
            </a:lvl1pPr>
          </a:lstStyle>
          <a:p>
            <a:pPr>
              <a:defRPr/>
            </a:pPr>
            <a:fld id="{E7015603-DB34-46E0-B3EC-45E92BA67FCD}" type="datetimeFigureOut">
              <a:rPr lang="en-GB"/>
              <a:pPr>
                <a:defRPr/>
              </a:pPr>
              <a:t>13/11/2024</a:t>
            </a:fld>
            <a:endParaRPr lang="en-GB"/>
          </a:p>
        </p:txBody>
      </p:sp>
      <p:sp>
        <p:nvSpPr>
          <p:cNvPr id="6" name="Footer Placeholder 4">
            <a:extLst>
              <a:ext uri="{FF2B5EF4-FFF2-40B4-BE49-F238E27FC236}">
                <a16:creationId xmlns:a16="http://schemas.microsoft.com/office/drawing/2014/main" id="{D6530702-18B6-4512-99B8-1AB907C2390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2F25939F-0EC5-4AE8-BD0F-A038AC7D5BA7}"/>
              </a:ext>
            </a:extLst>
          </p:cNvPr>
          <p:cNvSpPr>
            <a:spLocks noGrp="1"/>
          </p:cNvSpPr>
          <p:nvPr>
            <p:ph type="sldNum" sz="quarter" idx="12"/>
          </p:nvPr>
        </p:nvSpPr>
        <p:spPr/>
        <p:txBody>
          <a:bodyPr/>
          <a:lstStyle>
            <a:lvl1pPr>
              <a:defRPr/>
            </a:lvl1pPr>
          </a:lstStyle>
          <a:p>
            <a:fld id="{ACA99A4A-7C2F-447B-8590-A79A13D3A8A7}" type="slidenum">
              <a:rPr lang="en-GB" altLang="en-US"/>
              <a:pPr/>
              <a:t>‹#›</a:t>
            </a:fld>
            <a:endParaRPr lang="en-GB" altLang="en-US"/>
          </a:p>
        </p:txBody>
      </p:sp>
    </p:spTree>
    <p:extLst>
      <p:ext uri="{BB962C8B-B14F-4D97-AF65-F5344CB8AC3E}">
        <p14:creationId xmlns:p14="http://schemas.microsoft.com/office/powerpoint/2010/main" val="1280949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65B68E43-73EF-4200-88CB-12A6C0B507B5}"/>
              </a:ext>
            </a:extLst>
          </p:cNvPr>
          <p:cNvSpPr>
            <a:spLocks noGrp="1"/>
          </p:cNvSpPr>
          <p:nvPr>
            <p:ph type="dt" sz="half" idx="10"/>
          </p:nvPr>
        </p:nvSpPr>
        <p:spPr/>
        <p:txBody>
          <a:bodyPr/>
          <a:lstStyle>
            <a:lvl1pPr>
              <a:defRPr/>
            </a:lvl1pPr>
          </a:lstStyle>
          <a:p>
            <a:pPr>
              <a:defRPr/>
            </a:pPr>
            <a:fld id="{AE990261-376F-480C-B340-E58AB5402E81}" type="datetimeFigureOut">
              <a:rPr lang="en-GB"/>
              <a:pPr>
                <a:defRPr/>
              </a:pPr>
              <a:t>13/11/2024</a:t>
            </a:fld>
            <a:endParaRPr lang="en-GB"/>
          </a:p>
        </p:txBody>
      </p:sp>
      <p:sp>
        <p:nvSpPr>
          <p:cNvPr id="8" name="Footer Placeholder 4">
            <a:extLst>
              <a:ext uri="{FF2B5EF4-FFF2-40B4-BE49-F238E27FC236}">
                <a16:creationId xmlns:a16="http://schemas.microsoft.com/office/drawing/2014/main" id="{B25BAB7F-D61B-4FB7-BEC3-94CBD07ACBF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4B869435-2E58-4BE7-A6E1-7BE66B55F660}"/>
              </a:ext>
            </a:extLst>
          </p:cNvPr>
          <p:cNvSpPr>
            <a:spLocks noGrp="1"/>
          </p:cNvSpPr>
          <p:nvPr>
            <p:ph type="sldNum" sz="quarter" idx="12"/>
          </p:nvPr>
        </p:nvSpPr>
        <p:spPr/>
        <p:txBody>
          <a:bodyPr/>
          <a:lstStyle>
            <a:lvl1pPr>
              <a:defRPr/>
            </a:lvl1pPr>
          </a:lstStyle>
          <a:p>
            <a:fld id="{D81B4A9B-BFDD-412C-80AB-185059B9DEC1}" type="slidenum">
              <a:rPr lang="en-GB" altLang="en-US"/>
              <a:pPr/>
              <a:t>‹#›</a:t>
            </a:fld>
            <a:endParaRPr lang="en-GB" altLang="en-US"/>
          </a:p>
        </p:txBody>
      </p:sp>
    </p:spTree>
    <p:extLst>
      <p:ext uri="{BB962C8B-B14F-4D97-AF65-F5344CB8AC3E}">
        <p14:creationId xmlns:p14="http://schemas.microsoft.com/office/powerpoint/2010/main" val="122533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049A646-8BCB-40B5-98DF-B2B0A3FD6B03}"/>
              </a:ext>
            </a:extLst>
          </p:cNvPr>
          <p:cNvSpPr>
            <a:spLocks noGrp="1"/>
          </p:cNvSpPr>
          <p:nvPr>
            <p:ph type="dt" sz="half" idx="10"/>
          </p:nvPr>
        </p:nvSpPr>
        <p:spPr/>
        <p:txBody>
          <a:bodyPr/>
          <a:lstStyle>
            <a:lvl1pPr>
              <a:defRPr/>
            </a:lvl1pPr>
          </a:lstStyle>
          <a:p>
            <a:pPr>
              <a:defRPr/>
            </a:pPr>
            <a:fld id="{68249DE6-8258-42DB-B8F3-37859C9F8A0C}" type="datetimeFigureOut">
              <a:rPr lang="en-GB"/>
              <a:pPr>
                <a:defRPr/>
              </a:pPr>
              <a:t>13/11/2024</a:t>
            </a:fld>
            <a:endParaRPr lang="en-GB"/>
          </a:p>
        </p:txBody>
      </p:sp>
      <p:sp>
        <p:nvSpPr>
          <p:cNvPr id="4" name="Footer Placeholder 4">
            <a:extLst>
              <a:ext uri="{FF2B5EF4-FFF2-40B4-BE49-F238E27FC236}">
                <a16:creationId xmlns:a16="http://schemas.microsoft.com/office/drawing/2014/main" id="{33E46E8B-6FD9-42C0-9CAE-D0BCE140A67B}"/>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F8E91577-3E63-4BF0-AE52-20C54F7747B9}"/>
              </a:ext>
            </a:extLst>
          </p:cNvPr>
          <p:cNvSpPr>
            <a:spLocks noGrp="1"/>
          </p:cNvSpPr>
          <p:nvPr>
            <p:ph type="sldNum" sz="quarter" idx="12"/>
          </p:nvPr>
        </p:nvSpPr>
        <p:spPr/>
        <p:txBody>
          <a:bodyPr/>
          <a:lstStyle>
            <a:lvl1pPr>
              <a:defRPr/>
            </a:lvl1pPr>
          </a:lstStyle>
          <a:p>
            <a:fld id="{2FD1B5BB-45A1-4046-AC4C-5BDBA7BDCAD5}" type="slidenum">
              <a:rPr lang="en-GB" altLang="en-US"/>
              <a:pPr/>
              <a:t>‹#›</a:t>
            </a:fld>
            <a:endParaRPr lang="en-GB" altLang="en-US"/>
          </a:p>
        </p:txBody>
      </p:sp>
    </p:spTree>
    <p:extLst>
      <p:ext uri="{BB962C8B-B14F-4D97-AF65-F5344CB8AC3E}">
        <p14:creationId xmlns:p14="http://schemas.microsoft.com/office/powerpoint/2010/main" val="410157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50F215-5A8B-4F5B-BC54-B5CDAA3B0A6D}"/>
              </a:ext>
            </a:extLst>
          </p:cNvPr>
          <p:cNvSpPr>
            <a:spLocks noGrp="1"/>
          </p:cNvSpPr>
          <p:nvPr>
            <p:ph type="dt" sz="half" idx="10"/>
          </p:nvPr>
        </p:nvSpPr>
        <p:spPr/>
        <p:txBody>
          <a:bodyPr/>
          <a:lstStyle>
            <a:lvl1pPr>
              <a:defRPr/>
            </a:lvl1pPr>
          </a:lstStyle>
          <a:p>
            <a:pPr>
              <a:defRPr/>
            </a:pPr>
            <a:fld id="{DB720FBA-7169-4F3D-B33E-40A7A1607C31}" type="datetimeFigureOut">
              <a:rPr lang="en-GB"/>
              <a:pPr>
                <a:defRPr/>
              </a:pPr>
              <a:t>13/11/2024</a:t>
            </a:fld>
            <a:endParaRPr lang="en-GB"/>
          </a:p>
        </p:txBody>
      </p:sp>
      <p:sp>
        <p:nvSpPr>
          <p:cNvPr id="3" name="Footer Placeholder 4">
            <a:extLst>
              <a:ext uri="{FF2B5EF4-FFF2-40B4-BE49-F238E27FC236}">
                <a16:creationId xmlns:a16="http://schemas.microsoft.com/office/drawing/2014/main" id="{18ED2045-6BCE-45D6-B046-9A2FF3321C2D}"/>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1E114F55-892E-4729-9DB0-72499973AB93}"/>
              </a:ext>
            </a:extLst>
          </p:cNvPr>
          <p:cNvSpPr>
            <a:spLocks noGrp="1"/>
          </p:cNvSpPr>
          <p:nvPr>
            <p:ph type="sldNum" sz="quarter" idx="12"/>
          </p:nvPr>
        </p:nvSpPr>
        <p:spPr/>
        <p:txBody>
          <a:bodyPr/>
          <a:lstStyle>
            <a:lvl1pPr>
              <a:defRPr/>
            </a:lvl1pPr>
          </a:lstStyle>
          <a:p>
            <a:fld id="{3DA7E287-64C4-4E0C-9F69-D5AE41601ECA}" type="slidenum">
              <a:rPr lang="en-GB" altLang="en-US"/>
              <a:pPr/>
              <a:t>‹#›</a:t>
            </a:fld>
            <a:endParaRPr lang="en-GB" altLang="en-US"/>
          </a:p>
        </p:txBody>
      </p:sp>
    </p:spTree>
    <p:extLst>
      <p:ext uri="{BB962C8B-B14F-4D97-AF65-F5344CB8AC3E}">
        <p14:creationId xmlns:p14="http://schemas.microsoft.com/office/powerpoint/2010/main" val="276302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DD1F5E1-C437-4355-AE8D-16DE1EA500C1}"/>
              </a:ext>
            </a:extLst>
          </p:cNvPr>
          <p:cNvSpPr>
            <a:spLocks noGrp="1"/>
          </p:cNvSpPr>
          <p:nvPr>
            <p:ph type="dt" sz="half" idx="10"/>
          </p:nvPr>
        </p:nvSpPr>
        <p:spPr/>
        <p:txBody>
          <a:bodyPr/>
          <a:lstStyle>
            <a:lvl1pPr>
              <a:defRPr/>
            </a:lvl1pPr>
          </a:lstStyle>
          <a:p>
            <a:pPr>
              <a:defRPr/>
            </a:pPr>
            <a:fld id="{13DF6454-DB1F-46D3-A7F6-8E4376853599}" type="datetimeFigureOut">
              <a:rPr lang="en-GB"/>
              <a:pPr>
                <a:defRPr/>
              </a:pPr>
              <a:t>13/11/2024</a:t>
            </a:fld>
            <a:endParaRPr lang="en-GB"/>
          </a:p>
        </p:txBody>
      </p:sp>
      <p:sp>
        <p:nvSpPr>
          <p:cNvPr id="6" name="Footer Placeholder 4">
            <a:extLst>
              <a:ext uri="{FF2B5EF4-FFF2-40B4-BE49-F238E27FC236}">
                <a16:creationId xmlns:a16="http://schemas.microsoft.com/office/drawing/2014/main" id="{FF341D79-49A1-420C-BC09-3E53AA7B9A3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BF2118F-C73C-4273-B520-4CBF363A6805}"/>
              </a:ext>
            </a:extLst>
          </p:cNvPr>
          <p:cNvSpPr>
            <a:spLocks noGrp="1"/>
          </p:cNvSpPr>
          <p:nvPr>
            <p:ph type="sldNum" sz="quarter" idx="12"/>
          </p:nvPr>
        </p:nvSpPr>
        <p:spPr/>
        <p:txBody>
          <a:bodyPr/>
          <a:lstStyle>
            <a:lvl1pPr>
              <a:defRPr/>
            </a:lvl1pPr>
          </a:lstStyle>
          <a:p>
            <a:fld id="{D45970B7-0576-4A25-AB88-C439F329440F}" type="slidenum">
              <a:rPr lang="en-GB" altLang="en-US"/>
              <a:pPr/>
              <a:t>‹#›</a:t>
            </a:fld>
            <a:endParaRPr lang="en-GB" altLang="en-US"/>
          </a:p>
        </p:txBody>
      </p:sp>
    </p:spTree>
    <p:extLst>
      <p:ext uri="{BB962C8B-B14F-4D97-AF65-F5344CB8AC3E}">
        <p14:creationId xmlns:p14="http://schemas.microsoft.com/office/powerpoint/2010/main" val="3042839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E3E3AEF-1016-49A8-8C58-ECCD751FFA0C}"/>
              </a:ext>
            </a:extLst>
          </p:cNvPr>
          <p:cNvSpPr>
            <a:spLocks noGrp="1"/>
          </p:cNvSpPr>
          <p:nvPr>
            <p:ph type="dt" sz="half" idx="10"/>
          </p:nvPr>
        </p:nvSpPr>
        <p:spPr/>
        <p:txBody>
          <a:bodyPr/>
          <a:lstStyle>
            <a:lvl1pPr>
              <a:defRPr/>
            </a:lvl1pPr>
          </a:lstStyle>
          <a:p>
            <a:pPr>
              <a:defRPr/>
            </a:pPr>
            <a:fld id="{9CE68C7D-DEEE-42BF-967D-739472DE83F9}" type="datetimeFigureOut">
              <a:rPr lang="en-GB"/>
              <a:pPr>
                <a:defRPr/>
              </a:pPr>
              <a:t>13/11/2024</a:t>
            </a:fld>
            <a:endParaRPr lang="en-GB"/>
          </a:p>
        </p:txBody>
      </p:sp>
      <p:sp>
        <p:nvSpPr>
          <p:cNvPr id="6" name="Footer Placeholder 4">
            <a:extLst>
              <a:ext uri="{FF2B5EF4-FFF2-40B4-BE49-F238E27FC236}">
                <a16:creationId xmlns:a16="http://schemas.microsoft.com/office/drawing/2014/main" id="{68EC4291-68B5-4F99-80FE-3B78A8176380}"/>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AEB383E-62FD-46EF-A8C7-09FB1C69CC62}"/>
              </a:ext>
            </a:extLst>
          </p:cNvPr>
          <p:cNvSpPr>
            <a:spLocks noGrp="1"/>
          </p:cNvSpPr>
          <p:nvPr>
            <p:ph type="sldNum" sz="quarter" idx="12"/>
          </p:nvPr>
        </p:nvSpPr>
        <p:spPr/>
        <p:txBody>
          <a:bodyPr/>
          <a:lstStyle>
            <a:lvl1pPr>
              <a:defRPr/>
            </a:lvl1pPr>
          </a:lstStyle>
          <a:p>
            <a:fld id="{707B9C91-ADD8-4A65-AFDE-9E09737E4A8E}" type="slidenum">
              <a:rPr lang="en-GB" altLang="en-US"/>
              <a:pPr/>
              <a:t>‹#›</a:t>
            </a:fld>
            <a:endParaRPr lang="en-GB" altLang="en-US"/>
          </a:p>
        </p:txBody>
      </p:sp>
    </p:spTree>
    <p:extLst>
      <p:ext uri="{BB962C8B-B14F-4D97-AF65-F5344CB8AC3E}">
        <p14:creationId xmlns:p14="http://schemas.microsoft.com/office/powerpoint/2010/main" val="992973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70A509-E175-4EF3-9E5F-79BCCF45A69A}"/>
              </a:ext>
            </a:extLst>
          </p:cNvPr>
          <p:cNvSpPr>
            <a:spLocks noGrp="1"/>
          </p:cNvSpPr>
          <p:nvPr>
            <p:ph type="dt" sz="half" idx="10"/>
          </p:nvPr>
        </p:nvSpPr>
        <p:spPr/>
        <p:txBody>
          <a:bodyPr/>
          <a:lstStyle>
            <a:lvl1pPr>
              <a:defRPr/>
            </a:lvl1pPr>
          </a:lstStyle>
          <a:p>
            <a:pPr>
              <a:defRPr/>
            </a:pPr>
            <a:fld id="{E82195E1-8A14-4C0F-B369-904A0E835CC3}" type="datetimeFigureOut">
              <a:rPr lang="en-GB"/>
              <a:pPr>
                <a:defRPr/>
              </a:pPr>
              <a:t>13/11/2024</a:t>
            </a:fld>
            <a:endParaRPr lang="en-GB"/>
          </a:p>
        </p:txBody>
      </p:sp>
      <p:sp>
        <p:nvSpPr>
          <p:cNvPr id="5" name="Footer Placeholder 4">
            <a:extLst>
              <a:ext uri="{FF2B5EF4-FFF2-40B4-BE49-F238E27FC236}">
                <a16:creationId xmlns:a16="http://schemas.microsoft.com/office/drawing/2014/main" id="{C5D5B3F0-444E-4D8C-9213-6B96B9899A9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FE70EE6-499B-4695-8698-F50593D8D34D}"/>
              </a:ext>
            </a:extLst>
          </p:cNvPr>
          <p:cNvSpPr>
            <a:spLocks noGrp="1"/>
          </p:cNvSpPr>
          <p:nvPr>
            <p:ph type="sldNum" sz="quarter" idx="12"/>
          </p:nvPr>
        </p:nvSpPr>
        <p:spPr/>
        <p:txBody>
          <a:bodyPr/>
          <a:lstStyle>
            <a:lvl1pPr>
              <a:defRPr/>
            </a:lvl1pPr>
          </a:lstStyle>
          <a:p>
            <a:fld id="{46380AC9-9A84-4B14-8E49-07109FE1A08B}" type="slidenum">
              <a:rPr lang="en-GB" altLang="en-US"/>
              <a:pPr/>
              <a:t>‹#›</a:t>
            </a:fld>
            <a:endParaRPr lang="en-GB" altLang="en-US"/>
          </a:p>
        </p:txBody>
      </p:sp>
    </p:spTree>
    <p:extLst>
      <p:ext uri="{BB962C8B-B14F-4D97-AF65-F5344CB8AC3E}">
        <p14:creationId xmlns:p14="http://schemas.microsoft.com/office/powerpoint/2010/main" val="401622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B9AB59-5ECD-4D92-804F-6B16F44379E2}"/>
              </a:ext>
            </a:extLst>
          </p:cNvPr>
          <p:cNvSpPr>
            <a:spLocks noGrp="1"/>
          </p:cNvSpPr>
          <p:nvPr>
            <p:ph type="dt" sz="half" idx="10"/>
          </p:nvPr>
        </p:nvSpPr>
        <p:spPr/>
        <p:txBody>
          <a:bodyPr/>
          <a:lstStyle>
            <a:lvl1pPr>
              <a:defRPr/>
            </a:lvl1pPr>
          </a:lstStyle>
          <a:p>
            <a:pPr>
              <a:defRPr/>
            </a:pPr>
            <a:fld id="{2D0CF569-B6B2-4339-B4E8-79453FE44940}" type="datetimeFigureOut">
              <a:rPr lang="en-GB"/>
              <a:pPr>
                <a:defRPr/>
              </a:pPr>
              <a:t>13/11/2024</a:t>
            </a:fld>
            <a:endParaRPr lang="en-GB"/>
          </a:p>
        </p:txBody>
      </p:sp>
      <p:sp>
        <p:nvSpPr>
          <p:cNvPr id="5" name="Footer Placeholder 4">
            <a:extLst>
              <a:ext uri="{FF2B5EF4-FFF2-40B4-BE49-F238E27FC236}">
                <a16:creationId xmlns:a16="http://schemas.microsoft.com/office/drawing/2014/main" id="{4B6A307A-1D7B-4244-B44A-C5E2F2260B6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09B028D-B310-484A-8916-85977F308BCE}"/>
              </a:ext>
            </a:extLst>
          </p:cNvPr>
          <p:cNvSpPr>
            <a:spLocks noGrp="1"/>
          </p:cNvSpPr>
          <p:nvPr>
            <p:ph type="sldNum" sz="quarter" idx="12"/>
          </p:nvPr>
        </p:nvSpPr>
        <p:spPr/>
        <p:txBody>
          <a:bodyPr/>
          <a:lstStyle>
            <a:lvl1pPr>
              <a:defRPr/>
            </a:lvl1pPr>
          </a:lstStyle>
          <a:p>
            <a:fld id="{285F7DF9-92F0-4BA2-838C-23D8E9A88AB4}" type="slidenum">
              <a:rPr lang="en-GB" altLang="en-US"/>
              <a:pPr/>
              <a:t>‹#›</a:t>
            </a:fld>
            <a:endParaRPr lang="en-GB" altLang="en-US"/>
          </a:p>
        </p:txBody>
      </p:sp>
    </p:spTree>
    <p:extLst>
      <p:ext uri="{BB962C8B-B14F-4D97-AF65-F5344CB8AC3E}">
        <p14:creationId xmlns:p14="http://schemas.microsoft.com/office/powerpoint/2010/main" val="372620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A4D8812-861D-4875-8415-C1519EE81787}"/>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1AA183D7-AFB7-4B76-AF62-FEB68EC26215}"/>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0C145EE7-8889-49CB-B863-057800CF8D4B}"/>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0FFF3FF-F02B-426B-9E0B-3B13B516F2D7}" type="datetimeFigureOut">
              <a:rPr lang="en-GB"/>
              <a:pPr>
                <a:defRPr/>
              </a:pPr>
              <a:t>13/11/2024</a:t>
            </a:fld>
            <a:endParaRPr lang="en-GB"/>
          </a:p>
        </p:txBody>
      </p:sp>
      <p:sp>
        <p:nvSpPr>
          <p:cNvPr id="5" name="Footer Placeholder 4">
            <a:extLst>
              <a:ext uri="{FF2B5EF4-FFF2-40B4-BE49-F238E27FC236}">
                <a16:creationId xmlns:a16="http://schemas.microsoft.com/office/drawing/2014/main" id="{97F3B481-FEB9-4B03-B87F-C02F51FF1F75}"/>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A3131AD8-8F9B-496E-A33D-8674E4344FFC}"/>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9EF7112C-C252-4BF5-928A-021B7364D081}"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fireoflondon.org.uk/gam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44479BFC-D93F-47F7-A747-D7EC781998E6}"/>
              </a:ext>
            </a:extLst>
          </p:cNvPr>
          <p:cNvGraphicFramePr>
            <a:graphicFrameLocks noGrp="1"/>
          </p:cNvGraphicFramePr>
          <p:nvPr>
            <p:extLst>
              <p:ext uri="{D42A27DB-BD31-4B8C-83A1-F6EECF244321}">
                <p14:modId xmlns:p14="http://schemas.microsoft.com/office/powerpoint/2010/main" val="195161517"/>
              </p:ext>
            </p:extLst>
          </p:nvPr>
        </p:nvGraphicFramePr>
        <p:xfrm>
          <a:off x="11113" y="1385537"/>
          <a:ext cx="6858000" cy="7608316"/>
        </p:xfrm>
        <a:graphic>
          <a:graphicData uri="http://schemas.openxmlformats.org/drawingml/2006/table">
            <a:tbl>
              <a:tblPr firstRow="1" bandRow="1">
                <a:tableStyleId>{5940675A-B579-460E-94D1-54222C63F5DA}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430639">
                <a:tc>
                  <a:txBody>
                    <a:bodyPr/>
                    <a:lstStyle/>
                    <a:p>
                      <a:pPr algn="ctr"/>
                      <a:r>
                        <a:rPr lang="en-GB" sz="1100" b="0" dirty="0">
                          <a:latin typeface="Abadi" panose="020B0604020104020204" pitchFamily="34" charset="0"/>
                        </a:rPr>
                        <a:t>Mathematics</a:t>
                      </a:r>
                    </a:p>
                  </a:txBody>
                  <a:tcPr marT="45714" marB="45714">
                    <a:solidFill>
                      <a:srgbClr val="92D050"/>
                    </a:solidFill>
                  </a:tcPr>
                </a:tc>
                <a:tc>
                  <a:txBody>
                    <a:bodyPr/>
                    <a:lstStyle/>
                    <a:p>
                      <a:pPr algn="ctr"/>
                      <a:r>
                        <a:rPr lang="en-GB" sz="1100" b="0" dirty="0">
                          <a:latin typeface="Abadi" panose="020B0604020104020204" pitchFamily="34" charset="0"/>
                        </a:rPr>
                        <a:t>English</a:t>
                      </a:r>
                    </a:p>
                  </a:txBody>
                  <a:tcPr marT="45714" marB="45714">
                    <a:solidFill>
                      <a:srgbClr val="92D050"/>
                    </a:solidFill>
                  </a:tcPr>
                </a:tc>
                <a:tc>
                  <a:txBody>
                    <a:bodyPr/>
                    <a:lstStyle/>
                    <a:p>
                      <a:pPr algn="ctr"/>
                      <a:r>
                        <a:rPr lang="en-GB" sz="1100" b="0" dirty="0">
                          <a:latin typeface="Abadi" panose="020B0604020104020204" pitchFamily="34" charset="0"/>
                        </a:rPr>
                        <a:t>History</a:t>
                      </a:r>
                    </a:p>
                  </a:txBody>
                  <a:tcPr marT="45714" marB="45714">
                    <a:solidFill>
                      <a:srgbClr val="92D050"/>
                    </a:solidFill>
                  </a:tcPr>
                </a:tc>
                <a:extLst>
                  <a:ext uri="{0D108BD9-81ED-4DB2-BD59-A6C34878D82A}">
                    <a16:rowId xmlns:a16="http://schemas.microsoft.com/office/drawing/2014/main" val="10000"/>
                  </a:ext>
                </a:extLst>
              </a:tr>
              <a:tr h="7177677">
                <a:tc>
                  <a:txBody>
                    <a:bodyPr/>
                    <a:lstStyle/>
                    <a:p>
                      <a:pPr marL="0" lvl="0" indent="0">
                        <a:buFont typeface="Arial" pitchFamily="34" charset="0"/>
                        <a:buNone/>
                      </a:pPr>
                      <a:r>
                        <a:rPr lang="en-GB" sz="1100" u="sng" kern="1200" dirty="0">
                          <a:solidFill>
                            <a:schemeClr val="tx1"/>
                          </a:solidFill>
                          <a:effectLst/>
                          <a:latin typeface="Abadi" panose="020B0604020104020204" pitchFamily="34" charset="0"/>
                          <a:ea typeface="+mn-ea"/>
                          <a:cs typeface="+mn-cs"/>
                        </a:rPr>
                        <a:t>Part-whole within 10.</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The part-whole model</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Number sentences</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Fact families – addition facts</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Number bonds to 10</a:t>
                      </a:r>
                    </a:p>
                    <a:p>
                      <a:pPr marL="0" lvl="0" indent="0">
                        <a:buFont typeface="Arial" panose="020B0604020202020204" pitchFamily="34" charset="0"/>
                        <a:buNone/>
                      </a:pPr>
                      <a:endParaRPr lang="en-GB" sz="1100" kern="120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r>
                        <a:rPr lang="en-GB" sz="1100" u="sng" kern="1200" dirty="0">
                          <a:solidFill>
                            <a:schemeClr val="tx1"/>
                          </a:solidFill>
                          <a:effectLst/>
                          <a:latin typeface="Abadi" panose="020B0604020104020204" pitchFamily="34" charset="0"/>
                          <a:ea typeface="+mn-ea"/>
                          <a:cs typeface="+mn-cs"/>
                        </a:rPr>
                        <a:t>Addition within 10.</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Adding together</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Adding more</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Addition problems</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Finding the missing number</a:t>
                      </a:r>
                    </a:p>
                    <a:p>
                      <a:pPr marL="0" lvl="0" indent="0">
                        <a:buFont typeface="Arial" panose="020B0604020202020204" pitchFamily="34" charset="0"/>
                        <a:buNone/>
                      </a:pPr>
                      <a:endParaRPr lang="en-GB" sz="1100" kern="120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r>
                        <a:rPr lang="en-GB" sz="1100" u="sng" kern="1200" dirty="0">
                          <a:solidFill>
                            <a:schemeClr val="tx1"/>
                          </a:solidFill>
                          <a:effectLst/>
                          <a:latin typeface="Abadi" panose="020B0604020104020204" pitchFamily="34" charset="0"/>
                          <a:ea typeface="+mn-ea"/>
                          <a:cs typeface="+mn-cs"/>
                        </a:rPr>
                        <a:t>Subtraction</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How many are left?</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Breaking apart</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Fact families</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Subtraction on a number line</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Add or subtract 1 or 2 more</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Addition and subtraction word problems.</a:t>
                      </a:r>
                    </a:p>
                    <a:p>
                      <a:pPr marL="171450" lvl="0" indent="-171450">
                        <a:buFont typeface="Arial" panose="020B0604020202020204" pitchFamily="34" charset="0"/>
                        <a:buChar char="•"/>
                      </a:pPr>
                      <a:endParaRPr lang="en-GB" sz="1100" kern="1200" dirty="0">
                        <a:solidFill>
                          <a:schemeClr val="tx1"/>
                        </a:solidFill>
                        <a:effectLst/>
                        <a:latin typeface="Abadi" panose="020B0604020104020204" pitchFamily="34" charset="0"/>
                        <a:ea typeface="+mn-ea"/>
                        <a:cs typeface="+mn-cs"/>
                      </a:endParaRPr>
                    </a:p>
                  </a:txBody>
                  <a:tcPr marT="45714" marB="45714"/>
                </a:tc>
                <a:tc>
                  <a:txBody>
                    <a:bodyPr/>
                    <a:lstStyle/>
                    <a:p>
                      <a:pPr marL="0" lvl="0" indent="0">
                        <a:buFont typeface="Arial" panose="020B0604020202020204" pitchFamily="34" charset="0"/>
                        <a:buNone/>
                      </a:pPr>
                      <a:r>
                        <a:rPr lang="en-US" sz="1100" b="0" u="sng" kern="1200" baseline="0" dirty="0">
                          <a:solidFill>
                            <a:schemeClr val="tx1"/>
                          </a:solidFill>
                          <a:effectLst/>
                          <a:latin typeface="Abadi" panose="020B0604020104020204" pitchFamily="34" charset="0"/>
                          <a:ea typeface="+mn-ea"/>
                          <a:cs typeface="+mn-cs"/>
                        </a:rPr>
                        <a:t>Writing</a:t>
                      </a:r>
                      <a:endParaRPr lang="en-US" sz="1100" b="0" kern="1200" baseline="0" dirty="0">
                        <a:solidFill>
                          <a:schemeClr val="tx1"/>
                        </a:solidFill>
                        <a:effectLst/>
                        <a:latin typeface="Abadi" panose="020B0604020104020204" pitchFamily="34" charset="0"/>
                        <a:ea typeface="+mn-ea"/>
                        <a:cs typeface="+mn-cs"/>
                      </a:endParaRPr>
                    </a:p>
                    <a:p>
                      <a:pPr marL="171450" lvl="0" indent="-171450">
                        <a:buFont typeface="Arial" panose="020B0604020202020204" pitchFamily="34" charset="0"/>
                        <a:buChar char="•"/>
                      </a:pPr>
                      <a:r>
                        <a:rPr lang="en-US" sz="1100" b="0" kern="1200" baseline="0" dirty="0">
                          <a:solidFill>
                            <a:schemeClr val="tx1"/>
                          </a:solidFill>
                          <a:effectLst/>
                          <a:latin typeface="Abadi" panose="020B0604020104020204" pitchFamily="34" charset="0"/>
                          <a:ea typeface="+mn-ea"/>
                          <a:cs typeface="+mn-cs"/>
                        </a:rPr>
                        <a:t>Bonfire Night and fireworks poetry.</a:t>
                      </a:r>
                    </a:p>
                    <a:p>
                      <a:pPr marL="171450" lvl="0" indent="-171450">
                        <a:buFont typeface="Arial" panose="020B0604020202020204" pitchFamily="34" charset="0"/>
                        <a:buChar char="•"/>
                      </a:pPr>
                      <a:r>
                        <a:rPr lang="en-US" sz="1100" b="0" kern="1200" baseline="0" dirty="0">
                          <a:solidFill>
                            <a:schemeClr val="tx1"/>
                          </a:solidFill>
                          <a:effectLst/>
                          <a:latin typeface="Abadi" panose="020B0604020104020204" pitchFamily="34" charset="0"/>
                          <a:ea typeface="+mn-ea"/>
                          <a:cs typeface="+mn-cs"/>
                        </a:rPr>
                        <a:t>Using adjectives and verbs to describe nouns.</a:t>
                      </a:r>
                    </a:p>
                    <a:p>
                      <a:pPr marL="171450" lvl="0" indent="-171450">
                        <a:buFont typeface="Arial" panose="020B0604020202020204" pitchFamily="34" charset="0"/>
                        <a:buChar char="•"/>
                      </a:pPr>
                      <a:r>
                        <a:rPr lang="en-US" sz="1100" b="0" kern="1200" baseline="0" dirty="0">
                          <a:solidFill>
                            <a:schemeClr val="tx1"/>
                          </a:solidFill>
                          <a:effectLst/>
                          <a:latin typeface="Abadi" panose="020B0604020104020204" pitchFamily="34" charset="0"/>
                          <a:ea typeface="+mn-ea"/>
                          <a:cs typeface="+mn-cs"/>
                        </a:rPr>
                        <a:t>Writing about real life events.</a:t>
                      </a:r>
                    </a:p>
                    <a:p>
                      <a:pPr marL="171450" lvl="0" indent="-171450">
                        <a:buFont typeface="Arial" panose="020B0604020202020204" pitchFamily="34" charset="0"/>
                        <a:buChar char="•"/>
                      </a:pPr>
                      <a:r>
                        <a:rPr lang="en-US" sz="1100" b="0" kern="1200" baseline="0" dirty="0">
                          <a:solidFill>
                            <a:schemeClr val="tx1"/>
                          </a:solidFill>
                          <a:effectLst/>
                          <a:latin typeface="Abadi" panose="020B0604020104020204" pitchFamily="34" charset="0"/>
                          <a:ea typeface="+mn-ea"/>
                          <a:cs typeface="+mn-cs"/>
                        </a:rPr>
                        <a:t>Using and/then/next/after that to write a diary writing.</a:t>
                      </a:r>
                    </a:p>
                    <a:p>
                      <a:pPr marL="171450" lvl="0" indent="-171450">
                        <a:buFont typeface="Arial" panose="020B0604020202020204" pitchFamily="34" charset="0"/>
                        <a:buChar char="•"/>
                      </a:pPr>
                      <a:r>
                        <a:rPr lang="en-US" sz="1100" b="0" kern="1200" baseline="0" dirty="0">
                          <a:solidFill>
                            <a:schemeClr val="tx1"/>
                          </a:solidFill>
                          <a:effectLst/>
                          <a:latin typeface="Abadi" panose="020B0604020104020204" pitchFamily="34" charset="0"/>
                          <a:ea typeface="+mn-ea"/>
                          <a:cs typeface="+mn-cs"/>
                        </a:rPr>
                        <a:t>Using verbs to write a set of instructions.</a:t>
                      </a:r>
                    </a:p>
                  </a:txBody>
                  <a:tcPr marT="45714" marB="45714"/>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The Great Fire of London started at Thomas </a:t>
                      </a:r>
                      <a:r>
                        <a:rPr kumimoji="0" lang="en-GB" sz="1100" b="0" i="0" u="none" strike="noStrike" kern="1200" cap="none" spc="0" normalizeH="0" baseline="0" noProof="0" dirty="0" err="1">
                          <a:ln>
                            <a:noFill/>
                          </a:ln>
                          <a:solidFill>
                            <a:prstClr val="black"/>
                          </a:solidFill>
                          <a:effectLst/>
                          <a:uLnTx/>
                          <a:uFillTx/>
                          <a:latin typeface="Abadi" panose="020B0604020104020204" pitchFamily="34" charset="0"/>
                          <a:ea typeface="+mn-ea"/>
                          <a:cs typeface="+mn-cs"/>
                        </a:rPr>
                        <a:t>Farriner’s</a:t>
                      </a: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bakery on Pudding Lane, London in 1666.</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The weather was windy, many houses were made out from wood, and they built very close together, so the fire spread quickly.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The fire burned for 4 days.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People used leather buckets, fire squirts and firebreaks to try and control the fire.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As the wind died down and changed direction the fire became under control and was finally put out.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Thousands of houses were destroyed and thousands more people were left homeless.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After the fire, the King ruled for houses to be built further apart and from stone.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Samuel Pepys wrote about the Great Fire of London in his diary.</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txBody>
                  <a:tcPr marT="45714" marB="45714"/>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5AAA45A2-70B1-4D98-8799-6A13B6451278}"/>
              </a:ext>
            </a:extLst>
          </p:cNvPr>
          <p:cNvGraphicFramePr>
            <a:graphicFrameLocks noGrp="1"/>
          </p:cNvGraphicFramePr>
          <p:nvPr>
            <p:extLst>
              <p:ext uri="{D42A27DB-BD31-4B8C-83A1-F6EECF244321}">
                <p14:modId xmlns:p14="http://schemas.microsoft.com/office/powerpoint/2010/main" val="2823716550"/>
              </p:ext>
            </p:extLst>
          </p:nvPr>
        </p:nvGraphicFramePr>
        <p:xfrm>
          <a:off x="1125538" y="4763"/>
          <a:ext cx="4606925" cy="1493690"/>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3048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latin typeface="+mn-lt"/>
                        </a:rPr>
                        <a:t>William Gilbert Endowed Church of England Aided Primary School</a:t>
                      </a:r>
                      <a:endParaRPr lang="en-GB" sz="1200" i="1" dirty="0">
                        <a:latin typeface="+mn-lt"/>
                      </a:endParaRPr>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28170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u="sng" dirty="0">
                          <a:latin typeface="+mn-lt"/>
                        </a:rPr>
                        <a:t>Curriculum Overview For Parents</a:t>
                      </a:r>
                      <a:endParaRPr lang="en-GB" sz="1600" b="1" u="sng" dirty="0">
                        <a:latin typeface="+mn-lt"/>
                      </a:endParaRPr>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30488">
                <a:tc gridSpan="2">
                  <a:txBody>
                    <a:bodyPr/>
                    <a:lstStyle/>
                    <a:p>
                      <a:pPr algn="ctr"/>
                      <a:r>
                        <a:rPr lang="en-GB" sz="1200" b="0" baseline="0" dirty="0">
                          <a:solidFill>
                            <a:schemeClr val="tx1"/>
                          </a:solidFill>
                          <a:latin typeface="+mn-lt"/>
                        </a:rPr>
                        <a:t>Autumn 2 2024</a:t>
                      </a:r>
                      <a:endParaRPr lang="en-GB" sz="1200" b="0" dirty="0">
                        <a:solidFill>
                          <a:schemeClr val="tx1"/>
                        </a:solidFill>
                        <a:latin typeface="+mn-lt"/>
                      </a:endParaRPr>
                    </a:p>
                  </a:txBody>
                  <a:tcPr marL="91393" marR="91393" marT="45737" marB="45737"/>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aseline="0" dirty="0">
                          <a:latin typeface="+mn-lt"/>
                        </a:rPr>
                        <a:t>Mrs Reed</a:t>
                      </a:r>
                      <a:endParaRPr lang="en-GB" sz="1200" dirty="0">
                        <a:latin typeface="+mn-lt"/>
                      </a:endParaRPr>
                    </a:p>
                  </a:txBody>
                  <a:tcPr marL="91393" marR="91393" marT="45737" marB="45737"/>
                </a:tc>
                <a:extLst>
                  <a:ext uri="{0D108BD9-81ED-4DB2-BD59-A6C34878D82A}">
                    <a16:rowId xmlns:a16="http://schemas.microsoft.com/office/drawing/2014/main" val="10002"/>
                  </a:ext>
                </a:extLst>
              </a:tr>
              <a:tr h="28170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a:latin typeface="+mn-lt"/>
                        </a:rPr>
                        <a:t>Theme:</a:t>
                      </a:r>
                      <a:r>
                        <a:rPr lang="en-GB" sz="1600" baseline="0" dirty="0">
                          <a:latin typeface="+mn-lt"/>
                        </a:rPr>
                        <a:t> ‘Hot Like Fire!’</a:t>
                      </a:r>
                      <a:endParaRPr lang="en-GB" sz="1600" i="1" dirty="0">
                        <a:latin typeface="+mn-lt"/>
                      </a:endParaRPr>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30488">
                <a:tc>
                  <a:txBody>
                    <a:bodyPr/>
                    <a:lstStyle/>
                    <a:p>
                      <a:pPr algn="ctr"/>
                      <a:endParaRPr lang="en-GB" sz="1200" dirty="0"/>
                    </a:p>
                  </a:txBody>
                  <a:tcPr marL="91393" marR="91393" marT="45737" marB="45737"/>
                </a:tc>
                <a:tc gridSpan="2">
                  <a:txBody>
                    <a:bodyPr/>
                    <a:lstStyle/>
                    <a:p>
                      <a:pPr algn="ctr"/>
                      <a:endParaRPr lang="en-GB" sz="1200" dirty="0"/>
                    </a:p>
                  </a:txBody>
                  <a:tcPr marL="91393" marR="91393" marT="45737" marB="45737"/>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sp>
        <p:nvSpPr>
          <p:cNvPr id="2072" name="TextBox 7">
            <a:extLst>
              <a:ext uri="{FF2B5EF4-FFF2-40B4-BE49-F238E27FC236}">
                <a16:creationId xmlns:a16="http://schemas.microsoft.com/office/drawing/2014/main" id="{99E5C31B-3956-4FB7-9E25-A4AD123B7519}"/>
              </a:ext>
            </a:extLst>
          </p:cNvPr>
          <p:cNvSpPr txBox="1">
            <a:spLocks noChangeArrowheads="1"/>
          </p:cNvSpPr>
          <p:nvPr/>
        </p:nvSpPr>
        <p:spPr bwMode="auto">
          <a:xfrm>
            <a:off x="0" y="23813"/>
            <a:ext cx="1268760" cy="1315745"/>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950" dirty="0">
                <a:latin typeface="Abadi" panose="020B0604020104020204" pitchFamily="34" charset="0"/>
              </a:rPr>
              <a:t>Curriculum Overview</a:t>
            </a: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r>
              <a:rPr lang="en-GB" altLang="en-US" sz="1000" dirty="0">
                <a:latin typeface="Abadi" panose="020B0604020104020204" pitchFamily="34" charset="0"/>
              </a:rPr>
              <a:t>Year 1</a:t>
            </a:r>
          </a:p>
        </p:txBody>
      </p:sp>
      <p:sp>
        <p:nvSpPr>
          <p:cNvPr id="2073" name="TextBox 7">
            <a:extLst>
              <a:ext uri="{FF2B5EF4-FFF2-40B4-BE49-F238E27FC236}">
                <a16:creationId xmlns:a16="http://schemas.microsoft.com/office/drawing/2014/main" id="{4ADF3FAD-63AF-4334-A8F9-091011846F59}"/>
              </a:ext>
            </a:extLst>
          </p:cNvPr>
          <p:cNvSpPr txBox="1">
            <a:spLocks noChangeArrowheads="1"/>
          </p:cNvSpPr>
          <p:nvPr/>
        </p:nvSpPr>
        <p:spPr bwMode="auto">
          <a:xfrm>
            <a:off x="5567015" y="0"/>
            <a:ext cx="1279873" cy="1315745"/>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950" dirty="0">
                <a:latin typeface="Abadi" panose="020B0604020104020204" pitchFamily="34" charset="0"/>
              </a:rPr>
              <a:t>Curriculum Overview</a:t>
            </a: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US" altLang="en-US" sz="1000" dirty="0">
              <a:latin typeface="Abadi" panose="020B0604020104020204" pitchFamily="34" charset="0"/>
            </a:endParaRPr>
          </a:p>
          <a:p>
            <a:pPr algn="ctr" eaLnBrk="1" hangingPunct="1">
              <a:spcBef>
                <a:spcPct val="0"/>
              </a:spcBef>
              <a:buFontTx/>
              <a:buNone/>
            </a:pPr>
            <a:r>
              <a:rPr lang="en-US" altLang="en-US" sz="1000" dirty="0">
                <a:latin typeface="Abadi" panose="020B0604020104020204" pitchFamily="34" charset="0"/>
              </a:rPr>
              <a:t>Year 1</a:t>
            </a:r>
          </a:p>
        </p:txBody>
      </p:sp>
      <p:pic>
        <p:nvPicPr>
          <p:cNvPr id="2" name="Picture 1">
            <a:extLst>
              <a:ext uri="{FF2B5EF4-FFF2-40B4-BE49-F238E27FC236}">
                <a16:creationId xmlns:a16="http://schemas.microsoft.com/office/drawing/2014/main" id="{6D3D36CA-7E1A-5448-E4C9-206D6DAE94B9}"/>
              </a:ext>
            </a:extLst>
          </p:cNvPr>
          <p:cNvPicPr>
            <a:picLocks noChangeAspect="1"/>
          </p:cNvPicPr>
          <p:nvPr/>
        </p:nvPicPr>
        <p:blipFill>
          <a:blip r:embed="rId2"/>
          <a:stretch>
            <a:fillRect/>
          </a:stretch>
        </p:blipFill>
        <p:spPr>
          <a:xfrm>
            <a:off x="5789095" y="230573"/>
            <a:ext cx="835711" cy="854597"/>
          </a:xfrm>
          <a:prstGeom prst="rect">
            <a:avLst/>
          </a:prstGeom>
        </p:spPr>
      </p:pic>
      <p:pic>
        <p:nvPicPr>
          <p:cNvPr id="3" name="Picture 2">
            <a:extLst>
              <a:ext uri="{FF2B5EF4-FFF2-40B4-BE49-F238E27FC236}">
                <a16:creationId xmlns:a16="http://schemas.microsoft.com/office/drawing/2014/main" id="{9AE3E611-7A42-9B2E-0282-05CE399D8755}"/>
              </a:ext>
            </a:extLst>
          </p:cNvPr>
          <p:cNvPicPr>
            <a:picLocks noChangeAspect="1"/>
          </p:cNvPicPr>
          <p:nvPr/>
        </p:nvPicPr>
        <p:blipFill>
          <a:blip r:embed="rId2"/>
          <a:stretch>
            <a:fillRect/>
          </a:stretch>
        </p:blipFill>
        <p:spPr>
          <a:xfrm>
            <a:off x="252152" y="230573"/>
            <a:ext cx="835711" cy="8545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6CF84FB2-CE8B-451D-8E9C-94A6890695DC}"/>
              </a:ext>
            </a:extLst>
          </p:cNvPr>
          <p:cNvGraphicFramePr>
            <a:graphicFrameLocks noGrp="1"/>
          </p:cNvGraphicFramePr>
          <p:nvPr>
            <p:extLst>
              <p:ext uri="{D42A27DB-BD31-4B8C-83A1-F6EECF244321}">
                <p14:modId xmlns:p14="http://schemas.microsoft.com/office/powerpoint/2010/main" val="967010995"/>
              </p:ext>
            </p:extLst>
          </p:nvPr>
        </p:nvGraphicFramePr>
        <p:xfrm>
          <a:off x="0" y="1348838"/>
          <a:ext cx="6825898" cy="2831048"/>
        </p:xfrm>
        <a:graphic>
          <a:graphicData uri="http://schemas.openxmlformats.org/drawingml/2006/table">
            <a:tbl>
              <a:tblPr firstRow="1" bandRow="1">
                <a:tableStyleId>{5940675A-B579-460E-94D1-54222C63F5DA}</a:tableStyleId>
              </a:tblPr>
              <a:tblGrid>
                <a:gridCol w="2060848">
                  <a:extLst>
                    <a:ext uri="{9D8B030D-6E8A-4147-A177-3AD203B41FA5}">
                      <a16:colId xmlns:a16="http://schemas.microsoft.com/office/drawing/2014/main" val="20000"/>
                    </a:ext>
                  </a:extLst>
                </a:gridCol>
                <a:gridCol w="2736304">
                  <a:extLst>
                    <a:ext uri="{9D8B030D-6E8A-4147-A177-3AD203B41FA5}">
                      <a16:colId xmlns:a16="http://schemas.microsoft.com/office/drawing/2014/main" val="20001"/>
                    </a:ext>
                  </a:extLst>
                </a:gridCol>
                <a:gridCol w="2028746">
                  <a:extLst>
                    <a:ext uri="{9D8B030D-6E8A-4147-A177-3AD203B41FA5}">
                      <a16:colId xmlns:a16="http://schemas.microsoft.com/office/drawing/2014/main" val="20002"/>
                    </a:ext>
                  </a:extLst>
                </a:gridCol>
              </a:tblGrid>
              <a:tr h="270834">
                <a:tc>
                  <a:txBody>
                    <a:bodyPr/>
                    <a:lstStyle/>
                    <a:p>
                      <a:pPr algn="ctr"/>
                      <a:r>
                        <a:rPr lang="en-GB" sz="1100" b="0" dirty="0">
                          <a:latin typeface="Abadi" panose="020B0604020104020204" pitchFamily="34" charset="0"/>
                        </a:rPr>
                        <a:t>RHE</a:t>
                      </a:r>
                    </a:p>
                  </a:txBody>
                  <a:tcPr marL="91452" marR="91452" marT="45667" marB="45667">
                    <a:solidFill>
                      <a:srgbClr val="92D050"/>
                    </a:solidFill>
                  </a:tcPr>
                </a:tc>
                <a:tc>
                  <a:txBody>
                    <a:bodyPr/>
                    <a:lstStyle/>
                    <a:p>
                      <a:pPr algn="ctr"/>
                      <a:r>
                        <a:rPr lang="en-GB" sz="1100" b="0" dirty="0">
                          <a:latin typeface="Abadi" panose="020B0604020104020204" pitchFamily="34" charset="0"/>
                        </a:rPr>
                        <a:t>Design Technology</a:t>
                      </a:r>
                    </a:p>
                  </a:txBody>
                  <a:tcPr marL="91452" marR="91452" marT="45667" marB="45667">
                    <a:solidFill>
                      <a:srgbClr val="92D050"/>
                    </a:solidFill>
                  </a:tcPr>
                </a:tc>
                <a:tc>
                  <a:txBody>
                    <a:bodyPr/>
                    <a:lstStyle/>
                    <a:p>
                      <a:pPr algn="ctr"/>
                      <a:r>
                        <a:rPr lang="en-GB" sz="1100" b="0" dirty="0">
                          <a:latin typeface="Abadi" panose="020B0604020104020204" pitchFamily="34" charset="0"/>
                        </a:rPr>
                        <a:t>R.E</a:t>
                      </a:r>
                    </a:p>
                  </a:txBody>
                  <a:tcPr marL="91452" marR="91452" marT="45667" marB="45667">
                    <a:solidFill>
                      <a:srgbClr val="92D050"/>
                    </a:solidFill>
                  </a:tcPr>
                </a:tc>
                <a:extLst>
                  <a:ext uri="{0D108BD9-81ED-4DB2-BD59-A6C34878D82A}">
                    <a16:rowId xmlns:a16="http://schemas.microsoft.com/office/drawing/2014/main" val="10000"/>
                  </a:ext>
                </a:extLst>
              </a:tr>
              <a:tr h="2237992">
                <a:tc>
                  <a:txBody>
                    <a:bodyPr/>
                    <a:lstStyle/>
                    <a:p>
                      <a:pPr marL="171450" lvl="0" indent="-171450">
                        <a:buFont typeface="Arial" panose="020B0604020202020204" pitchFamily="34" charset="0"/>
                        <a:buChar char="•"/>
                      </a:pPr>
                      <a:r>
                        <a:rPr lang="en-GB" sz="950" kern="1200" dirty="0">
                          <a:solidFill>
                            <a:schemeClr val="tx1"/>
                          </a:solidFill>
                          <a:effectLst/>
                          <a:latin typeface="Abadi" panose="020B0604020104020204" pitchFamily="34" charset="0"/>
                          <a:ea typeface="+mn-ea"/>
                          <a:cs typeface="+mn-cs"/>
                        </a:rPr>
                        <a:t>Different situations make us feel different emotions.</a:t>
                      </a:r>
                    </a:p>
                    <a:p>
                      <a:pPr marL="171450" lvl="0" indent="-171450">
                        <a:buFont typeface="Arial" panose="020B0604020202020204" pitchFamily="34" charset="0"/>
                        <a:buChar char="•"/>
                      </a:pPr>
                      <a:r>
                        <a:rPr lang="en-GB" sz="950" kern="1200" dirty="0">
                          <a:solidFill>
                            <a:schemeClr val="tx1"/>
                          </a:solidFill>
                          <a:effectLst/>
                          <a:latin typeface="Abadi" panose="020B0604020104020204" pitchFamily="34" charset="0"/>
                          <a:ea typeface="+mn-ea"/>
                          <a:cs typeface="+mn-cs"/>
                        </a:rPr>
                        <a:t>We are all good at different things.</a:t>
                      </a:r>
                    </a:p>
                    <a:p>
                      <a:pPr marL="171450" lvl="0" indent="-171450">
                        <a:buFont typeface="Arial" panose="020B0604020202020204" pitchFamily="34" charset="0"/>
                        <a:buChar char="•"/>
                      </a:pPr>
                      <a:r>
                        <a:rPr lang="en-GB" sz="950" kern="1200" dirty="0">
                          <a:solidFill>
                            <a:schemeClr val="tx1"/>
                          </a:solidFill>
                          <a:effectLst/>
                          <a:latin typeface="Abadi" panose="020B0604020104020204" pitchFamily="34" charset="0"/>
                          <a:ea typeface="+mn-ea"/>
                          <a:cs typeface="+mn-cs"/>
                        </a:rPr>
                        <a:t>Get the right amount of sleep every night to keep healthy and well</a:t>
                      </a:r>
                    </a:p>
                    <a:p>
                      <a:pPr marL="171450" lvl="0" indent="-171450">
                        <a:buFont typeface="Arial" panose="020B0604020202020204" pitchFamily="34" charset="0"/>
                        <a:buChar char="•"/>
                      </a:pPr>
                      <a:r>
                        <a:rPr lang="en-GB" sz="950" kern="1200" dirty="0">
                          <a:solidFill>
                            <a:schemeClr val="tx1"/>
                          </a:solidFill>
                          <a:effectLst/>
                          <a:latin typeface="Abadi" panose="020B0604020104020204" pitchFamily="34" charset="0"/>
                          <a:ea typeface="+mn-ea"/>
                          <a:cs typeface="+mn-cs"/>
                        </a:rPr>
                        <a:t>Washing our hands gets rid of germs which can make us ill.</a:t>
                      </a:r>
                    </a:p>
                    <a:p>
                      <a:pPr marL="171450" lvl="0" indent="-171450">
                        <a:buFont typeface="Arial" panose="020B0604020202020204" pitchFamily="34" charset="0"/>
                        <a:buChar char="•"/>
                      </a:pPr>
                      <a:r>
                        <a:rPr lang="en-GB" sz="950" kern="1200" dirty="0">
                          <a:solidFill>
                            <a:schemeClr val="tx1"/>
                          </a:solidFill>
                          <a:effectLst/>
                          <a:latin typeface="Abadi" panose="020B0604020104020204" pitchFamily="34" charset="0"/>
                          <a:ea typeface="+mn-ea"/>
                          <a:cs typeface="+mn-cs"/>
                        </a:rPr>
                        <a:t>Sun safety</a:t>
                      </a:r>
                    </a:p>
                    <a:p>
                      <a:pPr marL="171450" lvl="0" indent="-171450">
                        <a:buFont typeface="Arial" panose="020B0604020202020204" pitchFamily="34" charset="0"/>
                        <a:buChar char="•"/>
                      </a:pPr>
                      <a:r>
                        <a:rPr lang="en-GB" sz="950" kern="1200" dirty="0">
                          <a:solidFill>
                            <a:schemeClr val="tx1"/>
                          </a:solidFill>
                          <a:effectLst/>
                          <a:latin typeface="Abadi" panose="020B0604020104020204" pitchFamily="34" charset="0"/>
                          <a:ea typeface="+mn-ea"/>
                          <a:cs typeface="+mn-cs"/>
                        </a:rPr>
                        <a:t>Some people can be allergic to some foods.</a:t>
                      </a:r>
                    </a:p>
                    <a:p>
                      <a:pPr marL="171450" lvl="0" indent="-171450">
                        <a:buFont typeface="Arial" panose="020B0604020202020204" pitchFamily="34" charset="0"/>
                        <a:buChar char="•"/>
                      </a:pPr>
                      <a:r>
                        <a:rPr lang="en-GB" sz="950" kern="1200" dirty="0">
                          <a:solidFill>
                            <a:schemeClr val="tx1"/>
                          </a:solidFill>
                          <a:effectLst/>
                          <a:latin typeface="Abadi" panose="020B0604020104020204" pitchFamily="34" charset="0"/>
                          <a:ea typeface="+mn-ea"/>
                          <a:cs typeface="+mn-cs"/>
                        </a:rPr>
                        <a:t>Some people have jobs which help us to keep healthy (e.g. doctors, nurses and dentists)</a:t>
                      </a:r>
                    </a:p>
                    <a:p>
                      <a:pPr marL="171450" lvl="0" indent="-171450">
                        <a:buFont typeface="Arial" panose="020B0604020202020204" pitchFamily="34" charset="0"/>
                        <a:buChar char="•"/>
                      </a:pPr>
                      <a:endParaRPr lang="en-GB" sz="950" kern="1200" dirty="0">
                        <a:solidFill>
                          <a:schemeClr val="tx1"/>
                        </a:solidFill>
                        <a:effectLst/>
                        <a:latin typeface="Abadi" panose="020B0604020104020204" pitchFamily="34" charset="0"/>
                        <a:ea typeface="+mn-ea"/>
                        <a:cs typeface="+mn-cs"/>
                      </a:endParaRPr>
                    </a:p>
                    <a:p>
                      <a:pPr marL="171450" lvl="0" indent="-171450">
                        <a:buFont typeface="Arial" panose="020B0604020202020204" pitchFamily="34" charset="0"/>
                        <a:buChar char="•"/>
                      </a:pPr>
                      <a:endParaRPr lang="en-US" sz="1000" kern="1200" dirty="0">
                        <a:solidFill>
                          <a:schemeClr val="tx1"/>
                        </a:solidFill>
                        <a:effectLst/>
                        <a:latin typeface="Abadi" panose="020B0604020104020204" pitchFamily="34" charset="0"/>
                        <a:ea typeface="+mn-ea"/>
                        <a:cs typeface="+mn-cs"/>
                      </a:endParaRPr>
                    </a:p>
                  </a:txBody>
                  <a:tcPr marL="91452" marR="91452" marT="45667" marB="45667"/>
                </a:tc>
                <a:tc>
                  <a:txBody>
                    <a:bodyPr/>
                    <a:lstStyle/>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Bread sold in shops and bakeries is made by bakers. There are many different types and flavour of bread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Bread is eaten all over the world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Bread is made by mixing flour, water, yeast and salt together; it needs to be baked before we can eat it.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Flour used in bread is made from wheat, a crop grown in fields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Yeast is used to make the bread dough rise before baking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Bread contains vitamins and minerals; it is part of the ‘Eat Well Guide’ of foods we should eat each day to keep healthy.</a:t>
                      </a:r>
                    </a:p>
                  </a:txBody>
                  <a:tcPr marL="91452" marR="91452" marT="45667" marB="45667"/>
                </a:tc>
                <a:tc>
                  <a:txBody>
                    <a:bodyPr/>
                    <a:lstStyle/>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The story of the tax collector in the Bible is important to Christians.</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This story talks about  forgiveness and peace.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The Lord’s Prayer is a special prayer for Christians.</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Christians believe God listens to them and answers their prayers.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Christians believe that Jesus sets a good example to show us how to help others.</a:t>
                      </a:r>
                    </a:p>
                    <a:p>
                      <a:pPr marL="171450" lvl="0" indent="-171450">
                        <a:buFont typeface="Arial" panose="020B0604020202020204" pitchFamily="34" charset="0"/>
                        <a:buChar char="•"/>
                      </a:pPr>
                      <a:endParaRPr lang="en-GB" sz="1000" kern="1200" dirty="0">
                        <a:solidFill>
                          <a:schemeClr val="tx1"/>
                        </a:solidFill>
                        <a:effectLst/>
                        <a:latin typeface="Abadi" panose="020B0604020104020204" pitchFamily="34" charset="0"/>
                        <a:ea typeface="+mn-ea"/>
                        <a:cs typeface="+mn-cs"/>
                      </a:endParaRPr>
                    </a:p>
                  </a:txBody>
                  <a:tcPr marL="91452" marR="91452" marT="45667" marB="45667"/>
                </a:tc>
                <a:extLst>
                  <a:ext uri="{0D108BD9-81ED-4DB2-BD59-A6C34878D82A}">
                    <a16:rowId xmlns:a16="http://schemas.microsoft.com/office/drawing/2014/main" val="10001"/>
                  </a:ext>
                </a:extLst>
              </a:tr>
            </a:tbl>
          </a:graphicData>
        </a:graphic>
      </p:graphicFrame>
      <p:graphicFrame>
        <p:nvGraphicFramePr>
          <p:cNvPr id="11" name="Table 10">
            <a:extLst>
              <a:ext uri="{FF2B5EF4-FFF2-40B4-BE49-F238E27FC236}">
                <a16:creationId xmlns:a16="http://schemas.microsoft.com/office/drawing/2014/main" id="{D2E0272B-0B86-4132-8D15-3980227E6E21}"/>
              </a:ext>
            </a:extLst>
          </p:cNvPr>
          <p:cNvGraphicFramePr>
            <a:graphicFrameLocks noGrp="1"/>
          </p:cNvGraphicFramePr>
          <p:nvPr>
            <p:extLst>
              <p:ext uri="{D42A27DB-BD31-4B8C-83A1-F6EECF244321}">
                <p14:modId xmlns:p14="http://schemas.microsoft.com/office/powerpoint/2010/main" val="1021149614"/>
              </p:ext>
            </p:extLst>
          </p:nvPr>
        </p:nvGraphicFramePr>
        <p:xfrm>
          <a:off x="16687" y="6381878"/>
          <a:ext cx="6857621" cy="2783269"/>
        </p:xfrm>
        <a:graphic>
          <a:graphicData uri="http://schemas.openxmlformats.org/drawingml/2006/table">
            <a:tbl>
              <a:tblPr firstRow="1" bandRow="1">
                <a:tableStyleId>{5940675A-B579-460E-94D1-54222C63F5DA}</a:tableStyleId>
              </a:tblPr>
              <a:tblGrid>
                <a:gridCol w="6857621">
                  <a:extLst>
                    <a:ext uri="{9D8B030D-6E8A-4147-A177-3AD203B41FA5}">
                      <a16:colId xmlns:a16="http://schemas.microsoft.com/office/drawing/2014/main" val="20000"/>
                    </a:ext>
                  </a:extLst>
                </a:gridCol>
              </a:tblGrid>
              <a:tr h="253207">
                <a:tc>
                  <a:txBody>
                    <a:bodyPr/>
                    <a:lstStyle/>
                    <a:p>
                      <a:pPr algn="ctr"/>
                      <a:r>
                        <a:rPr lang="en-GB" sz="1200" b="1" dirty="0"/>
                        <a:t>Things to look for and do at home/Any other information:</a:t>
                      </a:r>
                    </a:p>
                  </a:txBody>
                  <a:tcPr marL="91444" marR="91444" marT="45737" marB="45737">
                    <a:solidFill>
                      <a:srgbClr val="92D050"/>
                    </a:solidFill>
                  </a:tcPr>
                </a:tc>
                <a:extLst>
                  <a:ext uri="{0D108BD9-81ED-4DB2-BD59-A6C34878D82A}">
                    <a16:rowId xmlns:a16="http://schemas.microsoft.com/office/drawing/2014/main" val="10000"/>
                  </a:ext>
                </a:extLst>
              </a:tr>
              <a:tr h="250891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b="0" u="sng" kern="1200" baseline="0" dirty="0">
                          <a:solidFill>
                            <a:schemeClr val="tx1"/>
                          </a:solidFill>
                          <a:effectLst/>
                          <a:highlight>
                            <a:srgbClr val="FFFF00"/>
                          </a:highlight>
                          <a:latin typeface="Abadi" panose="020B0604020104020204" pitchFamily="34" charset="0"/>
                          <a:ea typeface="+mn-ea"/>
                          <a:cs typeface="+mn-cs"/>
                        </a:rPr>
                        <a:t>Choose an activity to complete at home to be completed and brought into school by Monday 18</a:t>
                      </a:r>
                      <a:r>
                        <a:rPr lang="en-US" sz="1050" b="0" u="sng" kern="1200" baseline="30000" dirty="0">
                          <a:solidFill>
                            <a:schemeClr val="tx1"/>
                          </a:solidFill>
                          <a:effectLst/>
                          <a:highlight>
                            <a:srgbClr val="FFFF00"/>
                          </a:highlight>
                          <a:latin typeface="Abadi" panose="020B0604020104020204" pitchFamily="34" charset="0"/>
                          <a:ea typeface="+mn-ea"/>
                          <a:cs typeface="+mn-cs"/>
                        </a:rPr>
                        <a:t>th</a:t>
                      </a:r>
                      <a:r>
                        <a:rPr lang="en-US" sz="1050" b="0" u="sng" kern="1200" baseline="0" dirty="0">
                          <a:solidFill>
                            <a:schemeClr val="tx1"/>
                          </a:solidFill>
                          <a:effectLst/>
                          <a:highlight>
                            <a:srgbClr val="FFFF00"/>
                          </a:highlight>
                          <a:latin typeface="Abadi" panose="020B0604020104020204" pitchFamily="34" charset="0"/>
                          <a:ea typeface="+mn-ea"/>
                          <a:cs typeface="+mn-cs"/>
                        </a:rPr>
                        <a:t> November:</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50" kern="1200" baseline="0" dirty="0">
                          <a:solidFill>
                            <a:schemeClr val="tx1"/>
                          </a:solidFill>
                          <a:effectLst/>
                          <a:latin typeface="Abadi" panose="020B0604020104020204" pitchFamily="34" charset="0"/>
                          <a:ea typeface="+mn-ea"/>
                          <a:cs typeface="+mn-cs"/>
                        </a:rPr>
                        <a:t>Watch https://www.bbc.co.uk/newsround/15351828  then make your own firework/bonfire picture on A3/A4 piece of paper use adjectives and verbs to add description.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50" kern="1200" baseline="0" dirty="0">
                          <a:solidFill>
                            <a:schemeClr val="tx1"/>
                          </a:solidFill>
                          <a:effectLst/>
                          <a:latin typeface="Abadi" panose="020B0604020104020204" pitchFamily="34" charset="0"/>
                          <a:ea typeface="+mn-ea"/>
                          <a:cs typeface="+mn-cs"/>
                        </a:rPr>
                        <a:t>Research ‘The Great Fire of London’ When did it happen? Why did it happen? Where did the fire start? How long did it last? How was the fire put out? What did we learn from this terrible disaster? Visit this link to play ‘The Great Fire of London’ game. </a:t>
                      </a:r>
                      <a:r>
                        <a:rPr lang="en-GB" sz="1050" kern="1200" baseline="0" dirty="0">
                          <a:solidFill>
                            <a:schemeClr val="tx1"/>
                          </a:solidFill>
                          <a:effectLst/>
                          <a:latin typeface="Abadi" panose="020B0604020104020204" pitchFamily="34" charset="0"/>
                          <a:ea typeface="+mn-ea"/>
                          <a:cs typeface="+mn-cs"/>
                          <a:hlinkClick r:id="rId2"/>
                        </a:rPr>
                        <a:t>http://www.fireoflondon.org.uk/game</a:t>
                      </a:r>
                      <a:r>
                        <a:rPr lang="en-GB" sz="1050" kern="1200" baseline="0" dirty="0">
                          <a:solidFill>
                            <a:schemeClr val="tx1"/>
                          </a:solidFill>
                          <a:effectLst/>
                          <a:latin typeface="Abadi" panose="020B0604020104020204" pitchFamily="34" charset="0"/>
                          <a:ea typeface="+mn-ea"/>
                          <a:cs typeface="+mn-cs"/>
                        </a:rPr>
                        <a:t> then create a fact sheet that answers these questions and shares your research with us.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50" kern="1200" baseline="0" dirty="0">
                          <a:solidFill>
                            <a:schemeClr val="tx1"/>
                          </a:solidFill>
                          <a:effectLst/>
                          <a:latin typeface="Abadi" panose="020B0604020104020204" pitchFamily="34" charset="0"/>
                          <a:ea typeface="+mn-ea"/>
                          <a:cs typeface="+mn-cs"/>
                        </a:rPr>
                        <a:t>Design and make a Tudor house using a cardboard box. You could turn a used cereal box inside out and then add the black and white design in the style of the traditional Tudor houses from the time of The Great Fire of London. Could you add some straw to the roof? How did this help the fire spread so quickly? </a:t>
                      </a:r>
                      <a:endParaRPr lang="en-GB" sz="1050" b="0" u="sng" kern="1200" baseline="0" dirty="0">
                        <a:solidFill>
                          <a:schemeClr val="tx1"/>
                        </a:solidFill>
                        <a:effectLst/>
                        <a:latin typeface="Abadi" panose="020B06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1050" b="0" u="sng" kern="1200" baseline="0" dirty="0">
                          <a:solidFill>
                            <a:schemeClr val="tx1"/>
                          </a:solidFill>
                          <a:effectLst/>
                          <a:latin typeface="Abadi" panose="020B0604020104020204" pitchFamily="34" charset="0"/>
                          <a:ea typeface="+mn-ea"/>
                          <a:cs typeface="+mn-cs"/>
                        </a:rPr>
                        <a:t>Any other information:</a:t>
                      </a:r>
                      <a:endParaRPr lang="en-GB" sz="1050" b="0" u="sng" kern="1200" dirty="0">
                        <a:solidFill>
                          <a:schemeClr val="tx1"/>
                        </a:solidFill>
                        <a:effectLst/>
                        <a:latin typeface="Abadi" panose="020B0604020104020204" pitchFamily="34" charset="0"/>
                        <a:ea typeface="+mn-ea"/>
                        <a:cs typeface="+mn-cs"/>
                      </a:endParaRPr>
                    </a:p>
                    <a:p>
                      <a:pPr marL="171450" indent="-171450">
                        <a:buFont typeface="Arial" panose="020B0604020202020204" pitchFamily="34" charset="0"/>
                        <a:buChar char="•"/>
                      </a:pPr>
                      <a:r>
                        <a:rPr lang="en-GB" sz="1050" kern="1200" dirty="0">
                          <a:solidFill>
                            <a:schemeClr val="tx1"/>
                          </a:solidFill>
                          <a:effectLst/>
                          <a:latin typeface="Abadi" panose="020B0604020104020204" pitchFamily="34" charset="0"/>
                          <a:ea typeface="+mn-ea"/>
                          <a:cs typeface="+mn-cs"/>
                        </a:rPr>
                        <a:t>Please can you sign off library books when they have been read. Library is back to a </a:t>
                      </a:r>
                      <a:r>
                        <a:rPr lang="en-GB" sz="1050" kern="1200" dirty="0">
                          <a:solidFill>
                            <a:srgbClr val="FF0000"/>
                          </a:solidFill>
                          <a:effectLst/>
                          <a:latin typeface="Abadi" panose="020B0604020104020204" pitchFamily="34" charset="0"/>
                          <a:ea typeface="+mn-ea"/>
                          <a:cs typeface="+mn-cs"/>
                        </a:rPr>
                        <a:t>Thursday.</a:t>
                      </a:r>
                    </a:p>
                    <a:p>
                      <a:pPr marL="171450" indent="-171450">
                        <a:buFont typeface="Arial" panose="020B0604020202020204" pitchFamily="34" charset="0"/>
                        <a:buChar char="•"/>
                      </a:pPr>
                      <a:r>
                        <a:rPr lang="en-GB" sz="1050" kern="1200" dirty="0">
                          <a:solidFill>
                            <a:schemeClr val="tx1"/>
                          </a:solidFill>
                          <a:effectLst/>
                          <a:latin typeface="Abadi" panose="020B0604020104020204" pitchFamily="34" charset="0"/>
                          <a:ea typeface="+mn-ea"/>
                          <a:cs typeface="+mn-cs"/>
                        </a:rPr>
                        <a:t>Maths Whizz – pennies will be given each </a:t>
                      </a:r>
                      <a:r>
                        <a:rPr lang="en-GB" sz="1050" kern="1200" dirty="0">
                          <a:solidFill>
                            <a:srgbClr val="FF0000"/>
                          </a:solidFill>
                          <a:effectLst/>
                          <a:latin typeface="Abadi" panose="020B0604020104020204" pitchFamily="34" charset="0"/>
                          <a:ea typeface="+mn-ea"/>
                          <a:cs typeface="+mn-cs"/>
                        </a:rPr>
                        <a:t>Monday</a:t>
                      </a:r>
                      <a:r>
                        <a:rPr lang="en-GB" sz="1050" kern="1200" dirty="0">
                          <a:solidFill>
                            <a:schemeClr val="tx1"/>
                          </a:solidFill>
                          <a:effectLst/>
                          <a:latin typeface="Abadi" panose="020B0604020104020204" pitchFamily="34" charset="0"/>
                          <a:ea typeface="+mn-ea"/>
                          <a:cs typeface="+mn-cs"/>
                        </a:rPr>
                        <a:t> for children that achieve three blue gems or complete 60 minutes of Maths Whizz each week.</a:t>
                      </a:r>
                      <a:endParaRPr lang="en-GB" sz="1100" kern="1200" dirty="0">
                        <a:solidFill>
                          <a:schemeClr val="tx1"/>
                        </a:solidFill>
                        <a:effectLst/>
                        <a:latin typeface="Abadi" panose="020B0604020104020204" pitchFamily="34" charset="0"/>
                        <a:ea typeface="+mn-ea"/>
                        <a:cs typeface="+mn-cs"/>
                      </a:endParaRPr>
                    </a:p>
                    <a:p>
                      <a:pPr marL="0" indent="0">
                        <a:buFont typeface="+mj-lt"/>
                        <a:buNone/>
                      </a:pPr>
                      <a:endParaRPr lang="en-GB" sz="1100" kern="1200" dirty="0">
                        <a:solidFill>
                          <a:schemeClr val="tx1"/>
                        </a:solidFill>
                        <a:effectLst/>
                        <a:latin typeface="Abadi" panose="020B0604020104020204" pitchFamily="34" charset="0"/>
                        <a:ea typeface="+mn-ea"/>
                        <a:cs typeface="+mn-cs"/>
                      </a:endParaRPr>
                    </a:p>
                  </a:txBody>
                  <a:tcPr marL="91444" marR="91444" marT="45737" marB="45737"/>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D91DD8EE-918F-4532-B257-8680A0B3E88B}"/>
              </a:ext>
            </a:extLst>
          </p:cNvPr>
          <p:cNvGraphicFramePr>
            <a:graphicFrameLocks noGrp="1"/>
          </p:cNvGraphicFramePr>
          <p:nvPr>
            <p:extLst>
              <p:ext uri="{D42A27DB-BD31-4B8C-83A1-F6EECF244321}">
                <p14:modId xmlns:p14="http://schemas.microsoft.com/office/powerpoint/2010/main" val="2869900048"/>
              </p:ext>
            </p:extLst>
          </p:nvPr>
        </p:nvGraphicFramePr>
        <p:xfrm>
          <a:off x="1125538" y="0"/>
          <a:ext cx="4606925" cy="1493620"/>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18136">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William Gilbert Endowed Church of England Aided Primary School</a:t>
                      </a:r>
                      <a:endParaRPr lang="en-GB" sz="12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26660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u="sng" dirty="0"/>
                        <a:t>Curriculum Overview For Parents</a:t>
                      </a:r>
                      <a:endParaRPr lang="en-GB" sz="1600" b="1" u="sng"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18136">
                <a:tc gridSpan="2">
                  <a:txBody>
                    <a:bodyPr/>
                    <a:lstStyle/>
                    <a:p>
                      <a:pPr algn="ctr"/>
                      <a:r>
                        <a:rPr lang="en-GB" sz="1200" dirty="0"/>
                        <a:t>Autumn</a:t>
                      </a:r>
                      <a:r>
                        <a:rPr lang="en-GB" sz="1200" baseline="0" dirty="0"/>
                        <a:t> 2 2024</a:t>
                      </a:r>
                      <a:endParaRPr lang="en-GB" sz="1200" dirty="0"/>
                    </a:p>
                  </a:txBody>
                  <a:tcPr marL="91409" marR="91409" marT="45730" marB="45730"/>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Mrs</a:t>
                      </a:r>
                      <a:r>
                        <a:rPr lang="en-US" sz="1200" baseline="0" dirty="0"/>
                        <a:t> Reed</a:t>
                      </a:r>
                      <a:endParaRPr lang="en-GB" sz="1200" dirty="0"/>
                    </a:p>
                  </a:txBody>
                  <a:tcPr marL="91409" marR="91409" marT="45730" marB="45730"/>
                </a:tc>
                <a:extLst>
                  <a:ext uri="{0D108BD9-81ED-4DB2-BD59-A6C34878D82A}">
                    <a16:rowId xmlns:a16="http://schemas.microsoft.com/office/drawing/2014/main" val="10002"/>
                  </a:ext>
                </a:extLst>
              </a:tr>
              <a:tr h="26660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a:t>Theme: ‘Hot Like Fire!’</a:t>
                      </a:r>
                      <a:endParaRPr lang="en-GB" sz="16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18136">
                <a:tc>
                  <a:txBody>
                    <a:bodyPr/>
                    <a:lstStyle/>
                    <a:p>
                      <a:pPr algn="ctr"/>
                      <a:endParaRPr lang="en-GB" sz="1200" dirty="0"/>
                    </a:p>
                  </a:txBody>
                  <a:tcPr marL="91409" marR="91409" marT="45730" marB="45730"/>
                </a:tc>
                <a:tc gridSpan="2">
                  <a:txBody>
                    <a:bodyPr/>
                    <a:lstStyle/>
                    <a:p>
                      <a:pPr algn="ctr"/>
                      <a:endParaRPr lang="en-GB" sz="1200" dirty="0"/>
                    </a:p>
                  </a:txBody>
                  <a:tcPr marL="91409" marR="91409" marT="45730" marB="45730"/>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graphicFrame>
        <p:nvGraphicFramePr>
          <p:cNvPr id="4" name="Table 3">
            <a:extLst>
              <a:ext uri="{FF2B5EF4-FFF2-40B4-BE49-F238E27FC236}">
                <a16:creationId xmlns:a16="http://schemas.microsoft.com/office/drawing/2014/main" id="{6765E8F3-5DFE-44D8-A227-BF7C2A3E54B1}"/>
              </a:ext>
            </a:extLst>
          </p:cNvPr>
          <p:cNvGraphicFramePr>
            <a:graphicFrameLocks noGrp="1"/>
          </p:cNvGraphicFramePr>
          <p:nvPr>
            <p:extLst>
              <p:ext uri="{D42A27DB-BD31-4B8C-83A1-F6EECF244321}">
                <p14:modId xmlns:p14="http://schemas.microsoft.com/office/powerpoint/2010/main" val="3617895803"/>
              </p:ext>
            </p:extLst>
          </p:nvPr>
        </p:nvGraphicFramePr>
        <p:xfrm>
          <a:off x="0" y="3865358"/>
          <a:ext cx="6858000" cy="2499196"/>
        </p:xfrm>
        <a:graphic>
          <a:graphicData uri="http://schemas.openxmlformats.org/drawingml/2006/table">
            <a:tbl>
              <a:tblPr firstRow="1" bandRow="1">
                <a:tableStyleId>{5940675A-B579-460E-94D1-54222C63F5DA}</a:tableStyleId>
              </a:tblPr>
              <a:tblGrid>
                <a:gridCol w="2060848">
                  <a:extLst>
                    <a:ext uri="{9D8B030D-6E8A-4147-A177-3AD203B41FA5}">
                      <a16:colId xmlns:a16="http://schemas.microsoft.com/office/drawing/2014/main" val="20000"/>
                    </a:ext>
                  </a:extLst>
                </a:gridCol>
                <a:gridCol w="2736304">
                  <a:extLst>
                    <a:ext uri="{9D8B030D-6E8A-4147-A177-3AD203B41FA5}">
                      <a16:colId xmlns:a16="http://schemas.microsoft.com/office/drawing/2014/main" val="20001"/>
                    </a:ext>
                  </a:extLst>
                </a:gridCol>
                <a:gridCol w="2060848">
                  <a:extLst>
                    <a:ext uri="{9D8B030D-6E8A-4147-A177-3AD203B41FA5}">
                      <a16:colId xmlns:a16="http://schemas.microsoft.com/office/drawing/2014/main" val="20002"/>
                    </a:ext>
                  </a:extLst>
                </a:gridCol>
              </a:tblGrid>
              <a:tr h="0">
                <a:tc>
                  <a:txBody>
                    <a:bodyPr/>
                    <a:lstStyle/>
                    <a:p>
                      <a:pPr algn="ctr"/>
                      <a:r>
                        <a:rPr lang="en-GB" sz="1200" b="1" dirty="0"/>
                        <a:t>Music</a:t>
                      </a:r>
                    </a:p>
                  </a:txBody>
                  <a:tcPr marL="91444" marR="91444" marT="45679" marB="45679">
                    <a:solidFill>
                      <a:srgbClr val="92D050"/>
                    </a:solidFill>
                  </a:tcPr>
                </a:tc>
                <a:tc>
                  <a:txBody>
                    <a:bodyPr/>
                    <a:lstStyle/>
                    <a:p>
                      <a:pPr algn="ctr"/>
                      <a:r>
                        <a:rPr lang="en-GB" sz="1200" b="1" dirty="0"/>
                        <a:t>Computing</a:t>
                      </a:r>
                    </a:p>
                  </a:txBody>
                  <a:tcPr marL="91444" marR="91444" marT="45679" marB="45679">
                    <a:solidFill>
                      <a:srgbClr val="92D050"/>
                    </a:solidFill>
                  </a:tcPr>
                </a:tc>
                <a:tc>
                  <a:txBody>
                    <a:bodyPr/>
                    <a:lstStyle/>
                    <a:p>
                      <a:pPr algn="ctr"/>
                      <a:r>
                        <a:rPr lang="en-GB" sz="1200" b="1" dirty="0"/>
                        <a:t>P.E</a:t>
                      </a:r>
                    </a:p>
                  </a:txBody>
                  <a:tcPr marL="91444" marR="91444" marT="45679" marB="45679">
                    <a:solidFill>
                      <a:srgbClr val="92D050"/>
                    </a:solidFill>
                  </a:tcPr>
                </a:tc>
                <a:extLst>
                  <a:ext uri="{0D108BD9-81ED-4DB2-BD59-A6C34878D82A}">
                    <a16:rowId xmlns:a16="http://schemas.microsoft.com/office/drawing/2014/main" val="10000"/>
                  </a:ext>
                </a:extLst>
              </a:tr>
              <a:tr h="1738452">
                <a:tc>
                  <a:txBody>
                    <a:bodyPr/>
                    <a:lstStyle/>
                    <a:p>
                      <a:pPr marL="171450" lvl="0" indent="-171450">
                        <a:buFont typeface="Arial" panose="020B0604020202020204" pitchFamily="34" charset="0"/>
                        <a:buChar char="•"/>
                      </a:pPr>
                      <a:r>
                        <a:rPr lang="en-GB" sz="1000" kern="1200" baseline="0" dirty="0">
                          <a:solidFill>
                            <a:schemeClr val="tx1"/>
                          </a:solidFill>
                          <a:effectLst/>
                          <a:latin typeface="Abadi" panose="020B0604020104020204" pitchFamily="34" charset="0"/>
                          <a:ea typeface="+mn-ea"/>
                          <a:cs typeface="+mn-cs"/>
                        </a:rPr>
                        <a:t>Use voices and bodies expressively, while exploring tempo.</a:t>
                      </a:r>
                    </a:p>
                    <a:p>
                      <a:pPr marL="171450" lvl="0" indent="-171450">
                        <a:buFont typeface="Arial" panose="020B0604020202020204" pitchFamily="34" charset="0"/>
                        <a:buChar char="•"/>
                      </a:pPr>
                      <a:r>
                        <a:rPr lang="en-GB" sz="1000" kern="1200" baseline="0" dirty="0">
                          <a:solidFill>
                            <a:schemeClr val="tx1"/>
                          </a:solidFill>
                          <a:effectLst/>
                          <a:latin typeface="Abadi" panose="020B0604020104020204" pitchFamily="34" charset="0"/>
                          <a:ea typeface="+mn-ea"/>
                          <a:cs typeface="+mn-cs"/>
                        </a:rPr>
                        <a:t>Practice a rhyme using fast and low beats on a range of instruments.</a:t>
                      </a:r>
                    </a:p>
                    <a:p>
                      <a:pPr marL="171450" lvl="0" indent="-171450">
                        <a:buFont typeface="Arial" panose="020B0604020202020204" pitchFamily="34" charset="0"/>
                        <a:buChar char="•"/>
                      </a:pPr>
                      <a:r>
                        <a:rPr lang="en-GB" sz="1000" kern="1200" baseline="0" dirty="0">
                          <a:solidFill>
                            <a:schemeClr val="tx1"/>
                          </a:solidFill>
                          <a:effectLst/>
                          <a:latin typeface="Abadi" panose="020B0604020104020204" pitchFamily="34" charset="0"/>
                          <a:ea typeface="+mn-ea"/>
                          <a:cs typeface="+mn-cs"/>
                        </a:rPr>
                        <a:t>Use voices to perform a song with a fast and slow beat.</a:t>
                      </a:r>
                    </a:p>
                    <a:p>
                      <a:pPr marL="171450" lvl="0" indent="-171450">
                        <a:buFont typeface="Arial" panose="020B0604020202020204" pitchFamily="34" charset="0"/>
                        <a:buChar char="•"/>
                      </a:pPr>
                      <a:r>
                        <a:rPr lang="en-GB" sz="1000" kern="1200" baseline="0" dirty="0">
                          <a:solidFill>
                            <a:schemeClr val="tx1"/>
                          </a:solidFill>
                          <a:effectLst/>
                          <a:latin typeface="Abadi" panose="020B0604020104020204" pitchFamily="34" charset="0"/>
                          <a:ea typeface="+mn-ea"/>
                          <a:cs typeface="+mn-cs"/>
                        </a:rPr>
                        <a:t>Use singing voices and an instrument to perform a song with a fast and slow beat.</a:t>
                      </a:r>
                    </a:p>
                    <a:p>
                      <a:pPr marL="171450" lvl="0" indent="-171450">
                        <a:buFont typeface="Arial" panose="020B0604020202020204" pitchFamily="34" charset="0"/>
                        <a:buChar char="•"/>
                      </a:pPr>
                      <a:r>
                        <a:rPr lang="en-GB" sz="1000" kern="1200" baseline="0" dirty="0">
                          <a:solidFill>
                            <a:schemeClr val="tx1"/>
                          </a:solidFill>
                          <a:effectLst/>
                          <a:latin typeface="Abadi" panose="020B0604020104020204" pitchFamily="34" charset="0"/>
                          <a:ea typeface="+mn-ea"/>
                          <a:cs typeface="+mn-cs"/>
                        </a:rPr>
                        <a:t>Demonstrate fast and slow beats within the context of a story.</a:t>
                      </a:r>
                    </a:p>
                  </a:txBody>
                  <a:tcPr marL="91444" marR="91444" marT="45679" marB="45679"/>
                </a:tc>
                <a:tc>
                  <a:txBody>
                    <a:bodyPr/>
                    <a:lstStyle/>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Instructions tell someone or something what to do. They need to be clear otherwise things can go wrong.</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Words such as forwards, backwards, turn, left and right are used to make instructions clear.</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We can push buttons on programmable toys to give them an instruction.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If there is an error in the instruction, we can try again to get it right.</a:t>
                      </a:r>
                    </a:p>
                    <a:p>
                      <a:pPr marL="0" lvl="0" indent="0">
                        <a:buFont typeface="Arial" panose="020B0604020202020204" pitchFamily="34" charset="0"/>
                        <a:buNone/>
                      </a:pPr>
                      <a:endParaRPr lang="en-GB" sz="1000" kern="1200" dirty="0">
                        <a:solidFill>
                          <a:schemeClr val="tx1"/>
                        </a:solidFill>
                        <a:effectLst/>
                        <a:latin typeface="Abadi" panose="020B0604020104020204" pitchFamily="34" charset="0"/>
                        <a:ea typeface="+mn-ea"/>
                        <a:cs typeface="+mn-cs"/>
                      </a:endParaRPr>
                    </a:p>
                  </a:txBody>
                  <a:tcPr marL="91444" marR="91444" marT="45679" marB="45679"/>
                </a:tc>
                <a:tc>
                  <a:txBody>
                    <a:bodyPr/>
                    <a:lstStyle/>
                    <a:p>
                      <a:pPr marL="17145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Develop long distance running.</a:t>
                      </a:r>
                    </a:p>
                    <a:p>
                      <a:pPr marL="17145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Complete a small circuit of activities.</a:t>
                      </a:r>
                    </a:p>
                    <a:p>
                      <a:pPr marL="17145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Understand where our core is and how to complete simple core exercises.</a:t>
                      </a:r>
                    </a:p>
                    <a:p>
                      <a:pPr marL="17145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Show good agility when changing direction.</a:t>
                      </a:r>
                    </a:p>
                    <a:p>
                      <a:pPr marL="17145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Travel use full body strength to travel.</a:t>
                      </a:r>
                    </a:p>
                    <a:p>
                      <a:pPr marL="17145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Use full body strength to travel in different ways.</a:t>
                      </a:r>
                    </a:p>
                  </a:txBody>
                  <a:tcPr marL="91444" marR="91444" marT="45679" marB="45679"/>
                </a:tc>
                <a:extLst>
                  <a:ext uri="{0D108BD9-81ED-4DB2-BD59-A6C34878D82A}">
                    <a16:rowId xmlns:a16="http://schemas.microsoft.com/office/drawing/2014/main" val="10001"/>
                  </a:ext>
                </a:extLst>
              </a:tr>
            </a:tbl>
          </a:graphicData>
        </a:graphic>
      </p:graphicFrame>
      <p:sp>
        <p:nvSpPr>
          <p:cNvPr id="3121" name="TextBox 7">
            <a:extLst>
              <a:ext uri="{FF2B5EF4-FFF2-40B4-BE49-F238E27FC236}">
                <a16:creationId xmlns:a16="http://schemas.microsoft.com/office/drawing/2014/main" id="{7B53EE1B-B0F6-496C-81E4-0904588EE677}"/>
              </a:ext>
            </a:extLst>
          </p:cNvPr>
          <p:cNvSpPr txBox="1">
            <a:spLocks noChangeArrowheads="1"/>
          </p:cNvSpPr>
          <p:nvPr/>
        </p:nvSpPr>
        <p:spPr bwMode="auto">
          <a:xfrm>
            <a:off x="32103" y="25399"/>
            <a:ext cx="1253344" cy="1308050"/>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950" dirty="0">
                <a:latin typeface="Abadi" panose="020B0604020104020204" pitchFamily="34" charset="0"/>
              </a:rPr>
              <a:t>Curriculum Overview</a:t>
            </a: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US" altLang="en-US" sz="1000" dirty="0">
              <a:latin typeface="Abadi" panose="020B0604020104020204" pitchFamily="34" charset="0"/>
            </a:endParaRPr>
          </a:p>
          <a:p>
            <a:pPr algn="ctr" eaLnBrk="1" hangingPunct="1">
              <a:spcBef>
                <a:spcPct val="0"/>
              </a:spcBef>
              <a:buFontTx/>
              <a:buNone/>
            </a:pPr>
            <a:r>
              <a:rPr lang="en-US" altLang="en-US" sz="1000" dirty="0">
                <a:latin typeface="Abadi" panose="020B0604020104020204" pitchFamily="34" charset="0"/>
              </a:rPr>
              <a:t>Year 1</a:t>
            </a:r>
            <a:endParaRPr lang="en-GB" altLang="en-US" sz="1000" dirty="0">
              <a:latin typeface="Abadi" panose="020B0604020104020204" pitchFamily="34" charset="0"/>
            </a:endParaRPr>
          </a:p>
        </p:txBody>
      </p:sp>
      <p:sp>
        <p:nvSpPr>
          <p:cNvPr id="3122" name="TextBox 7">
            <a:extLst>
              <a:ext uri="{FF2B5EF4-FFF2-40B4-BE49-F238E27FC236}">
                <a16:creationId xmlns:a16="http://schemas.microsoft.com/office/drawing/2014/main" id="{1E49B444-2C76-48F8-A2CE-4AB604B020BB}"/>
              </a:ext>
            </a:extLst>
          </p:cNvPr>
          <p:cNvSpPr txBox="1">
            <a:spLocks noChangeArrowheads="1"/>
          </p:cNvSpPr>
          <p:nvPr/>
        </p:nvSpPr>
        <p:spPr bwMode="auto">
          <a:xfrm>
            <a:off x="5557138" y="25399"/>
            <a:ext cx="1268760" cy="1315745"/>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950" dirty="0">
                <a:latin typeface="Abadi" panose="020B0604020104020204" pitchFamily="34" charset="0"/>
              </a:rPr>
              <a:t>Curriculum Overview</a:t>
            </a: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US" altLang="en-US" sz="1000" dirty="0">
              <a:latin typeface="Abadi" panose="020B0604020104020204" pitchFamily="34" charset="0"/>
            </a:endParaRPr>
          </a:p>
          <a:p>
            <a:pPr algn="ctr" eaLnBrk="1" hangingPunct="1">
              <a:spcBef>
                <a:spcPct val="0"/>
              </a:spcBef>
              <a:buFontTx/>
              <a:buNone/>
            </a:pPr>
            <a:r>
              <a:rPr lang="en-US" altLang="en-US" sz="1000" dirty="0">
                <a:latin typeface="Abadi" panose="020B0604020104020204" pitchFamily="34" charset="0"/>
              </a:rPr>
              <a:t>Year 1</a:t>
            </a:r>
            <a:endParaRPr lang="en-GB" altLang="en-US" sz="1000" dirty="0">
              <a:latin typeface="Abadi" panose="020B0604020104020204" pitchFamily="34" charset="0"/>
            </a:endParaRPr>
          </a:p>
        </p:txBody>
      </p:sp>
      <p:pic>
        <p:nvPicPr>
          <p:cNvPr id="2" name="Picture 1">
            <a:extLst>
              <a:ext uri="{FF2B5EF4-FFF2-40B4-BE49-F238E27FC236}">
                <a16:creationId xmlns:a16="http://schemas.microsoft.com/office/drawing/2014/main" id="{A01D1F33-EC24-4685-CE6A-117431E1F744}"/>
              </a:ext>
            </a:extLst>
          </p:cNvPr>
          <p:cNvPicPr>
            <a:picLocks noChangeAspect="1"/>
          </p:cNvPicPr>
          <p:nvPr/>
        </p:nvPicPr>
        <p:blipFill>
          <a:blip r:embed="rId3"/>
          <a:stretch>
            <a:fillRect/>
          </a:stretch>
        </p:blipFill>
        <p:spPr>
          <a:xfrm>
            <a:off x="5773906" y="247662"/>
            <a:ext cx="835224" cy="853514"/>
          </a:xfrm>
          <a:prstGeom prst="rect">
            <a:avLst/>
          </a:prstGeom>
        </p:spPr>
      </p:pic>
      <p:pic>
        <p:nvPicPr>
          <p:cNvPr id="3" name="Picture 2">
            <a:extLst>
              <a:ext uri="{FF2B5EF4-FFF2-40B4-BE49-F238E27FC236}">
                <a16:creationId xmlns:a16="http://schemas.microsoft.com/office/drawing/2014/main" id="{6E9F113A-4D70-5C81-FD05-07E6D27D8940}"/>
              </a:ext>
            </a:extLst>
          </p:cNvPr>
          <p:cNvPicPr>
            <a:picLocks noChangeAspect="1"/>
          </p:cNvPicPr>
          <p:nvPr/>
        </p:nvPicPr>
        <p:blipFill>
          <a:blip r:embed="rId3"/>
          <a:stretch>
            <a:fillRect/>
          </a:stretch>
        </p:blipFill>
        <p:spPr>
          <a:xfrm>
            <a:off x="248870" y="247662"/>
            <a:ext cx="835224" cy="85351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1430</TotalTime>
  <Words>973</Words>
  <Application>Microsoft Office PowerPoint</Application>
  <PresentationFormat>On-screen Show (4:3)</PresentationFormat>
  <Paragraphs>123</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Abadi</vt:lpstr>
      <vt:lpstr>Arial</vt:lpstr>
      <vt:lpstr>Calibri</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dc:creator>
  <cp:lastModifiedBy>E Mercer</cp:lastModifiedBy>
  <cp:revision>92</cp:revision>
  <cp:lastPrinted>2017-02-24T14:05:27Z</cp:lastPrinted>
  <dcterms:created xsi:type="dcterms:W3CDTF">2015-04-28T21:00:47Z</dcterms:created>
  <dcterms:modified xsi:type="dcterms:W3CDTF">2024-11-13T10:15:42Z</dcterms:modified>
</cp:coreProperties>
</file>