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61" r:id="rId5"/>
    <p:sldId id="258" r:id="rId6"/>
    <p:sldId id="259" r:id="rId7"/>
    <p:sldId id="262" r:id="rId8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57825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622DB5-BAF3-BD47-364A-57DC5649B222}" v="112" dt="2024-07-19T10:09:52.4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1027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888E8B-0B70-4808-9F39-D52B34C281BA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A139A4-087B-4EE4-86A9-8411771D1FB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974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7A139A4-087B-4EE4-86A9-8411771D1FBE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56048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D3A30-3D03-4EC6-AF38-6CFA114D4A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6D5AE2-936B-457C-80FE-BC6B2B1605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97679-D6B8-4531-9F04-5D6130064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634CE-F592-4B80-B186-23386FB510B9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9CD713-A336-4EDA-8D3B-FFA4E3D13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12402F-DD4D-456F-B50F-2FC488D5C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5396-631F-4B81-A1C3-A101D40EA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6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6D871-DA99-4146-86C6-E8BEDCF267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A1AE16-D677-449F-A200-52F2C73077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F6794-EDCC-4635-9C46-5D0F4FBD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634CE-F592-4B80-B186-23386FB510B9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7F5995-2189-4E56-AA58-49A596506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87E56E-2CC8-48C2-A7DC-D64512A69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5396-631F-4B81-A1C3-A101D40EA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7885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9D5964-6609-457C-8B1E-0C1E713191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D31BB8E-AB25-4EC5-9106-27DA2195B9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123D60-C5A9-4FEC-930F-FBE1B31DA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634CE-F592-4B80-B186-23386FB510B9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79D584-98BA-4989-9104-1281BEF1F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06D652-4A5F-4A43-B5E5-36D34D12AA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5396-631F-4B81-A1C3-A101D40EA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544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32428-1968-4BE2-8C8A-C4667A610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520C2F-AF9E-4687-B606-B360263002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F6FD33-52F3-4215-AED8-71F2A449B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634CE-F592-4B80-B186-23386FB510B9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F08591-0B50-425B-9FF8-2800FFE87B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68B42-0B72-44C4-B732-57C510031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5396-631F-4B81-A1C3-A101D40EA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071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DEFF1-F52F-4937-9C25-0AF481AD3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8EAD4-EB17-42E6-8E93-1CD69D464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35AF2F-2EC7-4341-A816-FAB7D41A4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634CE-F592-4B80-B186-23386FB510B9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C755D-EEF0-4FE1-8E47-53B23F8BB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F0D6F7-6008-4D45-AB37-2C24C9F36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5396-631F-4B81-A1C3-A101D40EA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71436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841E37-4562-440A-8EB3-5E1890090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1DFC58-1008-4AB4-9D3F-EAE5C70151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EB6047-999C-476A-8E0F-51ED848C4A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8461BE-52EF-48B1-8B47-26BCB18B3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634CE-F592-4B80-B186-23386FB510B9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EBC7FF-D096-4283-9121-A88354DB4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5DFC4DC-8888-4FD8-83D4-542067201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5396-631F-4B81-A1C3-A101D40EA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141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BD366-E0CA-4CD4-865F-8E0C223DF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96A9F0-E32A-45A6-A8A4-45A98B000F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EF63B0-3CB7-402E-85A8-FBB8E246A0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CA33AD-53D6-41CB-9928-DD0EA8168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A33D09-CD12-4179-AB9C-79A36E11B5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709F93-8516-4AE9-B9FA-1A2480577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634CE-F592-4B80-B186-23386FB510B9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D9B196B-4574-4CDA-A9CC-9E20682FE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6E6BC6-6064-48ED-81FB-8D9F258F7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5396-631F-4B81-A1C3-A101D40EA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5120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B9CA77-CB61-4362-A5B8-2438EC20C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C1DB6F-7BD0-4867-A637-724985B61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634CE-F592-4B80-B186-23386FB510B9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430E1E-EFA0-4381-86F7-67FC3A269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76562D-0FDB-4609-B4EC-A50848B819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5396-631F-4B81-A1C3-A101D40EA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05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0E6E4A-A040-4E05-A85D-03EB5B427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634CE-F592-4B80-B186-23386FB510B9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2B327E-B84A-404A-AF4F-411A238E9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2FA28C9-294E-4DCF-B554-23A25010B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5396-631F-4B81-A1C3-A101D40EA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96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0BC7B-C4DD-40DB-913D-BE6A88C77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7BD312-B5A3-4A7F-9882-94D0788751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51BE47-0718-4E94-81E4-55783C49FD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FE94D4-BC1F-456C-8E19-FA803EE39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634CE-F592-4B80-B186-23386FB510B9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CDE4C5-72F0-4A5E-B3B7-37C654CC8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E6028A-7C93-4324-B103-CEE8420A4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5396-631F-4B81-A1C3-A101D40EA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542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B6008-5DFF-46ED-B226-59F26CF3E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44BEFD-2A7F-496F-AE10-319CDD99A2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77FA4A-5F65-49AE-8747-F0571FD311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033020-97A6-4DE4-B3E8-8560A04AF7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634CE-F592-4B80-B186-23386FB510B9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526D58-F833-4FAE-AC0C-B341F07F8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D7ADAD-2144-4855-AC77-D26D22976C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75396-631F-4B81-A1C3-A101D40EA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97996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C0FCCD-01DE-4FE0-9BEA-F8D3511DD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24AD90-C349-4854-A5CE-AC6B0569AD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403C49-5029-4A91-9C1D-29AC3CA19C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634CE-F592-4B80-B186-23386FB510B9}" type="datetimeFigureOut">
              <a:rPr lang="en-GB" smtClean="0"/>
              <a:t>09/10/2024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B3B4F3-11DF-4EEF-8065-7A9A6F289D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37834C-1240-45CF-AB04-1057C1425E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775396-631F-4B81-A1C3-A101D40EA5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708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8D140D50-4075-C023-4EF5-872B9BECBCE9}"/>
              </a:ext>
            </a:extLst>
          </p:cNvPr>
          <p:cNvSpPr/>
          <p:nvPr/>
        </p:nvSpPr>
        <p:spPr>
          <a:xfrm>
            <a:off x="6487998" y="166907"/>
            <a:ext cx="5593216" cy="560297"/>
          </a:xfrm>
          <a:prstGeom prst="rect">
            <a:avLst/>
          </a:prstGeom>
          <a:solidFill>
            <a:srgbClr val="A5002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60A0D7-2F36-14BF-20B9-2327E0EF3916}"/>
              </a:ext>
            </a:extLst>
          </p:cNvPr>
          <p:cNvSpPr txBox="1"/>
          <p:nvPr/>
        </p:nvSpPr>
        <p:spPr>
          <a:xfrm>
            <a:off x="689248" y="-1403840"/>
            <a:ext cx="11506850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>
                <a:cs typeface="Calibri"/>
              </a:rPr>
              <a:t>The EEF 5-a-day principle:</a:t>
            </a:r>
            <a:r>
              <a:rPr lang="en-US">
                <a:cs typeface="Calibri"/>
              </a:rPr>
              <a:t> High quality teaching benefits students with SEND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3A5ACC-6E74-BD10-5BA6-2C9AC9D25B7D}"/>
              </a:ext>
            </a:extLst>
          </p:cNvPr>
          <p:cNvSpPr txBox="1"/>
          <p:nvPr/>
        </p:nvSpPr>
        <p:spPr>
          <a:xfrm>
            <a:off x="6495245" y="725312"/>
            <a:ext cx="5589619" cy="592676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GB" b="1"/>
              <a:t>There are 4 areas of need in the SEND Code of Practice</a:t>
            </a:r>
            <a:r>
              <a:rPr lang="en-GB"/>
              <a:t> </a:t>
            </a:r>
            <a:endParaRPr lang="en-US">
              <a:ea typeface="Calibri" panose="020F0502020204030204"/>
              <a:cs typeface="Calibri" panose="020F0502020204030204"/>
            </a:endParaRPr>
          </a:p>
          <a:p>
            <a:r>
              <a:rPr lang="en-GB" sz="800">
                <a:ea typeface="Calibri"/>
                <a:cs typeface="Calibri"/>
              </a:rPr>
              <a:t> </a:t>
            </a:r>
            <a:endParaRPr lang="en-GB" sz="1600">
              <a:ea typeface="Calibri"/>
              <a:cs typeface="Calibri"/>
            </a:endParaRPr>
          </a:p>
          <a:p>
            <a:r>
              <a:rPr lang="en-GB" b="1"/>
              <a:t>C&amp;I: </a:t>
            </a:r>
            <a:r>
              <a:rPr lang="en-GB" i="1"/>
              <a:t>Communication &amp; Interaction</a:t>
            </a:r>
            <a:endParaRPr lang="en-GB" i="1">
              <a:ea typeface="Calibri"/>
              <a:cs typeface="Calibri"/>
            </a:endParaRPr>
          </a:p>
          <a:p>
            <a:pPr marL="742950" indent="-285750">
              <a:buFont typeface="Arial"/>
              <a:buChar char="•"/>
            </a:pPr>
            <a:r>
              <a:rPr lang="en-GB" sz="1400">
                <a:ea typeface="Calibri"/>
                <a:cs typeface="Calibri"/>
              </a:rPr>
              <a:t>ASC – Autistic Spectrum Condition </a:t>
            </a:r>
            <a:r>
              <a:rPr lang="en-GB" sz="1400" err="1">
                <a:ea typeface="Calibri"/>
                <a:cs typeface="Calibri"/>
              </a:rPr>
              <a:t>incl</a:t>
            </a:r>
            <a:r>
              <a:rPr lang="en-GB" sz="1400">
                <a:ea typeface="Calibri"/>
                <a:cs typeface="Calibri"/>
              </a:rPr>
              <a:t> high-functioning autism (previously Aspergers)</a:t>
            </a:r>
          </a:p>
          <a:p>
            <a:pPr marL="742950" indent="-285750">
              <a:buFont typeface="Arial"/>
              <a:buChar char="•"/>
            </a:pPr>
            <a:r>
              <a:rPr lang="en-GB" sz="1400">
                <a:ea typeface="Calibri"/>
                <a:cs typeface="Calibri"/>
              </a:rPr>
              <a:t>DLD – Developmental Language Disorder</a:t>
            </a:r>
          </a:p>
          <a:p>
            <a:pPr marL="742950" indent="-285750">
              <a:buFont typeface="Arial"/>
              <a:buChar char="•"/>
            </a:pPr>
            <a:r>
              <a:rPr lang="en-GB" sz="1400">
                <a:ea typeface="Calibri"/>
                <a:cs typeface="Calibri"/>
              </a:rPr>
              <a:t>SLCN – Speech, Language &amp; Communication Needs</a:t>
            </a:r>
          </a:p>
          <a:p>
            <a:pPr marL="457200"/>
            <a:r>
              <a:rPr lang="en-GB" sz="800">
                <a:ea typeface="Calibri"/>
                <a:cs typeface="Calibri"/>
              </a:rPr>
              <a:t> </a:t>
            </a:r>
            <a:endParaRPr lang="en-GB" sz="1400">
              <a:ea typeface="Calibri"/>
              <a:cs typeface="Calibri"/>
            </a:endParaRPr>
          </a:p>
          <a:p>
            <a:r>
              <a:rPr lang="en-GB" b="1"/>
              <a:t>C&amp;L: </a:t>
            </a:r>
            <a:r>
              <a:rPr lang="en-GB" i="1"/>
              <a:t>Cognition &amp; Learning</a:t>
            </a:r>
            <a:endParaRPr lang="en-GB" i="1">
              <a:ea typeface="Calibri"/>
              <a:cs typeface="Calibri"/>
            </a:endParaRPr>
          </a:p>
          <a:p>
            <a:pPr marL="742950" indent="-285750">
              <a:buFont typeface="Arial"/>
              <a:buChar char="•"/>
            </a:pPr>
            <a:r>
              <a:rPr lang="en-GB" sz="1400"/>
              <a:t>GD – Global Delay</a:t>
            </a:r>
            <a:endParaRPr lang="en-GB" sz="1400">
              <a:ea typeface="Calibri"/>
              <a:cs typeface="Calibri"/>
            </a:endParaRPr>
          </a:p>
          <a:p>
            <a:pPr marL="742950" indent="-285750">
              <a:buFont typeface="Arial"/>
              <a:buChar char="•"/>
            </a:pPr>
            <a:r>
              <a:rPr lang="en-GB" sz="1400" err="1">
                <a:ea typeface="Calibri"/>
                <a:cs typeface="Calibri"/>
              </a:rPr>
              <a:t>SpLD</a:t>
            </a:r>
            <a:r>
              <a:rPr lang="en-GB" sz="1400">
                <a:ea typeface="Calibri"/>
                <a:cs typeface="Calibri"/>
              </a:rPr>
              <a:t> – Specific Learning Difficulties e.g. dyslexia, strong dyslexic traits </a:t>
            </a:r>
            <a:r>
              <a:rPr lang="en-GB" sz="1400" i="1">
                <a:ea typeface="Calibri"/>
                <a:cs typeface="Calibri"/>
              </a:rPr>
              <a:t>NB – formal diagnosis not needed for support,</a:t>
            </a:r>
            <a:r>
              <a:rPr lang="en-GB" sz="1400">
                <a:ea typeface="Calibri"/>
                <a:cs typeface="Calibri"/>
              </a:rPr>
              <a:t> dyscalculia, dysgraphia, dyspraxia</a:t>
            </a:r>
            <a:r>
              <a:rPr lang="en-GB" sz="1400" i="1">
                <a:ea typeface="Calibri"/>
                <a:cs typeface="Calibri"/>
              </a:rPr>
              <a:t> (medical diagnosis)</a:t>
            </a:r>
          </a:p>
          <a:p>
            <a:pPr marL="742950" indent="-285750">
              <a:buFont typeface="Arial"/>
              <a:buChar char="•"/>
            </a:pPr>
            <a:r>
              <a:rPr lang="en-GB" sz="1400">
                <a:ea typeface="Calibri"/>
                <a:cs typeface="Calibri"/>
              </a:rPr>
              <a:t>MLD – Moderate Learning Difficulties</a:t>
            </a:r>
          </a:p>
          <a:p>
            <a:pPr marL="457200"/>
            <a:r>
              <a:rPr lang="en-GB" sz="800" b="1">
                <a:ea typeface="Calibri"/>
                <a:cs typeface="Calibri"/>
              </a:rPr>
              <a:t> </a:t>
            </a:r>
            <a:endParaRPr lang="en-GB" b="1">
              <a:ea typeface="Calibri" panose="020F0502020204030204"/>
              <a:cs typeface="Calibri" panose="020F0502020204030204"/>
            </a:endParaRPr>
          </a:p>
          <a:p>
            <a:r>
              <a:rPr lang="en-GB" b="1"/>
              <a:t>SEMH: </a:t>
            </a:r>
            <a:r>
              <a:rPr lang="en-GB" i="1"/>
              <a:t>Social, Emotional &amp; Mental Health</a:t>
            </a:r>
            <a:endParaRPr lang="en-GB" i="1">
              <a:ea typeface="Calibri"/>
              <a:cs typeface="Calibri"/>
            </a:endParaRPr>
          </a:p>
          <a:p>
            <a:pPr marL="742950" indent="-285750">
              <a:buFont typeface="Arial"/>
              <a:buChar char="•"/>
            </a:pPr>
            <a:r>
              <a:rPr lang="en-GB" sz="1400">
                <a:ea typeface="Calibri"/>
                <a:cs typeface="Calibri"/>
              </a:rPr>
              <a:t>ADD – Attention Deficit Disorder</a:t>
            </a:r>
          </a:p>
          <a:p>
            <a:pPr marL="742950" indent="-285750">
              <a:buFont typeface="Arial"/>
              <a:buChar char="•"/>
            </a:pPr>
            <a:r>
              <a:rPr lang="en-GB" sz="1400">
                <a:ea typeface="Calibri"/>
                <a:cs typeface="Calibri"/>
              </a:rPr>
              <a:t>ADHD – Attention Deficit Hyperactivity Disorder</a:t>
            </a:r>
          </a:p>
          <a:p>
            <a:pPr marL="742950" indent="-285750">
              <a:buFont typeface="Arial"/>
              <a:buChar char="•"/>
            </a:pPr>
            <a:r>
              <a:rPr lang="en-GB" sz="1400">
                <a:ea typeface="Calibri"/>
                <a:cs typeface="Calibri"/>
              </a:rPr>
              <a:t>OCD – Obsessive Compulsive Disorder</a:t>
            </a:r>
          </a:p>
          <a:p>
            <a:pPr marL="457200"/>
            <a:endParaRPr lang="en-GB" sz="800">
              <a:ea typeface="Calibri"/>
              <a:cs typeface="Calibri"/>
            </a:endParaRPr>
          </a:p>
          <a:p>
            <a:r>
              <a:rPr lang="en-GB" b="1"/>
              <a:t>PS:</a:t>
            </a:r>
            <a:r>
              <a:rPr lang="en-GB"/>
              <a:t> </a:t>
            </a:r>
            <a:r>
              <a:rPr lang="en-GB" i="1"/>
              <a:t>Physical or Sensory</a:t>
            </a:r>
            <a:endParaRPr lang="en-GB" i="1">
              <a:ea typeface="Calibri"/>
              <a:cs typeface="Calibri"/>
            </a:endParaRPr>
          </a:p>
          <a:p>
            <a:pPr marL="742950" indent="-285750">
              <a:buFont typeface="Arial"/>
              <a:buChar char="•"/>
            </a:pPr>
            <a:r>
              <a:rPr lang="en-GB" sz="1400">
                <a:ea typeface="Calibri"/>
                <a:cs typeface="Calibri"/>
              </a:rPr>
              <a:t>HI – Hearing Impairment</a:t>
            </a:r>
          </a:p>
          <a:p>
            <a:pPr marL="742950" indent="-285750">
              <a:buFont typeface="Arial"/>
              <a:buChar char="•"/>
            </a:pPr>
            <a:r>
              <a:rPr lang="en-GB" sz="1400">
                <a:ea typeface="Calibri"/>
                <a:cs typeface="Calibri"/>
              </a:rPr>
              <a:t>PD – Physical Disability</a:t>
            </a:r>
          </a:p>
          <a:p>
            <a:pPr marL="742950" indent="-285750">
              <a:buFont typeface="Arial"/>
              <a:buChar char="•"/>
            </a:pPr>
            <a:r>
              <a:rPr lang="en-GB" sz="1400">
                <a:ea typeface="Calibri"/>
                <a:cs typeface="Calibri"/>
              </a:rPr>
              <a:t>SPD – Sensory Processing Disorder</a:t>
            </a:r>
          </a:p>
          <a:p>
            <a:pPr marL="742950" indent="-285750">
              <a:buFont typeface="Arial"/>
              <a:buChar char="•"/>
            </a:pPr>
            <a:r>
              <a:rPr lang="en-GB" sz="1400">
                <a:ea typeface="Calibri"/>
                <a:cs typeface="Calibri"/>
              </a:rPr>
              <a:t>VI – Visual Impairment</a:t>
            </a:r>
          </a:p>
          <a:p>
            <a:r>
              <a:rPr lang="en-GB" sz="800">
                <a:ea typeface="Calibri" panose="020F0502020204030204"/>
                <a:cs typeface="Calibri" panose="020F0502020204030204"/>
              </a:rPr>
              <a:t> </a:t>
            </a:r>
            <a:endParaRPr lang="en-GB">
              <a:ea typeface="Calibri" panose="020F0502020204030204"/>
              <a:cs typeface="Calibri" panose="020F0502020204030204"/>
            </a:endParaRPr>
          </a:p>
          <a:p>
            <a:r>
              <a:rPr lang="en-GB" sz="1200">
                <a:ea typeface="Calibri"/>
                <a:cs typeface="Calibri"/>
              </a:rPr>
              <a:t>Med - medical needs, e.g. </a:t>
            </a:r>
            <a:r>
              <a:rPr lang="en-GB" sz="1200" err="1">
                <a:ea typeface="Calibri"/>
                <a:cs typeface="Calibri"/>
              </a:rPr>
              <a:t>Signficant</a:t>
            </a:r>
            <a:r>
              <a:rPr lang="en-GB" sz="1200">
                <a:ea typeface="Calibri"/>
                <a:cs typeface="Calibri"/>
              </a:rPr>
              <a:t> individual medical condition impacting learning</a:t>
            </a:r>
          </a:p>
          <a:p>
            <a:r>
              <a:rPr lang="en-GB" sz="1200"/>
              <a:t>NSA – No statutory assessment (e.g. may be waiting for a referral / on the waiting list)</a:t>
            </a:r>
            <a:endParaRPr lang="en-GB" sz="1200">
              <a:ea typeface="Calibri"/>
              <a:cs typeface="Calibri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5076A83-D49D-7EF3-D764-8A26ECE91C19}"/>
              </a:ext>
            </a:extLst>
          </p:cNvPr>
          <p:cNvSpPr txBox="1"/>
          <p:nvPr/>
        </p:nvSpPr>
        <p:spPr>
          <a:xfrm>
            <a:off x="7795667" y="262182"/>
            <a:ext cx="27432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GB" b="1">
                <a:solidFill>
                  <a:srgbClr val="FFFFFF"/>
                </a:solidFill>
              </a:rPr>
              <a:t>SEND abbreviations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D351A3-47FF-9DEC-A665-012839BCAA3B}"/>
              </a:ext>
            </a:extLst>
          </p:cNvPr>
          <p:cNvSpPr txBox="1"/>
          <p:nvPr/>
        </p:nvSpPr>
        <p:spPr>
          <a:xfrm>
            <a:off x="570963" y="82639"/>
            <a:ext cx="4782354" cy="369332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="1"/>
              <a:t>High quality teaching, benefits pupils with SEND</a:t>
            </a:r>
            <a:endParaRPr lang="en-US" b="1">
              <a:ea typeface="Calibri"/>
              <a:cs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6C977C-2D14-0F99-6F37-D867D1E7EF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38" y="1483282"/>
            <a:ext cx="6041031" cy="518858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59A9EEA-E77A-C4B8-AEFC-1669C17CFEA9}"/>
              </a:ext>
            </a:extLst>
          </p:cNvPr>
          <p:cNvSpPr txBox="1"/>
          <p:nvPr/>
        </p:nvSpPr>
        <p:spPr>
          <a:xfrm>
            <a:off x="153980" y="559314"/>
            <a:ext cx="6037750" cy="919401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200"/>
              <a:t>The EEF’s guidance report ‘Special Educational Needs in Mainstream Schools’ indicates that supporting high quality teaching improves outcomes for pupils with SEND. </a:t>
            </a:r>
            <a:endParaRPr lang="en-US" sz="1200">
              <a:ea typeface="Calibri"/>
              <a:cs typeface="Calibri"/>
            </a:endParaRPr>
          </a:p>
          <a:p>
            <a:r>
              <a:rPr lang="en-US" sz="1200"/>
              <a:t>Five specific approaches—the ‘Five-a-day’ indicated below—are particularly well-evidenced as having a positive impact.</a:t>
            </a:r>
            <a:endParaRPr lang="en-US" sz="120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98468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7486D70-19F6-4175-8848-9CA8A637C7E7}"/>
              </a:ext>
            </a:extLst>
          </p:cNvPr>
          <p:cNvSpPr/>
          <p:nvPr/>
        </p:nvSpPr>
        <p:spPr>
          <a:xfrm>
            <a:off x="232917" y="284199"/>
            <a:ext cx="11825893" cy="422776"/>
          </a:xfrm>
          <a:prstGeom prst="rect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/>
              <a:t>We plan Ordinarily Available Inclusive Provision (OAIP) to support all learners in the classroom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4606DB3-D61C-4944-812B-FB8F332E05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974237"/>
              </p:ext>
            </p:extLst>
          </p:nvPr>
        </p:nvGraphicFramePr>
        <p:xfrm>
          <a:off x="232671" y="709649"/>
          <a:ext cx="11826140" cy="5867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3070">
                  <a:extLst>
                    <a:ext uri="{9D8B030D-6E8A-4147-A177-3AD203B41FA5}">
                      <a16:colId xmlns:a16="http://schemas.microsoft.com/office/drawing/2014/main" val="3141553632"/>
                    </a:ext>
                  </a:extLst>
                </a:gridCol>
                <a:gridCol w="5913070">
                  <a:extLst>
                    <a:ext uri="{9D8B030D-6E8A-4147-A177-3AD203B41FA5}">
                      <a16:colId xmlns:a16="http://schemas.microsoft.com/office/drawing/2014/main" val="4244191978"/>
                    </a:ext>
                  </a:extLst>
                </a:gridCol>
              </a:tblGrid>
              <a:tr h="516322">
                <a:tc>
                  <a:txBody>
                    <a:bodyPr/>
                    <a:lstStyle/>
                    <a:p>
                      <a:pPr algn="ctr"/>
                      <a:r>
                        <a:rPr lang="en-GB" sz="1600"/>
                        <a:t>Cognition &amp; Learning: this can include dyslexia, dyscalculia, dyspraxia, dysgraphia and similar traits; memory &amp; retention needs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/>
                        <a:t>Physical &amp; Sensory: this can include hearing / visual impairment, multi-sensory needs, colour-blind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0426713"/>
                  </a:ext>
                </a:extLst>
              </a:tr>
              <a:tr h="3706055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What behaviours might I see?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Difficulties with sequencing or ordering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Increasingly low self-esteem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Low levels of resilience with ‘difficult’ tasks, reading aloud or articulating thought processes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Limited comprehension and/or vocabulary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Difficulty with handwriting or </a:t>
                      </a:r>
                      <a:r>
                        <a:rPr lang="en-GB" sz="1100" dirty="0" err="1"/>
                        <a:t>misformed</a:t>
                      </a:r>
                      <a:r>
                        <a:rPr lang="en-GB" sz="1100" dirty="0"/>
                        <a:t> letter shapes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‘Dyslexia-type’ difficulties; difficulty grasping number concepts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Reluctant reader, refusal to work, disengagement from learning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Doesn’t write in full sentences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Difficulty retaining information over time and/or remembering steps during tasks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Difficulty starting independent tasks and/or completing tasks fully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High levels of effort not matched by the outcome achieved 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Inability to focus on a task in an age-appropriate way</a:t>
                      </a:r>
                    </a:p>
                    <a:p>
                      <a:pPr algn="ctr"/>
                      <a:endParaRPr lang="en-GB" sz="1100" b="1" dirty="0"/>
                    </a:p>
                    <a:p>
                      <a:pPr algn="ctr"/>
                      <a:r>
                        <a:rPr lang="en-GB" sz="1100" b="1" dirty="0"/>
                        <a:t>Main strategies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Provide visuals: dual-coding, colour-coding, images to support concepts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Pre-teaching and precision teaching of key concepts and knowledge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Explicit teaching of key vocabulary: pre-teaching; short topic word-lists; Frayer models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Chunking: using short and simple sentences and careful word choice; now &amp; next; whiteboard/post-it mini-tasks; animation to chunk reading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Use alternative methods of recording information / supporting sequencing e.g. graphic organisers; dictation </a:t>
                      </a:r>
                      <a:r>
                        <a:rPr lang="en-GB" sz="1100" b="0" dirty="0" err="1"/>
                        <a:t>incl</a:t>
                      </a:r>
                      <a:r>
                        <a:rPr lang="en-GB" sz="1100" b="0" dirty="0"/>
                        <a:t> opportunities within home-learning; touch typing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Provide handouts: print the </a:t>
                      </a:r>
                      <a:r>
                        <a:rPr lang="en-GB" sz="1100" b="0" i="0" u="none" strike="noStrike" noProof="0" dirty="0" err="1">
                          <a:solidFill>
                            <a:srgbClr val="000000"/>
                          </a:solidFill>
                          <a:latin typeface="Calibri"/>
                        </a:rPr>
                        <a:t>DiN</a:t>
                      </a:r>
                      <a:r>
                        <a:rPr lang="en-GB" sz="11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 &amp; key slides from PPT; photo of notes; laptop</a:t>
                      </a:r>
                      <a:endParaRPr lang="en-GB" sz="1100" b="0" dirty="0"/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Plan tasks which support extra time within class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Read questions &amp; texts aloud as standard or offer use of IT (laptop, audiobook)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Adapted questioning: hinge-questions, team talk, oracy scaffolds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Include planned think-time: cold-calling, inviting responses, writing, reading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Check students' understanding: students narrate their response - first/next/finally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Provide context to tasks – relate to the world around us where possible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Provide success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/>
                        <a:t>What behaviours might I see?</a:t>
                      </a:r>
                    </a:p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100" b="0" dirty="0"/>
                        <a:t>Hearing impairment &amp; visual impairment: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Inattentive behaviour – student moving around in their seat, looking around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dirty="0"/>
                        <a:t>Talking to other students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Poor spelling; difficulty reading / decoding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Difficulty forming sounds and words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Inappropriate volume when speaking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Not following instructions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Poor visual tracking particularly in busy environments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GB" sz="1100" b="0" dirty="0"/>
                        <a:t>Wider sensory behaviours: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dirty="0"/>
                        <a:t>Uniform discrepancies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Avoidant behaviours in response to sound, light, movement, heat, smell, fabric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Requirement for personal space / misreading personal space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dirty="0"/>
                        <a:t>Higher levels of fatigue than peers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Poor attendance and discernible patterns of absence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Sensory seeking behaviours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/>
                        <a:t>Main strategies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/>
                        <a:t>Cue pupils in with name 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/>
                        <a:t>Make sure pupils can see &amp; hear from their seat in the class. Which side is better/worse? Do the windows help or hinder? Are you facing them?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/>
                        <a:t>Provide copies of texts &amp; print-outs of slides; check font size on printed materials and on whiteboards (From back of classroom)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/>
                        <a:t>Explicit modelling with key points highlighted on the page or screen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/>
                        <a:t>Check in with pupils during the lesson to identify any gaps in learning</a:t>
                      </a: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Check individual preferences with pupils and/or their parents e.g. Outcomes from sensory assessments, use of coloured backgrounds etc</a:t>
                      </a:r>
                      <a:endParaRPr lang="en-GB" sz="1100" dirty="0"/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Accept alternative forms of recording – dictation instead of writing?</a:t>
                      </a:r>
                      <a:endParaRPr lang="en-GB" sz="1100" dirty="0"/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Provide rest breaks during activities and assessments</a:t>
                      </a:r>
                      <a:endParaRPr lang="en-GB" sz="1100" dirty="0"/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Offer an alternative venue for assessments and activities – smaller room?</a:t>
                      </a:r>
                      <a:endParaRPr lang="en-GB" sz="1100" dirty="0"/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Label colours where this is critical for reading a resource, e.g. electrical circuits, maps 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Promote clutter-free environment, </a:t>
                      </a:r>
                      <a:r>
                        <a:rPr lang="en-GB" sz="1100" b="0" dirty="0" err="1"/>
                        <a:t>esp</a:t>
                      </a:r>
                      <a:r>
                        <a:rPr lang="en-GB" sz="1100" b="0" dirty="0"/>
                        <a:t> around board &amp; front of room</a:t>
                      </a:r>
                      <a:endParaRPr lang="en-GB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4092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3221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7486D70-19F6-4175-8848-9CA8A637C7E7}"/>
              </a:ext>
            </a:extLst>
          </p:cNvPr>
          <p:cNvSpPr/>
          <p:nvPr/>
        </p:nvSpPr>
        <p:spPr>
          <a:xfrm>
            <a:off x="191686" y="166201"/>
            <a:ext cx="11808626" cy="369115"/>
          </a:xfrm>
          <a:prstGeom prst="rect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/>
              <a:t>We plan ordinarily-available provision (O-P) to support all learners in the classroom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4606DB3-D61C-4944-812B-FB8F332E05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347017"/>
              </p:ext>
            </p:extLst>
          </p:nvPr>
        </p:nvGraphicFramePr>
        <p:xfrm>
          <a:off x="191685" y="535316"/>
          <a:ext cx="11808625" cy="609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49584">
                  <a:extLst>
                    <a:ext uri="{9D8B030D-6E8A-4147-A177-3AD203B41FA5}">
                      <a16:colId xmlns:a16="http://schemas.microsoft.com/office/drawing/2014/main" val="3141553632"/>
                    </a:ext>
                  </a:extLst>
                </a:gridCol>
                <a:gridCol w="5759041">
                  <a:extLst>
                    <a:ext uri="{9D8B030D-6E8A-4147-A177-3AD203B41FA5}">
                      <a16:colId xmlns:a16="http://schemas.microsoft.com/office/drawing/2014/main" val="4244191978"/>
                    </a:ext>
                  </a:extLst>
                </a:gridCol>
              </a:tblGrid>
              <a:tr h="465749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Communication &amp; Interaction: social communication needs including autism (ASC) &amp; demand avoidance (PDA)  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Communication &amp; Interaction: speech, language &amp; communication needs  (SLCN) including DLD &amp; stammering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0426713"/>
                  </a:ext>
                </a:extLst>
              </a:tr>
              <a:tr h="4169562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00000"/>
                        </a:lnSpc>
                        <a:buNone/>
                      </a:pPr>
                      <a:r>
                        <a:rPr lang="en-GB" sz="1100" b="1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What behaviours might I see?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Struggles with group work and/or adult directed tasks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Prefers to talk to adults or younger children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Difficulties making / maintaining friendships; may misjudge social responses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Anxiety in busy / unfamiliar places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Struggles with unstructured social time, change to routine (planned or unplanned) 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Low self-esteem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Does not understand or use facial expressions or tones of voice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May perceive injustice or give literal answers / blunt questions 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Stimming </a:t>
                      </a:r>
                      <a:r>
                        <a:rPr lang="en-GB" sz="1100" b="0" i="0" u="none" strike="noStrike" baseline="0" noProof="0" dirty="0" err="1">
                          <a:solidFill>
                            <a:srgbClr val="000000"/>
                          </a:solidFill>
                          <a:latin typeface="Calibri"/>
                        </a:rPr>
                        <a:t>incl</a:t>
                      </a:r>
                      <a:r>
                        <a:rPr lang="en-GB" sz="11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 vocal tics, repeated gestures / actions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Avoidant eye contact or body language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Strong personal interests and difficulty engaging with others' agendas; Obsessive interests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May struggle with receptive and expressive language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Dysregulation (freeze/fight/flight response) </a:t>
                      </a:r>
                      <a:r>
                        <a:rPr lang="en-GB" sz="1100" b="0" i="0" u="none" strike="noStrike" baseline="0" noProof="0" dirty="0" err="1">
                          <a:solidFill>
                            <a:srgbClr val="000000"/>
                          </a:solidFill>
                          <a:latin typeface="Calibri"/>
                        </a:rPr>
                        <a:t>incl</a:t>
                      </a:r>
                      <a:r>
                        <a:rPr lang="en-GB" sz="11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 non-verbal responses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Overly controlling in relationships</a:t>
                      </a:r>
                    </a:p>
                    <a:p>
                      <a:pPr marL="171450" lvl="0" indent="-171450" algn="l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u="none" strike="noStrike" baseline="0" noProof="0" dirty="0">
                          <a:solidFill>
                            <a:srgbClr val="000000"/>
                          </a:solidFill>
                          <a:latin typeface="Calibri"/>
                        </a:rPr>
                        <a:t>Masking during school time followed by extreme dysregulation once home at the end of the day</a:t>
                      </a:r>
                    </a:p>
                    <a:p>
                      <a:pPr algn="ctr" rtl="0" fontAlgn="base"/>
                      <a:r>
                        <a:rPr lang="en-GB" sz="11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Main strategies</a:t>
                      </a:r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Have clear consistent routines. Use visual timetables. Use visual prompts for instructions.</a:t>
                      </a:r>
                      <a:r>
                        <a:rPr lang="en-US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Pre-warn children about changes e.g. room changes, planned absence, Unknown visitors; trips; </a:t>
                      </a:r>
                      <a:r>
                        <a:rPr lang="en-GB" sz="11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practicals</a:t>
                      </a:r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; set new seating plans at the end of the previous lesson</a:t>
                      </a:r>
                      <a:r>
                        <a:rPr lang="en-US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social stories to support understanding of human behaviours, feelings, changes to routine and transitions.</a:t>
                      </a:r>
                      <a:r>
                        <a:rPr lang="en-US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clear and concise language at all times</a:t>
                      </a:r>
                      <a:r>
                        <a:rPr lang="en-US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Present the plan for the lesson using now &amp; next – create predictability</a:t>
                      </a:r>
                      <a:r>
                        <a:rPr lang="en-US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Cue with name</a:t>
                      </a:r>
                      <a:r>
                        <a:rPr lang="en-US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In-class supervised rest breaks/re-sets, </a:t>
                      </a:r>
                      <a:r>
                        <a:rPr lang="en-GB" sz="1100" b="0" i="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incl</a:t>
                      </a:r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during longer tasks / tests</a:t>
                      </a:r>
                      <a:r>
                        <a:rPr lang="en-US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Provide written prompts / instruction cards for group roles</a:t>
                      </a:r>
                      <a:r>
                        <a:rPr lang="en-US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Maintain a calm, tidy, low-stimulus learning environment</a:t>
                      </a:r>
                      <a:r>
                        <a:rPr lang="en-US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Positively phrase corrections / avoid criticism / positive redirection</a:t>
                      </a:r>
                      <a:r>
                        <a:rPr lang="en-US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Provide alternative individual tasks instead of pair/group work; tap into child's personal interests</a:t>
                      </a:r>
                      <a:r>
                        <a:rPr lang="en-US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 de-escalation strategies, provide time &amp; space, avoid questions to demand a response </a:t>
                      </a:r>
                      <a:r>
                        <a:rPr lang="en-US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171450" indent="-171450" rtl="0" fontAlgn="base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Adaptive questioning  rephrase 'why' to 'what (what might the writer be...?')</a:t>
                      </a:r>
                      <a:endParaRPr lang="en-US" sz="1100" b="0" i="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cs typeface="Calibri"/>
                        </a:rPr>
                        <a:t>What behaviours might I see?</a:t>
                      </a:r>
                      <a:endParaRPr lang="en-US" sz="1100" dirty="0">
                        <a:cs typeface="Calibri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cs typeface="Calibri"/>
                        </a:rPr>
                        <a:t>Finds it difficult to listen / short attention span</a:t>
                      </a:r>
                      <a:endParaRPr lang="en-US" sz="1100" dirty="0">
                        <a:cs typeface="Calibri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cs typeface="Calibri"/>
                        </a:rPr>
                        <a:t>Difficulty in processing instructions </a:t>
                      </a:r>
                      <a:r>
                        <a:rPr lang="en-GB" sz="1100" dirty="0" err="1">
                          <a:cs typeface="Calibri"/>
                        </a:rPr>
                        <a:t>esp</a:t>
                      </a:r>
                      <a:r>
                        <a:rPr lang="en-GB" sz="1100" dirty="0">
                          <a:cs typeface="Calibri"/>
                        </a:rPr>
                        <a:t> when there are multiple steps</a:t>
                      </a:r>
                      <a:endParaRPr lang="en-US" sz="1100" dirty="0">
                        <a:cs typeface="Calibri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cs typeface="Calibri"/>
                        </a:rPr>
                        <a:t>Doesn’t start tasks independently; refusal to work; avoidant, disruptive or masking behaviours</a:t>
                      </a:r>
                      <a:endParaRPr lang="en-US" sz="1100" dirty="0">
                        <a:cs typeface="Calibri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cs typeface="Calibri"/>
                        </a:rPr>
                        <a:t>Asks a friend ‘so what are we doing?’</a:t>
                      </a:r>
                      <a:endParaRPr lang="en-US" sz="1100" dirty="0">
                        <a:cs typeface="Calibri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cs typeface="Calibri"/>
                        </a:rPr>
                        <a:t>Unclear speech, muddled syntax, abstract word choice when tired</a:t>
                      </a:r>
                      <a:endParaRPr lang="en-US" sz="1100" dirty="0">
                        <a:cs typeface="Calibri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cs typeface="Calibri"/>
                        </a:rPr>
                        <a:t>Reluctant to ask for help</a:t>
                      </a:r>
                      <a:endParaRPr lang="en-US" sz="1100" dirty="0">
                        <a:cs typeface="Calibri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cs typeface="Calibri"/>
                        </a:rPr>
                        <a:t>Struggles with everyday organisation, including sequencing and/or retelling events in order</a:t>
                      </a:r>
                      <a:endParaRPr lang="en-US" sz="1100" dirty="0">
                        <a:cs typeface="Calibri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cs typeface="Calibri"/>
                        </a:rPr>
                        <a:t>Misapplies language or misjudges language for situations</a:t>
                      </a:r>
                      <a:endParaRPr lang="en-US" sz="1100" dirty="0">
                        <a:cs typeface="Calibri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cs typeface="Calibri"/>
                        </a:rPr>
                        <a:t>Struggles with recall of information, inference, comprehension skills</a:t>
                      </a:r>
                      <a:endParaRPr lang="en-GB" sz="1100" dirty="0">
                        <a:ea typeface="Calibri"/>
                        <a:cs typeface="Calibri"/>
                      </a:endParaRP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cs typeface="Calibri"/>
                        </a:rPr>
                        <a:t>Poor or sporadic attendance; possible emotionally-based school non-attendance </a:t>
                      </a:r>
                      <a:endParaRPr lang="en-GB" sz="1100" dirty="0">
                        <a:ea typeface="Calibri"/>
                        <a:cs typeface="Calibri"/>
                      </a:endParaRPr>
                    </a:p>
                    <a:p>
                      <a:pPr marL="285750" indent="-285750">
                        <a:buFont typeface="Wingdings,Sans-Serif"/>
                        <a:buChar char="ü"/>
                      </a:pPr>
                      <a:endParaRPr lang="en-GB" sz="1100" dirty="0">
                        <a:cs typeface="Calibri"/>
                      </a:endParaRPr>
                    </a:p>
                    <a:p>
                      <a:pPr algn="ctr"/>
                      <a:r>
                        <a:rPr lang="en-GB" sz="1100" b="1" dirty="0">
                          <a:cs typeface="Calibri"/>
                        </a:rPr>
                        <a:t>Main strategies</a:t>
                      </a:r>
                      <a:endParaRPr lang="en-GB" sz="1100" dirty="0">
                        <a:cs typeface="Calibri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>
                          <a:cs typeface="Calibri"/>
                        </a:rPr>
                        <a:t>Individual tasks chunked into 1. 2. 3. on post-it/whiteboard</a:t>
                      </a:r>
                      <a:endParaRPr lang="en-GB" sz="1100" dirty="0">
                        <a:ea typeface="Calibri"/>
                        <a:cs typeface="Calibri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>
                          <a:cs typeface="Calibri"/>
                        </a:rPr>
                        <a:t>Scaffolded responses with explicit modelling (sentence starters, modelled written sentences)</a:t>
                      </a:r>
                      <a:endParaRPr lang="en-GB" sz="1100" dirty="0">
                        <a:ea typeface="Calibri"/>
                        <a:cs typeface="Calibri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>
                          <a:cs typeface="Calibri"/>
                        </a:rPr>
                        <a:t>Visuals and pre-teaching to support new vocabulary </a:t>
                      </a:r>
                      <a:r>
                        <a:rPr lang="en-GB" sz="1100" dirty="0" err="1">
                          <a:cs typeface="Calibri"/>
                        </a:rPr>
                        <a:t>incl</a:t>
                      </a:r>
                      <a:r>
                        <a:rPr lang="en-GB" sz="1100" dirty="0">
                          <a:cs typeface="Calibri"/>
                        </a:rPr>
                        <a:t> homophones or similar words (e.g. vocab mats, mind maps)</a:t>
                      </a:r>
                      <a:endParaRPr lang="en-GB" sz="1100" dirty="0">
                        <a:ea typeface="Calibri"/>
                        <a:cs typeface="Calibri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>
                          <a:cs typeface="Calibri"/>
                        </a:rPr>
                        <a:t>Language is modelled back ignoring pronunciation / stammer / unclear speech – avoid long speeches or drawing attention to errors</a:t>
                      </a:r>
                      <a:endParaRPr lang="en-GB" sz="1100" dirty="0">
                        <a:ea typeface="Calibri"/>
                        <a:cs typeface="Calibri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>
                          <a:cs typeface="Calibri"/>
                        </a:rPr>
                        <a:t>Plan extra time to process information &amp; respond</a:t>
                      </a:r>
                      <a:endParaRPr lang="en-US" sz="1100" dirty="0">
                        <a:cs typeface="Calibri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>
                          <a:cs typeface="Calibri"/>
                        </a:rPr>
                        <a:t>Accept alternative forms of answers </a:t>
                      </a:r>
                      <a:r>
                        <a:rPr lang="en-GB" sz="1100" dirty="0" err="1">
                          <a:cs typeface="Calibri"/>
                        </a:rPr>
                        <a:t>incl</a:t>
                      </a:r>
                      <a:r>
                        <a:rPr lang="en-GB" sz="1100" dirty="0">
                          <a:cs typeface="Calibri"/>
                        </a:rPr>
                        <a:t> mini whiteboard / gap-fills</a:t>
                      </a:r>
                      <a:endParaRPr lang="en-GB" sz="1100" dirty="0">
                        <a:ea typeface="Calibri"/>
                        <a:cs typeface="Calibri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>
                          <a:cs typeface="Calibri"/>
                        </a:rPr>
                        <a:t>Prepare sentence starters for written tasks / give choice of answers</a:t>
                      </a:r>
                      <a:endParaRPr lang="en-GB" sz="1100" dirty="0">
                        <a:ea typeface="Calibri"/>
                        <a:cs typeface="Calibri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>
                          <a:cs typeface="Calibri"/>
                        </a:rPr>
                        <a:t>Always use the pupil’s name to gain attention</a:t>
                      </a:r>
                      <a:endParaRPr lang="en-GB" sz="1100" dirty="0">
                        <a:ea typeface="Calibri"/>
                        <a:cs typeface="Calibri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>
                          <a:cs typeface="Calibri"/>
                        </a:rPr>
                        <a:t>Prepare questions in advance to support student responses</a:t>
                      </a:r>
                      <a:endParaRPr lang="en-GB" sz="1100" dirty="0">
                        <a:ea typeface="Calibri"/>
                        <a:cs typeface="Calibri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>
                          <a:cs typeface="Calibri"/>
                        </a:rPr>
                        <a:t>Guided reading for decoding, comprehension &amp; inference</a:t>
                      </a:r>
                      <a:endParaRPr lang="en-GB" sz="1100" dirty="0">
                        <a:ea typeface="Calibri"/>
                        <a:cs typeface="Calibri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>
                          <a:cs typeface="Calibri"/>
                        </a:rPr>
                        <a:t>Model correct sentences </a:t>
                      </a:r>
                      <a:endParaRPr lang="en-GB" sz="1100" dirty="0">
                        <a:ea typeface="Calibri"/>
                        <a:cs typeface="Calibri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>
                          <a:cs typeface="Calibri"/>
                        </a:rPr>
                        <a:t>Check understanding of tasks/explanations – RAG cards/wrist bands, pupil explains</a:t>
                      </a:r>
                      <a:endParaRPr lang="en-GB" sz="1100" dirty="0">
                        <a:ea typeface="Calibri"/>
                        <a:cs typeface="Calibri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>
                          <a:cs typeface="Calibri"/>
                        </a:rPr>
                        <a:t>Use of Colourful Semantics approach</a:t>
                      </a:r>
                      <a:endParaRPr lang="en-GB" sz="1100" dirty="0">
                        <a:ea typeface="Calibri"/>
                        <a:cs typeface="Calibri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>
                          <a:cs typeface="Calibri"/>
                        </a:rPr>
                        <a:t>Offer a forced choice of alternatives</a:t>
                      </a:r>
                      <a:endParaRPr lang="en-GB" sz="1100" dirty="0">
                        <a:ea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4092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4649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7486D70-19F6-4175-8848-9CA8A637C7E7}"/>
              </a:ext>
            </a:extLst>
          </p:cNvPr>
          <p:cNvSpPr/>
          <p:nvPr/>
        </p:nvSpPr>
        <p:spPr>
          <a:xfrm>
            <a:off x="243281" y="117876"/>
            <a:ext cx="11747828" cy="369115"/>
          </a:xfrm>
          <a:prstGeom prst="rect">
            <a:avLst/>
          </a:prstGeom>
          <a:solidFill>
            <a:srgbClr val="A500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/>
              <a:t>We plan ordinarily-available provision (O-P) to support all learners in the classroom</a:t>
            </a:r>
          </a:p>
        </p:txBody>
      </p:sp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04606DB3-D61C-4944-812B-FB8F332E05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743313"/>
              </p:ext>
            </p:extLst>
          </p:nvPr>
        </p:nvGraphicFramePr>
        <p:xfrm>
          <a:off x="243281" y="486990"/>
          <a:ext cx="11747828" cy="63147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7777">
                  <a:extLst>
                    <a:ext uri="{9D8B030D-6E8A-4147-A177-3AD203B41FA5}">
                      <a16:colId xmlns:a16="http://schemas.microsoft.com/office/drawing/2014/main" val="3141553632"/>
                    </a:ext>
                  </a:extLst>
                </a:gridCol>
                <a:gridCol w="5830051">
                  <a:extLst>
                    <a:ext uri="{9D8B030D-6E8A-4147-A177-3AD203B41FA5}">
                      <a16:colId xmlns:a16="http://schemas.microsoft.com/office/drawing/2014/main" val="4244191978"/>
                    </a:ext>
                  </a:extLst>
                </a:gridCol>
              </a:tblGrid>
              <a:tr h="523511"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Social, emotional &amp; mental health (SEMH): this can include anxiety, depression, etc., insecure attachment profile, trauma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/>
                        <a:t>Social, emotional &amp; mental health (SEMH): this can include ADHD, ADD, aspects of OCD, </a:t>
                      </a:r>
                      <a:r>
                        <a:rPr lang="en-GB" sz="1400" dirty="0" err="1"/>
                        <a:t>Tourettes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0426713"/>
                  </a:ext>
                </a:extLst>
              </a:tr>
              <a:tr h="5727098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/>
                        <a:t>What behaviours might I see?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Sporadic attendance 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Disengagement in lessons, </a:t>
                      </a:r>
                      <a:r>
                        <a:rPr lang="en-GB" sz="1100" dirty="0" err="1"/>
                        <a:t>incl</a:t>
                      </a:r>
                      <a:r>
                        <a:rPr lang="en-GB" sz="1100" dirty="0"/>
                        <a:t> body language or avoidant/ambivalent/disorganised behaviours/unable to stay in the classroom/hiding in a safe or quiet space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Self-harm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Tearful presentation / Withdrawn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‘Stressed’ answers / tone / abrupt responses, may be hypervigilant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Unexpected responses to topics – easily escalated, easily upset, takes longer to calm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Behaviours that disrupt learning of peers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Decreasing quality of work – classwork, </a:t>
                      </a:r>
                      <a:r>
                        <a:rPr lang="en-GB" sz="1100" dirty="0" err="1"/>
                        <a:t>homelearning</a:t>
                      </a:r>
                      <a:r>
                        <a:rPr lang="en-GB" sz="1100" dirty="0"/>
                        <a:t> – ‘don’t care’ attitude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Sense of distrust towards adults; friendship deterioration; testing reactions from others – constantly seeing if the reaction will change</a:t>
                      </a:r>
                    </a:p>
                    <a:p>
                      <a:pPr marL="17145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Misreading social situations – others’ intent / judging own reactions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Difficulty maintaining relationships, including trying to control others</a:t>
                      </a:r>
                    </a:p>
                    <a:p>
                      <a:pPr marL="171450" lvl="0" indent="-171450" algn="l"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/>
                        <a:t>Erratic or spontaneous/unexpected behaviour, including seeking to control situations 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GB" sz="1100" b="1" dirty="0"/>
                        <a:t>Main strategies</a:t>
                      </a:r>
                      <a:endParaRPr lang="en-GB" sz="1100" b="1" dirty="0" err="1"/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/>
                        <a:t>Positive thresholding &amp; consistent routines to build warm predictability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/>
                        <a:t>Planned de-escalation to reduce conflict, e.g. extra time to remove coat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/>
                        <a:t>Seek students getting it right early-on; meaningful &amp; specific recognition 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/>
                        <a:t>Check any patterns in absence – tests? Active lessons? Reading? Other?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/>
                        <a:t>Maintain warmth &amp; sense of liking / valuing the student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GB" sz="1100" b="0" dirty="0"/>
                        <a:t>Avoid drawing public attention to areas of concern, e.g. attendance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Find a connection &amp; identify with students' interests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Find opportunities to praise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Use a restorative approach</a:t>
                      </a:r>
                    </a:p>
                    <a:p>
                      <a:pPr marL="171450" lvl="0" indent="-171450" algn="l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/>
                        <a:t>Actively seek to maintain an invisible thread – student interests, asking about the weekend/holidays (don’t presume it was good), sports etc</a:t>
                      </a:r>
                    </a:p>
                    <a:p>
                      <a:pPr marL="171450" lvl="0" indent="-171450" algn="l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/>
                        <a:t>Explicitly show pupil is being kept in mind, e.g. 'I saw this and I thought of you!' etc.</a:t>
                      </a: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/>
                        <a:t>Identify why you want the student in your lesson, at 1:1 level, e.g. as check in at start of learning task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/>
                        <a:t>Use of scaling (e.g. 5-point scales, Zones of Regulation)</a:t>
                      </a:r>
                    </a:p>
                    <a:p>
                      <a:pPr marL="171450" lvl="0" indent="-171450" algn="l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Give advance warning of questions, new topics or seating changes – time to think, process &amp; raise any queries without fear of criticism</a:t>
                      </a:r>
                    </a:p>
                    <a:p>
                      <a:pPr marL="171450" lvl="0" indent="-171450" algn="l"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i="1" dirty="0"/>
                        <a:t>* See wider strategies under relational planning &amp; pre-emptive de-escalation strategies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/>
                        <a:t>What behaviours might I see?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Restlessness &amp; fidgeting; difficult to sit still, impulsivity, </a:t>
                      </a:r>
                      <a:r>
                        <a:rPr lang="en-GB" sz="1100" b="0" i="0" u="none" strike="noStrike" noProof="0" dirty="0">
                          <a:solidFill>
                            <a:srgbClr val="000000"/>
                          </a:solidFill>
                          <a:latin typeface="Calibri"/>
                        </a:rPr>
                        <a:t>racing/overactive mind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dirty="0"/>
                        <a:t>Fiddling with small items; broken pens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dirty="0"/>
                        <a:t>Missing equipment &amp; sense of disorganisation</a:t>
                      </a: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Literal responses to questions, calling out, interrupting 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dirty="0"/>
                        <a:t>Difficulty expanding on answers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dirty="0"/>
                        <a:t>Multiple trains of thought / talking on a tangent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dirty="0"/>
                        <a:t>Can find it hard to get started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dirty="0"/>
                        <a:t>May 'zone out', hyperfocus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dirty="0"/>
                        <a:t>Presentation – extremes (hyper-organised/disorganised) - be aware of overlap with other areas of neurodivergence and mental health needs</a:t>
                      </a:r>
                    </a:p>
                    <a:p>
                      <a:pPr marL="0" marR="0" lvl="0" indent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endParaRPr lang="en-GB" sz="1100" b="0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</a:pPr>
                      <a:r>
                        <a:rPr lang="en-GB" sz="1100" b="1" dirty="0"/>
                        <a:t>Main strategies</a:t>
                      </a:r>
                      <a:endParaRPr lang="en-GB" sz="1100" dirty="0"/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/>
                        <a:t>Verbal explanations / instructions are supported visually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/>
                        <a:t>Distraction-free environment where possible including seating plan supporting need for movement or to minimise distraction.  When hyper-focused, do not interrupt</a:t>
                      </a:r>
                      <a:endParaRPr lang="en-GB" sz="1100" dirty="0" err="1"/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/>
                        <a:t>Support discreet use of fidget tools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/>
                        <a:t>Chunk tasks – list, number – to avoid feeling overwhelmed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/>
                        <a:t>Encourage brief planning – 3 bullet points to support memory for longer written responses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/>
                        <a:t>Use of visual timers </a:t>
                      </a:r>
                    </a:p>
                    <a:p>
                      <a:pPr marL="171450" lvl="0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GB" sz="1100" dirty="0"/>
                        <a:t>Plan opportunities for unobtrusive movement breaks within class routines, </a:t>
                      </a:r>
                      <a:r>
                        <a:rPr lang="en-GB" sz="1100" dirty="0" err="1"/>
                        <a:t>eg.</a:t>
                      </a:r>
                      <a:r>
                        <a:rPr lang="en-GB" sz="1100" dirty="0"/>
                        <a:t> handing out resources, opening the window, etc</a:t>
                      </a: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Trial </a:t>
                      </a:r>
                      <a:r>
                        <a:rPr lang="en-GB" sz="1100" b="0" dirty="0" err="1"/>
                        <a:t>wordprocessing</a:t>
                      </a:r>
                      <a:r>
                        <a:rPr lang="en-GB" sz="1100" b="0" dirty="0"/>
                        <a:t> – allows students to brain-dump then reorganise</a:t>
                      </a:r>
                      <a:endParaRPr lang="en-US" sz="1100" dirty="0"/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Offer rest-breaks during prolonged responses, plus extra time</a:t>
                      </a:r>
                      <a:endParaRPr lang="en-GB" sz="1100" dirty="0"/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Praise – recognise strong answers, use work as example for visualiser</a:t>
                      </a:r>
                      <a:endParaRPr lang="en-GB" sz="1100" dirty="0"/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Pre-teach new topics – YouTube clip, Knowledge Organiser work, mind maps</a:t>
                      </a:r>
                      <a:endParaRPr lang="en-GB" sz="1100" dirty="0"/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Set explicit revision tasks – don’t expect pupils to automatically infer</a:t>
                      </a:r>
                      <a:endParaRPr lang="en-GB" sz="1100" dirty="0"/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</a:pPr>
                      <a:r>
                        <a:rPr lang="en-GB" sz="1100" b="0" dirty="0"/>
                        <a:t>Support responses on whiteboards/</a:t>
                      </a:r>
                      <a:r>
                        <a:rPr lang="en-GB" sz="1100" b="0" dirty="0" err="1"/>
                        <a:t>post-its</a:t>
                      </a:r>
                      <a:r>
                        <a:rPr lang="en-GB" sz="1100" b="0" dirty="0"/>
                        <a:t> to reduce shouting out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40925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4576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24842610F6D1E4FB1E378388ADDBD83" ma:contentTypeVersion="8" ma:contentTypeDescription="Create a new document." ma:contentTypeScope="" ma:versionID="090c4ce7cae35b913272a9ada2123659">
  <xsd:schema xmlns:xsd="http://www.w3.org/2001/XMLSchema" xmlns:xs="http://www.w3.org/2001/XMLSchema" xmlns:p="http://schemas.microsoft.com/office/2006/metadata/properties" xmlns:ns2="f3915fff-a18d-4cab-942b-904c1761c015" targetNamespace="http://schemas.microsoft.com/office/2006/metadata/properties" ma:root="true" ma:fieldsID="588af46a579208e639d1121dede937a3" ns2:_="">
    <xsd:import namespace="f3915fff-a18d-4cab-942b-904c1761c0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915fff-a18d-4cab-942b-904c1761c0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F0BE94C-93BD-4B30-81B2-F0F08B3D23F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B288842-1B7D-47D0-BD1A-CDA94DFF1BE8}">
  <ds:schemaRefs>
    <ds:schemaRef ds:uri="f3915fff-a18d-4cab-942b-904c1761c01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68284A48-D9A2-45A1-A25A-F1076632AB6E}">
  <ds:schemaRefs>
    <ds:schemaRef ds:uri="0eb4b5f0-3a4a-4175-be54-68f30ce90d91"/>
    <ds:schemaRef ds:uri="38344068-4513-4af0-ab8c-fd7caaaedfa1"/>
    <ds:schemaRef ds:uri="7503e41e-382d-49ff-b20a-a8234d570e4d"/>
    <ds:schemaRef ds:uri="f3915fff-a18d-4cab-942b-904c1761c01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2165</Words>
  <Application>Microsoft Office PowerPoint</Application>
  <PresentationFormat>Widescreen</PresentationFormat>
  <Paragraphs>207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Wingdings,Sans-Serif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 BLUMER</dc:creator>
  <cp:lastModifiedBy>Krystle ZILLAH-DUDLEY</cp:lastModifiedBy>
  <cp:revision>67</cp:revision>
  <cp:lastPrinted>2024-05-20T15:03:51Z</cp:lastPrinted>
  <dcterms:created xsi:type="dcterms:W3CDTF">2024-05-09T12:29:29Z</dcterms:created>
  <dcterms:modified xsi:type="dcterms:W3CDTF">2024-10-09T08:27:37Z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0x010100324842610F6D1E4FB1E378388ADDBD83</vt:lpwstr>
  </property>
  <property fmtid="{D5CDD505-2E9C-101B-9397-08002B2CF9AE}" pid="3" name="MediaServiceImageTags">
    <vt:lpwstr/>
  </property>
</Properties>
</file>