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99" d="100"/>
          <a:sy n="99" d="100"/>
        </p:scale>
        <p:origin x="102"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95C89-2E28-4777-95B0-BA7EECAE3BA4}"/>
              </a:ext>
            </a:extLst>
          </p:cNvPr>
          <p:cNvSpPr>
            <a:spLocks noGrp="1"/>
          </p:cNvSpPr>
          <p:nvPr>
            <p:ph type="ctrTitle"/>
          </p:nvPr>
        </p:nvSpPr>
        <p:spPr>
          <a:xfrm>
            <a:off x="1709928" y="987552"/>
            <a:ext cx="8385048" cy="3081528"/>
          </a:xfrm>
        </p:spPr>
        <p:txBody>
          <a:bodyPr anchor="b">
            <a:normAutofit/>
          </a:bodyPr>
          <a:lstStyle>
            <a:lvl1pPr algn="ctr">
              <a:defRPr sz="5400"/>
            </a:lvl1pPr>
          </a:lstStyle>
          <a:p>
            <a:r>
              <a:rPr lang="en-US" dirty="0"/>
              <a:t>Click to edit Master title style</a:t>
            </a:r>
          </a:p>
        </p:txBody>
      </p:sp>
      <p:sp>
        <p:nvSpPr>
          <p:cNvPr id="3" name="Subtitle 2">
            <a:extLst>
              <a:ext uri="{FF2B5EF4-FFF2-40B4-BE49-F238E27FC236}">
                <a16:creationId xmlns:a16="http://schemas.microsoft.com/office/drawing/2014/main" id="{59052321-4D71-4DA8-BD2C-DC22FC1525CB}"/>
              </a:ext>
            </a:extLst>
          </p:cNvPr>
          <p:cNvSpPr>
            <a:spLocks noGrp="1"/>
          </p:cNvSpPr>
          <p:nvPr>
            <p:ph type="subTitle" idx="1"/>
          </p:nvPr>
        </p:nvSpPr>
        <p:spPr>
          <a:xfrm>
            <a:off x="2905506" y="4480561"/>
            <a:ext cx="5993892" cy="1166495"/>
          </a:xfrm>
        </p:spPr>
        <p:txBody>
          <a:bodyPr>
            <a:normAutofit/>
          </a:bodyPr>
          <a:lstStyle>
            <a:lvl1pPr marL="0" indent="0" algn="ctr">
              <a:buNone/>
              <a:defRPr sz="1400"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1D37183-71EA-4A92-8609-41ECB53F447E}"/>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5" name="Footer Placeholder 4">
            <a:extLst>
              <a:ext uri="{FF2B5EF4-FFF2-40B4-BE49-F238E27FC236}">
                <a16:creationId xmlns:a16="http://schemas.microsoft.com/office/drawing/2014/main" id="{CA09F2E6-1ECC-4081-8EBF-C80C6C94A1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3FA67-CD72-4503-BA25-FEC880107BC4}"/>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19840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83CBE-1EA9-4E8B-A281-C50B792E55F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EB1A0-A59D-4CB9-BABB-C6BF1D2E99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E6265B-940D-433C-AD76-2D6A42449307}"/>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5" name="Footer Placeholder 4">
            <a:extLst>
              <a:ext uri="{FF2B5EF4-FFF2-40B4-BE49-F238E27FC236}">
                <a16:creationId xmlns:a16="http://schemas.microsoft.com/office/drawing/2014/main" id="{EDCAB98E-314F-45C4-9A64-AD3FAE0516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E49F32-B214-4A0C-8669-7FE4BA445965}"/>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602784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8DE4A6D-DAA1-4551-A093-3C36C1C8CF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25FDA9-71CD-4B86-B291-BEBA43D8ED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D9F5B1-B635-4479-A426-B1D4066502DB}"/>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5" name="Footer Placeholder 4">
            <a:extLst>
              <a:ext uri="{FF2B5EF4-FFF2-40B4-BE49-F238E27FC236}">
                <a16:creationId xmlns:a16="http://schemas.microsoft.com/office/drawing/2014/main" id="{6B833098-8769-47C3-80B2-C2942F984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EA9297-65D4-45BE-BE6C-5531FC6A5E1E}"/>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16972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A523-EF01-4656-9D54-347E984FD3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D52871-79D5-420E-8207-BEF7BE44A9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6D32D3-8223-4851-BB8E-CB489B975FD6}"/>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5" name="Footer Placeholder 4">
            <a:extLst>
              <a:ext uri="{FF2B5EF4-FFF2-40B4-BE49-F238E27FC236}">
                <a16:creationId xmlns:a16="http://schemas.microsoft.com/office/drawing/2014/main" id="{9E94444B-9FC3-414D-8EA0-15AB806D5E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BC448B-FCF6-40C5-8BB6-15B70E8897CB}"/>
              </a:ext>
            </a:extLst>
          </p:cNvPr>
          <p:cNvSpPr>
            <a:spLocks noGrp="1"/>
          </p:cNvSpPr>
          <p:nvPr>
            <p:ph type="sldNum" sz="quarter" idx="12"/>
          </p:nvPr>
        </p:nvSpPr>
        <p:spPr/>
        <p:txBody>
          <a:bodyPr/>
          <a:lstStyle/>
          <a:p>
            <a:fld id="{4C8B8A27-DF03-4546-BA93-21C967D57E5C}" type="slidenum">
              <a:rPr lang="en-US" smtClean="0"/>
              <a:t>‹#›</a:t>
            </a:fld>
            <a:endParaRPr lang="en-US" dirty="0"/>
          </a:p>
        </p:txBody>
      </p:sp>
    </p:spTree>
    <p:extLst>
      <p:ext uri="{BB962C8B-B14F-4D97-AF65-F5344CB8AC3E}">
        <p14:creationId xmlns:p14="http://schemas.microsoft.com/office/powerpoint/2010/main" val="3917798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4F79BA-620F-4443-807B-BE44F36F98F1}"/>
              </a:ext>
            </a:extLst>
          </p:cNvPr>
          <p:cNvSpPr>
            <a:spLocks noGrp="1"/>
          </p:cNvSpPr>
          <p:nvPr>
            <p:ph type="title"/>
          </p:nvPr>
        </p:nvSpPr>
        <p:spPr>
          <a:xfrm>
            <a:off x="1069848" y="1709738"/>
            <a:ext cx="9430811" cy="2852737"/>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30C9A625-6442-4047-B545-433C4451210A}"/>
              </a:ext>
            </a:extLst>
          </p:cNvPr>
          <p:cNvSpPr>
            <a:spLocks noGrp="1"/>
          </p:cNvSpPr>
          <p:nvPr>
            <p:ph type="body" idx="1"/>
          </p:nvPr>
        </p:nvSpPr>
        <p:spPr>
          <a:xfrm>
            <a:off x="1069848" y="4589463"/>
            <a:ext cx="9430811"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F8EAA30-3B1A-4BEA-9835-33D2072451F9}"/>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5" name="Footer Placeholder 4">
            <a:extLst>
              <a:ext uri="{FF2B5EF4-FFF2-40B4-BE49-F238E27FC236}">
                <a16:creationId xmlns:a16="http://schemas.microsoft.com/office/drawing/2014/main" id="{BB256440-3149-446F-8105-485333B183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EDB1-D604-4E10-B334-5DB303498B12}"/>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751319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6E563-D552-439E-8DF5-45062D8754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136873-2DD5-456E-A3A9-FE408419E30D}"/>
              </a:ext>
            </a:extLst>
          </p:cNvPr>
          <p:cNvSpPr>
            <a:spLocks noGrp="1"/>
          </p:cNvSpPr>
          <p:nvPr>
            <p:ph sz="half" idx="1"/>
          </p:nvPr>
        </p:nvSpPr>
        <p:spPr>
          <a:xfrm>
            <a:off x="1069848" y="1825625"/>
            <a:ext cx="4684057"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C6B04C-FB9E-4A9E-8892-4B5B702898B4}"/>
              </a:ext>
            </a:extLst>
          </p:cNvPr>
          <p:cNvSpPr>
            <a:spLocks noGrp="1"/>
          </p:cNvSpPr>
          <p:nvPr>
            <p:ph sz="half" idx="2"/>
          </p:nvPr>
        </p:nvSpPr>
        <p:spPr>
          <a:xfrm>
            <a:off x="6019802" y="1825625"/>
            <a:ext cx="4684058"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2E2F0B4-0E86-473E-BC42-78D856A00C2E}"/>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6" name="Footer Placeholder 5">
            <a:extLst>
              <a:ext uri="{FF2B5EF4-FFF2-40B4-BE49-F238E27FC236}">
                <a16:creationId xmlns:a16="http://schemas.microsoft.com/office/drawing/2014/main" id="{782B9537-F43C-4042-B165-A00358F9E2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9F52F-61F2-4FEE-8989-2FB400190C4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673186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2E5C-0B2D-4DB5-95F6-3C2C825DFE54}"/>
              </a:ext>
            </a:extLst>
          </p:cNvPr>
          <p:cNvSpPr>
            <a:spLocks noGrp="1"/>
          </p:cNvSpPr>
          <p:nvPr>
            <p:ph type="title"/>
          </p:nvPr>
        </p:nvSpPr>
        <p:spPr>
          <a:xfrm>
            <a:off x="839788" y="365125"/>
            <a:ext cx="989993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8F1C53-3F27-42E6-BE80-1DF57985741C}"/>
              </a:ext>
            </a:extLst>
          </p:cNvPr>
          <p:cNvSpPr>
            <a:spLocks noGrp="1"/>
          </p:cNvSpPr>
          <p:nvPr>
            <p:ph type="body" idx="1"/>
          </p:nvPr>
        </p:nvSpPr>
        <p:spPr>
          <a:xfrm>
            <a:off x="839789" y="1681163"/>
            <a:ext cx="4872132"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38CC6CB-F028-4322-B54F-571203106F23}"/>
              </a:ext>
            </a:extLst>
          </p:cNvPr>
          <p:cNvSpPr>
            <a:spLocks noGrp="1"/>
          </p:cNvSpPr>
          <p:nvPr>
            <p:ph sz="half" idx="2"/>
          </p:nvPr>
        </p:nvSpPr>
        <p:spPr>
          <a:xfrm>
            <a:off x="839787" y="2510632"/>
            <a:ext cx="4872133"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2AD2CD7-554E-4EAA-BAF6-86ABB7E81D25}"/>
              </a:ext>
            </a:extLst>
          </p:cNvPr>
          <p:cNvSpPr>
            <a:spLocks noGrp="1"/>
          </p:cNvSpPr>
          <p:nvPr>
            <p:ph type="body" sz="quarter" idx="3"/>
          </p:nvPr>
        </p:nvSpPr>
        <p:spPr>
          <a:xfrm>
            <a:off x="5889809" y="1681163"/>
            <a:ext cx="4849909" cy="823912"/>
          </a:xfrm>
        </p:spPr>
        <p:txBody>
          <a:bodyPr anchor="b">
            <a:no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1982A2D6-379C-4D26-90AC-9F2F46DCE7F3}"/>
              </a:ext>
            </a:extLst>
          </p:cNvPr>
          <p:cNvSpPr>
            <a:spLocks noGrp="1"/>
          </p:cNvSpPr>
          <p:nvPr>
            <p:ph sz="quarter" idx="4"/>
          </p:nvPr>
        </p:nvSpPr>
        <p:spPr>
          <a:xfrm>
            <a:off x="5889810" y="2505075"/>
            <a:ext cx="4872134" cy="3684588"/>
          </a:xfrm>
        </p:spPr>
        <p:txBody>
          <a:bodyPr/>
          <a:lstStyle>
            <a:lvl2pPr>
              <a:defRPr b="1"/>
            </a:lvl2pPr>
            <a:lvl3pPr>
              <a:defRPr b="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DEA0E4F3-8A65-4788-AE96-1FB2060F48D2}"/>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8" name="Footer Placeholder 7">
            <a:extLst>
              <a:ext uri="{FF2B5EF4-FFF2-40B4-BE49-F238E27FC236}">
                <a16:creationId xmlns:a16="http://schemas.microsoft.com/office/drawing/2014/main" id="{97522DA4-5EE1-440C-ADDE-D7B4F77B4E1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6BC291E-B8EF-4ED7-A04A-23426C220CF0}"/>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197796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CB818-E8D0-497B-9A7E-4F281D0DBC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82B9D-CD58-4C05-8A78-CB6E0E9D49DC}"/>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4" name="Footer Placeholder 3">
            <a:extLst>
              <a:ext uri="{FF2B5EF4-FFF2-40B4-BE49-F238E27FC236}">
                <a16:creationId xmlns:a16="http://schemas.microsoft.com/office/drawing/2014/main" id="{BADE60CD-D6F3-40A7-BB8B-FEC8E3156A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C02B832-C4FE-4F88-85EA-DDC16A82B9A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218400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75B2FC-801A-44A4-96BF-26A9E8B2A1C6}"/>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3" name="Footer Placeholder 2">
            <a:extLst>
              <a:ext uri="{FF2B5EF4-FFF2-40B4-BE49-F238E27FC236}">
                <a16:creationId xmlns:a16="http://schemas.microsoft.com/office/drawing/2014/main" id="{A8127F04-7E7E-485C-8B30-6B89E5A69F0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933C81-AA74-4BCE-AA9E-56E5791D078C}"/>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1343582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D3CB-0541-46AD-B35E-0E0A1375E8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BF8EFDE-1D7D-46B8-AB55-A3C02EDD1888}"/>
              </a:ext>
            </a:extLst>
          </p:cNvPr>
          <p:cNvSpPr>
            <a:spLocks noGrp="1"/>
          </p:cNvSpPr>
          <p:nvPr>
            <p:ph idx="1"/>
          </p:nvPr>
        </p:nvSpPr>
        <p:spPr>
          <a:xfrm>
            <a:off x="5183188" y="457201"/>
            <a:ext cx="5652153" cy="5403850"/>
          </a:xfrm>
        </p:spPr>
        <p:txBody>
          <a:bodyPr/>
          <a:lstStyle>
            <a:lvl1pPr>
              <a:defRPr sz="3200"/>
            </a:lvl1pPr>
            <a:lvl2pPr>
              <a:defRPr sz="2800" b="1"/>
            </a:lvl2pPr>
            <a:lvl3pPr>
              <a:defRPr sz="2400" b="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411D2F5-DB36-4943-8A14-96AFC4883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C07D4-6597-444C-9EFD-62021AE7618C}"/>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6" name="Footer Placeholder 5">
            <a:extLst>
              <a:ext uri="{FF2B5EF4-FFF2-40B4-BE49-F238E27FC236}">
                <a16:creationId xmlns:a16="http://schemas.microsoft.com/office/drawing/2014/main" id="{712D0D2C-70E8-4A24-9727-BEAF10B17D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D9E0F6-7216-48A1-8BCA-770C6DE3875B}"/>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3665517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CBEBD-5F1A-4111-A7F2-1CE82C9A69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0517FB-4008-4F68-B193-482971BA72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606C5F-0885-458F-9B21-47E60171BF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886F2E-B752-4D78-8DC4-C96A1A00E670}"/>
              </a:ext>
            </a:extLst>
          </p:cNvPr>
          <p:cNvSpPr>
            <a:spLocks noGrp="1"/>
          </p:cNvSpPr>
          <p:nvPr>
            <p:ph type="dt" sz="half" idx="10"/>
          </p:nvPr>
        </p:nvSpPr>
        <p:spPr/>
        <p:txBody>
          <a:bodyPr/>
          <a:lstStyle/>
          <a:p>
            <a:fld id="{B5898F52-2787-4BA2-BBBC-9395E9F86D50}" type="datetimeFigureOut">
              <a:rPr lang="en-US" smtClean="0"/>
              <a:t>2/11/2021</a:t>
            </a:fld>
            <a:endParaRPr lang="en-US"/>
          </a:p>
        </p:txBody>
      </p:sp>
      <p:sp>
        <p:nvSpPr>
          <p:cNvPr id="6" name="Footer Placeholder 5">
            <a:extLst>
              <a:ext uri="{FF2B5EF4-FFF2-40B4-BE49-F238E27FC236}">
                <a16:creationId xmlns:a16="http://schemas.microsoft.com/office/drawing/2014/main" id="{4FC37751-8BB8-4224-870A-A2953E7607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242CE94-BD7E-44B3-9B5E-67D4BD317E99}"/>
              </a:ext>
            </a:extLst>
          </p:cNvPr>
          <p:cNvSpPr>
            <a:spLocks noGrp="1"/>
          </p:cNvSpPr>
          <p:nvPr>
            <p:ph type="sldNum" sz="quarter" idx="12"/>
          </p:nvPr>
        </p:nvSpPr>
        <p:spPr/>
        <p:txBody>
          <a:bodyPr/>
          <a:lstStyle/>
          <a:p>
            <a:fld id="{4C8B8A27-DF03-4546-BA93-21C967D57E5C}" type="slidenum">
              <a:rPr lang="en-US" smtClean="0"/>
              <a:t>‹#›</a:t>
            </a:fld>
            <a:endParaRPr lang="en-US"/>
          </a:p>
        </p:txBody>
      </p:sp>
    </p:spTree>
    <p:extLst>
      <p:ext uri="{BB962C8B-B14F-4D97-AF65-F5344CB8AC3E}">
        <p14:creationId xmlns:p14="http://schemas.microsoft.com/office/powerpoint/2010/main" val="4201252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1AFD227-869A-489C-A9B5-3F0498DF3C0C}"/>
              </a:ext>
            </a:extLst>
          </p:cNvPr>
          <p:cNvGrpSpPr/>
          <p:nvPr/>
        </p:nvGrpSpPr>
        <p:grpSpPr>
          <a:xfrm>
            <a:off x="11096450" y="13394"/>
            <a:ext cx="494218" cy="6814823"/>
            <a:chOff x="11096450" y="13394"/>
            <a:chExt cx="494218" cy="6814823"/>
          </a:xfrm>
          <a:solidFill>
            <a:schemeClr val="bg2">
              <a:lumMod val="90000"/>
            </a:schemeClr>
          </a:solidFill>
        </p:grpSpPr>
        <p:sp>
          <p:nvSpPr>
            <p:cNvPr id="8" name="Freeform 8">
              <a:extLst>
                <a:ext uri="{FF2B5EF4-FFF2-40B4-BE49-F238E27FC236}">
                  <a16:creationId xmlns:a16="http://schemas.microsoft.com/office/drawing/2014/main" id="{62704B34-199B-4964-9C78-3AB9735915AA}"/>
                </a:ext>
              </a:extLst>
            </p:cNvPr>
            <p:cNvSpPr>
              <a:spLocks/>
            </p:cNvSpPr>
            <p:nvPr/>
          </p:nvSpPr>
          <p:spPr bwMode="auto">
            <a:xfrm rot="5400000">
              <a:off x="11108009" y="671857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9" name="Freeform 10">
              <a:extLst>
                <a:ext uri="{FF2B5EF4-FFF2-40B4-BE49-F238E27FC236}">
                  <a16:creationId xmlns:a16="http://schemas.microsoft.com/office/drawing/2014/main" id="{8B1E8DB8-017D-454E-849F-EE5742849FD4}"/>
                </a:ext>
              </a:extLst>
            </p:cNvPr>
            <p:cNvSpPr>
              <a:spLocks/>
            </p:cNvSpPr>
            <p:nvPr/>
          </p:nvSpPr>
          <p:spPr bwMode="auto">
            <a:xfrm rot="5400000">
              <a:off x="11475034" y="77813"/>
              <a:ext cx="138242" cy="88130"/>
            </a:xfrm>
            <a:custGeom>
              <a:avLst/>
              <a:gdLst>
                <a:gd name="T0" fmla="*/ 22 w 42"/>
                <a:gd name="T1" fmla="*/ 0 h 29"/>
                <a:gd name="T2" fmla="*/ 14 w 42"/>
                <a:gd name="T3" fmla="*/ 25 h 29"/>
                <a:gd name="T4" fmla="*/ 22 w 42"/>
                <a:gd name="T5" fmla="*/ 0 h 29"/>
              </a:gdLst>
              <a:ahLst/>
              <a:cxnLst>
                <a:cxn ang="0">
                  <a:pos x="T0" y="T1"/>
                </a:cxn>
                <a:cxn ang="0">
                  <a:pos x="T2" y="T3"/>
                </a:cxn>
                <a:cxn ang="0">
                  <a:pos x="T4" y="T5"/>
                </a:cxn>
              </a:cxnLst>
              <a:rect l="0" t="0" r="r" b="b"/>
              <a:pathLst>
                <a:path w="42" h="29">
                  <a:moveTo>
                    <a:pt x="22" y="0"/>
                  </a:moveTo>
                  <a:cubicBezTo>
                    <a:pt x="42" y="7"/>
                    <a:pt x="28" y="29"/>
                    <a:pt x="14" y="25"/>
                  </a:cubicBezTo>
                  <a:cubicBezTo>
                    <a:pt x="0" y="18"/>
                    <a:pt x="8" y="1"/>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0" name="Freeform 15">
              <a:extLst>
                <a:ext uri="{FF2B5EF4-FFF2-40B4-BE49-F238E27FC236}">
                  <a16:creationId xmlns:a16="http://schemas.microsoft.com/office/drawing/2014/main" id="{16D80E5D-5099-41C4-A80A-1B1538C382FC}"/>
                </a:ext>
              </a:extLst>
            </p:cNvPr>
            <p:cNvSpPr>
              <a:spLocks/>
            </p:cNvSpPr>
            <p:nvPr/>
          </p:nvSpPr>
          <p:spPr bwMode="auto">
            <a:xfrm rot="5400000">
              <a:off x="11478964" y="592010"/>
              <a:ext cx="121406" cy="72626"/>
            </a:xfrm>
            <a:custGeom>
              <a:avLst/>
              <a:gdLst>
                <a:gd name="T0" fmla="*/ 16 w 37"/>
                <a:gd name="T1" fmla="*/ 0 h 24"/>
                <a:gd name="T2" fmla="*/ 11 w 37"/>
                <a:gd name="T3" fmla="*/ 24 h 24"/>
                <a:gd name="T4" fmla="*/ 16 w 37"/>
                <a:gd name="T5" fmla="*/ 0 h 24"/>
              </a:gdLst>
              <a:ahLst/>
              <a:cxnLst>
                <a:cxn ang="0">
                  <a:pos x="T0" y="T1"/>
                </a:cxn>
                <a:cxn ang="0">
                  <a:pos x="T2" y="T3"/>
                </a:cxn>
                <a:cxn ang="0">
                  <a:pos x="T4" y="T5"/>
                </a:cxn>
              </a:cxnLst>
              <a:rect l="0" t="0" r="r" b="b"/>
              <a:pathLst>
                <a:path w="37" h="24">
                  <a:moveTo>
                    <a:pt x="16" y="0"/>
                  </a:moveTo>
                  <a:cubicBezTo>
                    <a:pt x="37" y="6"/>
                    <a:pt x="30" y="20"/>
                    <a:pt x="11" y="24"/>
                  </a:cubicBezTo>
                  <a:cubicBezTo>
                    <a:pt x="0" y="17"/>
                    <a:pt x="5"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1" name="Freeform 18">
              <a:extLst>
                <a:ext uri="{FF2B5EF4-FFF2-40B4-BE49-F238E27FC236}">
                  <a16:creationId xmlns:a16="http://schemas.microsoft.com/office/drawing/2014/main" id="{947751E1-E2F4-467E-B547-3BD4BAB7F560}"/>
                </a:ext>
              </a:extLst>
            </p:cNvPr>
            <p:cNvSpPr>
              <a:spLocks/>
            </p:cNvSpPr>
            <p:nvPr/>
          </p:nvSpPr>
          <p:spPr bwMode="auto">
            <a:xfrm rot="5400000">
              <a:off x="11482378" y="335267"/>
              <a:ext cx="138242" cy="78339"/>
            </a:xfrm>
            <a:custGeom>
              <a:avLst/>
              <a:gdLst>
                <a:gd name="T0" fmla="*/ 6 w 42"/>
                <a:gd name="T1" fmla="*/ 6 h 26"/>
                <a:gd name="T2" fmla="*/ 21 w 42"/>
                <a:gd name="T3" fmla="*/ 26 h 26"/>
                <a:gd name="T4" fmla="*/ 6 w 42"/>
                <a:gd name="T5" fmla="*/ 6 h 26"/>
              </a:gdLst>
              <a:ahLst/>
              <a:cxnLst>
                <a:cxn ang="0">
                  <a:pos x="T0" y="T1"/>
                </a:cxn>
                <a:cxn ang="0">
                  <a:pos x="T2" y="T3"/>
                </a:cxn>
                <a:cxn ang="0">
                  <a:pos x="T4" y="T5"/>
                </a:cxn>
              </a:cxnLst>
              <a:rect l="0" t="0" r="r" b="b"/>
              <a:pathLst>
                <a:path w="42" h="26">
                  <a:moveTo>
                    <a:pt x="6" y="6"/>
                  </a:moveTo>
                  <a:cubicBezTo>
                    <a:pt x="25" y="0"/>
                    <a:pt x="42" y="17"/>
                    <a:pt x="21" y="26"/>
                  </a:cubicBezTo>
                  <a:cubicBezTo>
                    <a:pt x="9" y="26"/>
                    <a:pt x="0" y="16"/>
                    <a:pt x="6" y="6"/>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2" name="Freeform 19">
              <a:extLst>
                <a:ext uri="{FF2B5EF4-FFF2-40B4-BE49-F238E27FC236}">
                  <a16:creationId xmlns:a16="http://schemas.microsoft.com/office/drawing/2014/main" id="{55D8869B-B701-4268-9856-876345C8AE3F}"/>
                </a:ext>
              </a:extLst>
            </p:cNvPr>
            <p:cNvSpPr>
              <a:spLocks/>
            </p:cNvSpPr>
            <p:nvPr/>
          </p:nvSpPr>
          <p:spPr bwMode="auto">
            <a:xfrm rot="5400000">
              <a:off x="11407714" y="2021691"/>
              <a:ext cx="124951" cy="69362"/>
            </a:xfrm>
            <a:custGeom>
              <a:avLst/>
              <a:gdLst>
                <a:gd name="T0" fmla="*/ 16 w 38"/>
                <a:gd name="T1" fmla="*/ 0 h 23"/>
                <a:gd name="T2" fmla="*/ 10 w 38"/>
                <a:gd name="T3" fmla="*/ 23 h 23"/>
                <a:gd name="T4" fmla="*/ 16 w 38"/>
                <a:gd name="T5" fmla="*/ 0 h 23"/>
              </a:gdLst>
              <a:ahLst/>
              <a:cxnLst>
                <a:cxn ang="0">
                  <a:pos x="T0" y="T1"/>
                </a:cxn>
                <a:cxn ang="0">
                  <a:pos x="T2" y="T3"/>
                </a:cxn>
                <a:cxn ang="0">
                  <a:pos x="T4" y="T5"/>
                </a:cxn>
              </a:cxnLst>
              <a:rect l="0" t="0" r="r" b="b"/>
              <a:pathLst>
                <a:path w="38" h="23">
                  <a:moveTo>
                    <a:pt x="16" y="0"/>
                  </a:moveTo>
                  <a:cubicBezTo>
                    <a:pt x="38" y="8"/>
                    <a:pt x="31" y="18"/>
                    <a:pt x="10" y="23"/>
                  </a:cubicBezTo>
                  <a:cubicBezTo>
                    <a:pt x="0" y="16"/>
                    <a:pt x="4" y="3"/>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3" name="Freeform 20">
              <a:extLst>
                <a:ext uri="{FF2B5EF4-FFF2-40B4-BE49-F238E27FC236}">
                  <a16:creationId xmlns:a16="http://schemas.microsoft.com/office/drawing/2014/main" id="{A25CA59C-849F-4CE4-A9B0-293F98DE2C7C}"/>
                </a:ext>
              </a:extLst>
            </p:cNvPr>
            <p:cNvSpPr>
              <a:spLocks/>
            </p:cNvSpPr>
            <p:nvPr/>
          </p:nvSpPr>
          <p:spPr bwMode="auto">
            <a:xfrm rot="5400000">
              <a:off x="11414629" y="2272420"/>
              <a:ext cx="128495" cy="78339"/>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4" name="Freeform 22">
              <a:extLst>
                <a:ext uri="{FF2B5EF4-FFF2-40B4-BE49-F238E27FC236}">
                  <a16:creationId xmlns:a16="http://schemas.microsoft.com/office/drawing/2014/main" id="{FE000DB1-AAA1-4BFF-8F14-53624C2F9E0B}"/>
                </a:ext>
              </a:extLst>
            </p:cNvPr>
            <p:cNvSpPr>
              <a:spLocks/>
            </p:cNvSpPr>
            <p:nvPr/>
          </p:nvSpPr>
          <p:spPr bwMode="auto">
            <a:xfrm rot="5400000">
              <a:off x="11426398" y="1049544"/>
              <a:ext cx="150648" cy="99554"/>
            </a:xfrm>
            <a:custGeom>
              <a:avLst/>
              <a:gdLst>
                <a:gd name="T0" fmla="*/ 26 w 46"/>
                <a:gd name="T1" fmla="*/ 0 h 33"/>
                <a:gd name="T2" fmla="*/ 38 w 46"/>
                <a:gd name="T3" fmla="*/ 22 h 33"/>
                <a:gd name="T4" fmla="*/ 26 w 46"/>
                <a:gd name="T5" fmla="*/ 0 h 33"/>
              </a:gdLst>
              <a:ahLst/>
              <a:cxnLst>
                <a:cxn ang="0">
                  <a:pos x="T0" y="T1"/>
                </a:cxn>
                <a:cxn ang="0">
                  <a:pos x="T2" y="T3"/>
                </a:cxn>
                <a:cxn ang="0">
                  <a:pos x="T4" y="T5"/>
                </a:cxn>
              </a:cxnLst>
              <a:rect l="0" t="0" r="r" b="b"/>
              <a:pathLst>
                <a:path w="46" h="33">
                  <a:moveTo>
                    <a:pt x="26" y="0"/>
                  </a:moveTo>
                  <a:cubicBezTo>
                    <a:pt x="29" y="0"/>
                    <a:pt x="46" y="16"/>
                    <a:pt x="38" y="22"/>
                  </a:cubicBezTo>
                  <a:cubicBezTo>
                    <a:pt x="16" y="33"/>
                    <a:pt x="0" y="5"/>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5" name="Freeform 23">
              <a:extLst>
                <a:ext uri="{FF2B5EF4-FFF2-40B4-BE49-F238E27FC236}">
                  <a16:creationId xmlns:a16="http://schemas.microsoft.com/office/drawing/2014/main" id="{5EEFBC14-7E5B-47B2-B5E3-E90991F89191}"/>
                </a:ext>
              </a:extLst>
            </p:cNvPr>
            <p:cNvSpPr>
              <a:spLocks/>
            </p:cNvSpPr>
            <p:nvPr/>
          </p:nvSpPr>
          <p:spPr bwMode="auto">
            <a:xfrm rot="5400000">
              <a:off x="11440085" y="836978"/>
              <a:ext cx="134697" cy="81603"/>
            </a:xfrm>
            <a:custGeom>
              <a:avLst/>
              <a:gdLst>
                <a:gd name="T0" fmla="*/ 19 w 41"/>
                <a:gd name="T1" fmla="*/ 0 h 27"/>
                <a:gd name="T2" fmla="*/ 8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10"/>
                    <a:pt x="28" y="27"/>
                    <a:pt x="8" y="20"/>
                  </a:cubicBezTo>
                  <a:cubicBezTo>
                    <a:pt x="0" y="8"/>
                    <a:pt x="7" y="2"/>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6" name="Freeform 26">
              <a:extLst>
                <a:ext uri="{FF2B5EF4-FFF2-40B4-BE49-F238E27FC236}">
                  <a16:creationId xmlns:a16="http://schemas.microsoft.com/office/drawing/2014/main" id="{00AFF6E4-A34A-4FD3-8C57-BB96114822D1}"/>
                </a:ext>
              </a:extLst>
            </p:cNvPr>
            <p:cNvSpPr>
              <a:spLocks/>
            </p:cNvSpPr>
            <p:nvPr/>
          </p:nvSpPr>
          <p:spPr bwMode="auto">
            <a:xfrm rot="5400000">
              <a:off x="11427309" y="1320685"/>
              <a:ext cx="127608" cy="78339"/>
            </a:xfrm>
            <a:custGeom>
              <a:avLst/>
              <a:gdLst>
                <a:gd name="T0" fmla="*/ 24 w 39"/>
                <a:gd name="T1" fmla="*/ 0 h 26"/>
                <a:gd name="T2" fmla="*/ 20 w 39"/>
                <a:gd name="T3" fmla="*/ 25 h 26"/>
                <a:gd name="T4" fmla="*/ 24 w 39"/>
                <a:gd name="T5" fmla="*/ 0 h 26"/>
              </a:gdLst>
              <a:ahLst/>
              <a:cxnLst>
                <a:cxn ang="0">
                  <a:pos x="T0" y="T1"/>
                </a:cxn>
                <a:cxn ang="0">
                  <a:pos x="T2" y="T3"/>
                </a:cxn>
                <a:cxn ang="0">
                  <a:pos x="T4" y="T5"/>
                </a:cxn>
              </a:cxnLst>
              <a:rect l="0" t="0" r="r" b="b"/>
              <a:pathLst>
                <a:path w="39" h="26">
                  <a:moveTo>
                    <a:pt x="24" y="0"/>
                  </a:moveTo>
                  <a:cubicBezTo>
                    <a:pt x="39" y="2"/>
                    <a:pt x="36" y="26"/>
                    <a:pt x="20" y="25"/>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7" name="Freeform 27">
              <a:extLst>
                <a:ext uri="{FF2B5EF4-FFF2-40B4-BE49-F238E27FC236}">
                  <a16:creationId xmlns:a16="http://schemas.microsoft.com/office/drawing/2014/main" id="{C63A8474-C075-4441-A0B3-52286EA50093}"/>
                </a:ext>
              </a:extLst>
            </p:cNvPr>
            <p:cNvSpPr>
              <a:spLocks/>
            </p:cNvSpPr>
            <p:nvPr/>
          </p:nvSpPr>
          <p:spPr bwMode="auto">
            <a:xfrm rot="5400000">
              <a:off x="11407470" y="1778440"/>
              <a:ext cx="131153" cy="93843"/>
            </a:xfrm>
            <a:custGeom>
              <a:avLst/>
              <a:gdLst>
                <a:gd name="T0" fmla="*/ 22 w 40"/>
                <a:gd name="T1" fmla="*/ 0 h 31"/>
                <a:gd name="T2" fmla="*/ 16 w 40"/>
                <a:gd name="T3" fmla="*/ 25 h 31"/>
                <a:gd name="T4" fmla="*/ 22 w 40"/>
                <a:gd name="T5" fmla="*/ 0 h 31"/>
              </a:gdLst>
              <a:ahLst/>
              <a:cxnLst>
                <a:cxn ang="0">
                  <a:pos x="T0" y="T1"/>
                </a:cxn>
                <a:cxn ang="0">
                  <a:pos x="T2" y="T3"/>
                </a:cxn>
                <a:cxn ang="0">
                  <a:pos x="T4" y="T5"/>
                </a:cxn>
              </a:cxnLst>
              <a:rect l="0" t="0" r="r" b="b"/>
              <a:pathLst>
                <a:path w="40" h="31">
                  <a:moveTo>
                    <a:pt x="22" y="0"/>
                  </a:moveTo>
                  <a:cubicBezTo>
                    <a:pt x="39" y="3"/>
                    <a:pt x="40" y="31"/>
                    <a:pt x="16" y="25"/>
                  </a:cubicBezTo>
                  <a:cubicBezTo>
                    <a:pt x="0" y="7"/>
                    <a:pt x="13" y="4"/>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8" name="Freeform 28">
              <a:extLst>
                <a:ext uri="{FF2B5EF4-FFF2-40B4-BE49-F238E27FC236}">
                  <a16:creationId xmlns:a16="http://schemas.microsoft.com/office/drawing/2014/main" id="{35DA4698-A2ED-4512-8887-F12D3F14372A}"/>
                </a:ext>
              </a:extLst>
            </p:cNvPr>
            <p:cNvSpPr>
              <a:spLocks/>
            </p:cNvSpPr>
            <p:nvPr/>
          </p:nvSpPr>
          <p:spPr bwMode="auto">
            <a:xfrm rot="5400000">
              <a:off x="11404869" y="1535195"/>
              <a:ext cx="127608" cy="69362"/>
            </a:xfrm>
            <a:custGeom>
              <a:avLst/>
              <a:gdLst>
                <a:gd name="T0" fmla="*/ 16 w 39"/>
                <a:gd name="T1" fmla="*/ 0 h 23"/>
                <a:gd name="T2" fmla="*/ 11 w 39"/>
                <a:gd name="T3" fmla="*/ 23 h 23"/>
                <a:gd name="T4" fmla="*/ 16 w 39"/>
                <a:gd name="T5" fmla="*/ 0 h 23"/>
              </a:gdLst>
              <a:ahLst/>
              <a:cxnLst>
                <a:cxn ang="0">
                  <a:pos x="T0" y="T1"/>
                </a:cxn>
                <a:cxn ang="0">
                  <a:pos x="T2" y="T3"/>
                </a:cxn>
                <a:cxn ang="0">
                  <a:pos x="T4" y="T5"/>
                </a:cxn>
              </a:cxnLst>
              <a:rect l="0" t="0" r="r" b="b"/>
              <a:pathLst>
                <a:path w="39" h="23">
                  <a:moveTo>
                    <a:pt x="16" y="0"/>
                  </a:moveTo>
                  <a:cubicBezTo>
                    <a:pt x="39" y="7"/>
                    <a:pt x="31" y="17"/>
                    <a:pt x="11" y="23"/>
                  </a:cubicBezTo>
                  <a:cubicBezTo>
                    <a:pt x="0" y="16"/>
                    <a:pt x="4" y="2"/>
                    <a:pt x="1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19" name="Freeform 30">
              <a:extLst>
                <a:ext uri="{FF2B5EF4-FFF2-40B4-BE49-F238E27FC236}">
                  <a16:creationId xmlns:a16="http://schemas.microsoft.com/office/drawing/2014/main" id="{3358E118-D590-4E50-B21C-6CDAA1CCAFCB}"/>
                </a:ext>
              </a:extLst>
            </p:cNvPr>
            <p:cNvSpPr>
              <a:spLocks/>
            </p:cNvSpPr>
            <p:nvPr/>
          </p:nvSpPr>
          <p:spPr bwMode="auto">
            <a:xfrm rot="5400000">
              <a:off x="11480119" y="1078297"/>
              <a:ext cx="9748" cy="5712"/>
            </a:xfrm>
            <a:custGeom>
              <a:avLst/>
              <a:gdLst>
                <a:gd name="T0" fmla="*/ 1 w 3"/>
                <a:gd name="T1" fmla="*/ 0 h 2"/>
                <a:gd name="T2" fmla="*/ 2 w 3"/>
                <a:gd name="T3" fmla="*/ 2 h 2"/>
                <a:gd name="T4" fmla="*/ 1 w 3"/>
                <a:gd name="T5" fmla="*/ 0 h 2"/>
              </a:gdLst>
              <a:ahLst/>
              <a:cxnLst>
                <a:cxn ang="0">
                  <a:pos x="T0" y="T1"/>
                </a:cxn>
                <a:cxn ang="0">
                  <a:pos x="T2" y="T3"/>
                </a:cxn>
                <a:cxn ang="0">
                  <a:pos x="T4" y="T5"/>
                </a:cxn>
              </a:cxnLst>
              <a:rect l="0" t="0" r="r" b="b"/>
              <a:pathLst>
                <a:path w="3" h="2">
                  <a:moveTo>
                    <a:pt x="1" y="0"/>
                  </a:moveTo>
                  <a:cubicBezTo>
                    <a:pt x="2" y="1"/>
                    <a:pt x="3" y="2"/>
                    <a:pt x="2" y="2"/>
                  </a:cubicBezTo>
                  <a:cubicBezTo>
                    <a:pt x="1" y="2"/>
                    <a:pt x="0" y="1"/>
                    <a:pt x="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0" name="Freeform 43">
              <a:extLst>
                <a:ext uri="{FF2B5EF4-FFF2-40B4-BE49-F238E27FC236}">
                  <a16:creationId xmlns:a16="http://schemas.microsoft.com/office/drawing/2014/main" id="{F1EE889E-60FF-423F-ADCB-6CBEE853A040}"/>
                </a:ext>
              </a:extLst>
            </p:cNvPr>
            <p:cNvSpPr>
              <a:spLocks/>
            </p:cNvSpPr>
            <p:nvPr/>
          </p:nvSpPr>
          <p:spPr bwMode="auto">
            <a:xfrm rot="5400000">
              <a:off x="11194111" y="860614"/>
              <a:ext cx="143559" cy="75075"/>
            </a:xfrm>
            <a:custGeom>
              <a:avLst/>
              <a:gdLst>
                <a:gd name="T0" fmla="*/ 28 w 44"/>
                <a:gd name="T1" fmla="*/ 0 h 25"/>
                <a:gd name="T2" fmla="*/ 25 w 44"/>
                <a:gd name="T3" fmla="*/ 25 h 25"/>
                <a:gd name="T4" fmla="*/ 28 w 44"/>
                <a:gd name="T5" fmla="*/ 0 h 25"/>
              </a:gdLst>
              <a:ahLst/>
              <a:cxnLst>
                <a:cxn ang="0">
                  <a:pos x="T0" y="T1"/>
                </a:cxn>
                <a:cxn ang="0">
                  <a:pos x="T2" y="T3"/>
                </a:cxn>
                <a:cxn ang="0">
                  <a:pos x="T4" y="T5"/>
                </a:cxn>
              </a:cxnLst>
              <a:rect l="0" t="0" r="r" b="b"/>
              <a:pathLst>
                <a:path w="44" h="25">
                  <a:moveTo>
                    <a:pt x="28" y="0"/>
                  </a:moveTo>
                  <a:cubicBezTo>
                    <a:pt x="44" y="2"/>
                    <a:pt x="38" y="22"/>
                    <a:pt x="25" y="25"/>
                  </a:cubicBezTo>
                  <a:cubicBezTo>
                    <a:pt x="0" y="25"/>
                    <a:pt x="9" y="5"/>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1" name="Freeform 51">
              <a:extLst>
                <a:ext uri="{FF2B5EF4-FFF2-40B4-BE49-F238E27FC236}">
                  <a16:creationId xmlns:a16="http://schemas.microsoft.com/office/drawing/2014/main" id="{A4AA0634-0A7C-4A35-8EB7-775200F129FD}"/>
                </a:ext>
              </a:extLst>
            </p:cNvPr>
            <p:cNvSpPr>
              <a:spLocks/>
            </p:cNvSpPr>
            <p:nvPr/>
          </p:nvSpPr>
          <p:spPr bwMode="auto">
            <a:xfrm rot="5400000">
              <a:off x="11167080" y="1015030"/>
              <a:ext cx="115202" cy="90579"/>
            </a:xfrm>
            <a:custGeom>
              <a:avLst/>
              <a:gdLst>
                <a:gd name="T0" fmla="*/ 19 w 35"/>
                <a:gd name="T1" fmla="*/ 0 h 30"/>
                <a:gd name="T2" fmla="*/ 33 w 35"/>
                <a:gd name="T3" fmla="*/ 15 h 30"/>
                <a:gd name="T4" fmla="*/ 25 w 35"/>
                <a:gd name="T5" fmla="*/ 19 h 30"/>
                <a:gd name="T6" fmla="*/ 19 w 35"/>
                <a:gd name="T7" fmla="*/ 0 h 30"/>
              </a:gdLst>
              <a:ahLst/>
              <a:cxnLst>
                <a:cxn ang="0">
                  <a:pos x="T0" y="T1"/>
                </a:cxn>
                <a:cxn ang="0">
                  <a:pos x="T2" y="T3"/>
                </a:cxn>
                <a:cxn ang="0">
                  <a:pos x="T4" y="T5"/>
                </a:cxn>
                <a:cxn ang="0">
                  <a:pos x="T6" y="T7"/>
                </a:cxn>
              </a:cxnLst>
              <a:rect l="0" t="0" r="r" b="b"/>
              <a:pathLst>
                <a:path w="35" h="30">
                  <a:moveTo>
                    <a:pt x="19" y="0"/>
                  </a:moveTo>
                  <a:cubicBezTo>
                    <a:pt x="26" y="0"/>
                    <a:pt x="35" y="8"/>
                    <a:pt x="33" y="15"/>
                  </a:cubicBezTo>
                  <a:cubicBezTo>
                    <a:pt x="30" y="12"/>
                    <a:pt x="27" y="17"/>
                    <a:pt x="25" y="19"/>
                  </a:cubicBezTo>
                  <a:cubicBezTo>
                    <a:pt x="7" y="30"/>
                    <a:pt x="0" y="5"/>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2" name="Freeform 52">
              <a:extLst>
                <a:ext uri="{FF2B5EF4-FFF2-40B4-BE49-F238E27FC236}">
                  <a16:creationId xmlns:a16="http://schemas.microsoft.com/office/drawing/2014/main" id="{EBA21558-CAC3-445C-8882-5D4A0C6D2A0E}"/>
                </a:ext>
              </a:extLst>
            </p:cNvPr>
            <p:cNvSpPr>
              <a:spLocks/>
            </p:cNvSpPr>
            <p:nvPr/>
          </p:nvSpPr>
          <p:spPr bwMode="auto">
            <a:xfrm rot="5400000">
              <a:off x="11164085" y="450599"/>
              <a:ext cx="118747" cy="81603"/>
            </a:xfrm>
            <a:custGeom>
              <a:avLst/>
              <a:gdLst>
                <a:gd name="T0" fmla="*/ 21 w 36"/>
                <a:gd name="T1" fmla="*/ 0 h 27"/>
                <a:gd name="T2" fmla="*/ 22 w 36"/>
                <a:gd name="T3" fmla="*/ 27 h 27"/>
                <a:gd name="T4" fmla="*/ 21 w 36"/>
                <a:gd name="T5" fmla="*/ 0 h 27"/>
              </a:gdLst>
              <a:ahLst/>
              <a:cxnLst>
                <a:cxn ang="0">
                  <a:pos x="T0" y="T1"/>
                </a:cxn>
                <a:cxn ang="0">
                  <a:pos x="T2" y="T3"/>
                </a:cxn>
                <a:cxn ang="0">
                  <a:pos x="T4" y="T5"/>
                </a:cxn>
              </a:cxnLst>
              <a:rect l="0" t="0" r="r" b="b"/>
              <a:pathLst>
                <a:path w="36" h="27">
                  <a:moveTo>
                    <a:pt x="21" y="0"/>
                  </a:moveTo>
                  <a:cubicBezTo>
                    <a:pt x="33" y="3"/>
                    <a:pt x="36" y="23"/>
                    <a:pt x="22" y="27"/>
                  </a:cubicBezTo>
                  <a:cubicBezTo>
                    <a:pt x="3" y="25"/>
                    <a:pt x="0" y="1"/>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3" name="Freeform 53">
              <a:extLst>
                <a:ext uri="{FF2B5EF4-FFF2-40B4-BE49-F238E27FC236}">
                  <a16:creationId xmlns:a16="http://schemas.microsoft.com/office/drawing/2014/main" id="{2E9415F1-5D31-4C25-9E26-203EEF500877}"/>
                </a:ext>
              </a:extLst>
            </p:cNvPr>
            <p:cNvSpPr>
              <a:spLocks/>
            </p:cNvSpPr>
            <p:nvPr/>
          </p:nvSpPr>
          <p:spPr bwMode="auto">
            <a:xfrm rot="5400000">
              <a:off x="11155166" y="1253803"/>
              <a:ext cx="127608" cy="79154"/>
            </a:xfrm>
            <a:custGeom>
              <a:avLst/>
              <a:gdLst>
                <a:gd name="T0" fmla="*/ 24 w 39"/>
                <a:gd name="T1" fmla="*/ 0 h 26"/>
                <a:gd name="T2" fmla="*/ 20 w 39"/>
                <a:gd name="T3" fmla="*/ 26 h 26"/>
                <a:gd name="T4" fmla="*/ 24 w 39"/>
                <a:gd name="T5" fmla="*/ 0 h 26"/>
              </a:gdLst>
              <a:ahLst/>
              <a:cxnLst>
                <a:cxn ang="0">
                  <a:pos x="T0" y="T1"/>
                </a:cxn>
                <a:cxn ang="0">
                  <a:pos x="T2" y="T3"/>
                </a:cxn>
                <a:cxn ang="0">
                  <a:pos x="T4" y="T5"/>
                </a:cxn>
              </a:cxnLst>
              <a:rect l="0" t="0" r="r" b="b"/>
              <a:pathLst>
                <a:path w="39" h="26">
                  <a:moveTo>
                    <a:pt x="24" y="0"/>
                  </a:moveTo>
                  <a:cubicBezTo>
                    <a:pt x="39" y="3"/>
                    <a:pt x="36" y="26"/>
                    <a:pt x="20" y="26"/>
                  </a:cubicBezTo>
                  <a:cubicBezTo>
                    <a:pt x="0" y="18"/>
                    <a:pt x="3"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4" name="Freeform 54">
              <a:extLst>
                <a:ext uri="{FF2B5EF4-FFF2-40B4-BE49-F238E27FC236}">
                  <a16:creationId xmlns:a16="http://schemas.microsoft.com/office/drawing/2014/main" id="{622FC1F6-879A-45BA-8752-08020C39CE29}"/>
                </a:ext>
              </a:extLst>
            </p:cNvPr>
            <p:cNvSpPr>
              <a:spLocks/>
            </p:cNvSpPr>
            <p:nvPr/>
          </p:nvSpPr>
          <p:spPr bwMode="auto">
            <a:xfrm rot="5400000">
              <a:off x="11141013" y="614227"/>
              <a:ext cx="134697" cy="105266"/>
            </a:xfrm>
            <a:custGeom>
              <a:avLst/>
              <a:gdLst>
                <a:gd name="T0" fmla="*/ 28 w 41"/>
                <a:gd name="T1" fmla="*/ 2 h 35"/>
                <a:gd name="T2" fmla="*/ 40 w 41"/>
                <a:gd name="T3" fmla="*/ 21 h 35"/>
                <a:gd name="T4" fmla="*/ 28 w 41"/>
                <a:gd name="T5" fmla="*/ 2 h 35"/>
              </a:gdLst>
              <a:ahLst/>
              <a:cxnLst>
                <a:cxn ang="0">
                  <a:pos x="T0" y="T1"/>
                </a:cxn>
                <a:cxn ang="0">
                  <a:pos x="T2" y="T3"/>
                </a:cxn>
                <a:cxn ang="0">
                  <a:pos x="T4" y="T5"/>
                </a:cxn>
              </a:cxnLst>
              <a:rect l="0" t="0" r="r" b="b"/>
              <a:pathLst>
                <a:path w="41" h="35">
                  <a:moveTo>
                    <a:pt x="28" y="2"/>
                  </a:moveTo>
                  <a:cubicBezTo>
                    <a:pt x="37" y="0"/>
                    <a:pt x="41" y="13"/>
                    <a:pt x="40" y="21"/>
                  </a:cubicBezTo>
                  <a:cubicBezTo>
                    <a:pt x="22" y="35"/>
                    <a:pt x="0" y="10"/>
                    <a:pt x="28"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5" name="Freeform 55">
              <a:extLst>
                <a:ext uri="{FF2B5EF4-FFF2-40B4-BE49-F238E27FC236}">
                  <a16:creationId xmlns:a16="http://schemas.microsoft.com/office/drawing/2014/main" id="{BA09826C-58E2-48C5-9666-333326C2CA44}"/>
                </a:ext>
              </a:extLst>
            </p:cNvPr>
            <p:cNvSpPr>
              <a:spLocks/>
            </p:cNvSpPr>
            <p:nvPr/>
          </p:nvSpPr>
          <p:spPr bwMode="auto">
            <a:xfrm rot="5400000">
              <a:off x="11155026" y="1463404"/>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3"/>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6" name="Freeform 56">
              <a:extLst>
                <a:ext uri="{FF2B5EF4-FFF2-40B4-BE49-F238E27FC236}">
                  <a16:creationId xmlns:a16="http://schemas.microsoft.com/office/drawing/2014/main" id="{A6D3555F-4EA1-4EA7-9D08-2D75CE51927B}"/>
                </a:ext>
              </a:extLst>
            </p:cNvPr>
            <p:cNvSpPr>
              <a:spLocks/>
            </p:cNvSpPr>
            <p:nvPr/>
          </p:nvSpPr>
          <p:spPr bwMode="auto">
            <a:xfrm rot="5400000">
              <a:off x="11101585" y="2335317"/>
              <a:ext cx="128495" cy="72626"/>
            </a:xfrm>
            <a:custGeom>
              <a:avLst/>
              <a:gdLst>
                <a:gd name="T0" fmla="*/ 21 w 39"/>
                <a:gd name="T1" fmla="*/ 0 h 24"/>
                <a:gd name="T2" fmla="*/ 22 w 39"/>
                <a:gd name="T3" fmla="*/ 24 h 24"/>
                <a:gd name="T4" fmla="*/ 21 w 39"/>
                <a:gd name="T5" fmla="*/ 0 h 24"/>
              </a:gdLst>
              <a:ahLst/>
              <a:cxnLst>
                <a:cxn ang="0">
                  <a:pos x="T0" y="T1"/>
                </a:cxn>
                <a:cxn ang="0">
                  <a:pos x="T2" y="T3"/>
                </a:cxn>
                <a:cxn ang="0">
                  <a:pos x="T4" y="T5"/>
                </a:cxn>
              </a:cxnLst>
              <a:rect l="0" t="0" r="r" b="b"/>
              <a:pathLst>
                <a:path w="39" h="24">
                  <a:moveTo>
                    <a:pt x="21" y="0"/>
                  </a:moveTo>
                  <a:cubicBezTo>
                    <a:pt x="37" y="0"/>
                    <a:pt x="39" y="23"/>
                    <a:pt x="22" y="24"/>
                  </a:cubicBezTo>
                  <a:cubicBezTo>
                    <a:pt x="7" y="22"/>
                    <a:pt x="0" y="5"/>
                    <a:pt x="2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7" name="Freeform 57">
              <a:extLst>
                <a:ext uri="{FF2B5EF4-FFF2-40B4-BE49-F238E27FC236}">
                  <a16:creationId xmlns:a16="http://schemas.microsoft.com/office/drawing/2014/main" id="{60FA20E8-EDAA-4310-B870-97807901AC18}"/>
                </a:ext>
              </a:extLst>
            </p:cNvPr>
            <p:cNvSpPr>
              <a:spLocks/>
            </p:cNvSpPr>
            <p:nvPr/>
          </p:nvSpPr>
          <p:spPr bwMode="auto">
            <a:xfrm rot="5400000">
              <a:off x="11141175" y="1673149"/>
              <a:ext cx="140901" cy="93843"/>
            </a:xfrm>
            <a:custGeom>
              <a:avLst/>
              <a:gdLst>
                <a:gd name="T0" fmla="*/ 27 w 43"/>
                <a:gd name="T1" fmla="*/ 3 h 31"/>
                <a:gd name="T2" fmla="*/ 40 w 43"/>
                <a:gd name="T3" fmla="*/ 23 h 31"/>
                <a:gd name="T4" fmla="*/ 27 w 43"/>
                <a:gd name="T5" fmla="*/ 3 h 31"/>
              </a:gdLst>
              <a:ahLst/>
              <a:cxnLst>
                <a:cxn ang="0">
                  <a:pos x="T0" y="T1"/>
                </a:cxn>
                <a:cxn ang="0">
                  <a:pos x="T2" y="T3"/>
                </a:cxn>
                <a:cxn ang="0">
                  <a:pos x="T4" y="T5"/>
                </a:cxn>
              </a:cxnLst>
              <a:rect l="0" t="0" r="r" b="b"/>
              <a:pathLst>
                <a:path w="43" h="31">
                  <a:moveTo>
                    <a:pt x="27" y="3"/>
                  </a:moveTo>
                  <a:cubicBezTo>
                    <a:pt x="35" y="0"/>
                    <a:pt x="43" y="17"/>
                    <a:pt x="40" y="23"/>
                  </a:cubicBezTo>
                  <a:cubicBezTo>
                    <a:pt x="21" y="31"/>
                    <a:pt x="0" y="15"/>
                    <a:pt x="27"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8" name="Freeform 59">
              <a:extLst>
                <a:ext uri="{FF2B5EF4-FFF2-40B4-BE49-F238E27FC236}">
                  <a16:creationId xmlns:a16="http://schemas.microsoft.com/office/drawing/2014/main" id="{F5552AA2-C2AB-4D59-B6EF-E8E5EE110E52}"/>
                </a:ext>
              </a:extLst>
            </p:cNvPr>
            <p:cNvSpPr>
              <a:spLocks/>
            </p:cNvSpPr>
            <p:nvPr/>
          </p:nvSpPr>
          <p:spPr bwMode="auto">
            <a:xfrm rot="5400000">
              <a:off x="11120625" y="255502"/>
              <a:ext cx="124063" cy="78339"/>
            </a:xfrm>
            <a:custGeom>
              <a:avLst/>
              <a:gdLst>
                <a:gd name="T0" fmla="*/ 22 w 38"/>
                <a:gd name="T1" fmla="*/ 0 h 26"/>
                <a:gd name="T2" fmla="*/ 18 w 38"/>
                <a:gd name="T3" fmla="*/ 26 h 26"/>
                <a:gd name="T4" fmla="*/ 22 w 38"/>
                <a:gd name="T5" fmla="*/ 0 h 26"/>
              </a:gdLst>
              <a:ahLst/>
              <a:cxnLst>
                <a:cxn ang="0">
                  <a:pos x="T0" y="T1"/>
                </a:cxn>
                <a:cxn ang="0">
                  <a:pos x="T2" y="T3"/>
                </a:cxn>
                <a:cxn ang="0">
                  <a:pos x="T4" y="T5"/>
                </a:cxn>
              </a:cxnLst>
              <a:rect l="0" t="0" r="r" b="b"/>
              <a:pathLst>
                <a:path w="38" h="26">
                  <a:moveTo>
                    <a:pt x="22" y="0"/>
                  </a:moveTo>
                  <a:cubicBezTo>
                    <a:pt x="38" y="3"/>
                    <a:pt x="33" y="25"/>
                    <a:pt x="18" y="26"/>
                  </a:cubicBezTo>
                  <a:cubicBezTo>
                    <a:pt x="0" y="20"/>
                    <a:pt x="6" y="3"/>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29" name="Freeform 60">
              <a:extLst>
                <a:ext uri="{FF2B5EF4-FFF2-40B4-BE49-F238E27FC236}">
                  <a16:creationId xmlns:a16="http://schemas.microsoft.com/office/drawing/2014/main" id="{0BA267D0-8F6B-4803-B948-70E29B4587EB}"/>
                </a:ext>
              </a:extLst>
            </p:cNvPr>
            <p:cNvSpPr>
              <a:spLocks/>
            </p:cNvSpPr>
            <p:nvPr/>
          </p:nvSpPr>
          <p:spPr bwMode="auto">
            <a:xfrm rot="5400000">
              <a:off x="11115856" y="1902943"/>
              <a:ext cx="131153" cy="69362"/>
            </a:xfrm>
            <a:custGeom>
              <a:avLst/>
              <a:gdLst>
                <a:gd name="T0" fmla="*/ 24 w 40"/>
                <a:gd name="T1" fmla="*/ 0 h 23"/>
                <a:gd name="T2" fmla="*/ 25 w 40"/>
                <a:gd name="T3" fmla="*/ 23 h 23"/>
                <a:gd name="T4" fmla="*/ 24 w 40"/>
                <a:gd name="T5" fmla="*/ 0 h 23"/>
              </a:gdLst>
              <a:ahLst/>
              <a:cxnLst>
                <a:cxn ang="0">
                  <a:pos x="T0" y="T1"/>
                </a:cxn>
                <a:cxn ang="0">
                  <a:pos x="T2" y="T3"/>
                </a:cxn>
                <a:cxn ang="0">
                  <a:pos x="T4" y="T5"/>
                </a:cxn>
              </a:cxnLst>
              <a:rect l="0" t="0" r="r" b="b"/>
              <a:pathLst>
                <a:path w="40" h="23">
                  <a:moveTo>
                    <a:pt x="24" y="0"/>
                  </a:moveTo>
                  <a:cubicBezTo>
                    <a:pt x="40" y="0"/>
                    <a:pt x="38" y="20"/>
                    <a:pt x="25" y="23"/>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0" name="Freeform 61">
              <a:extLst>
                <a:ext uri="{FF2B5EF4-FFF2-40B4-BE49-F238E27FC236}">
                  <a16:creationId xmlns:a16="http://schemas.microsoft.com/office/drawing/2014/main" id="{86E372A3-B9F4-4FEE-8B96-D9AD879E214E}"/>
                </a:ext>
              </a:extLst>
            </p:cNvPr>
            <p:cNvSpPr>
              <a:spLocks/>
            </p:cNvSpPr>
            <p:nvPr/>
          </p:nvSpPr>
          <p:spPr bwMode="auto">
            <a:xfrm rot="5400000">
              <a:off x="11082153" y="2137303"/>
              <a:ext cx="137356" cy="99554"/>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5"/>
                    <a:pt x="16"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1" name="Freeform 5">
              <a:extLst>
                <a:ext uri="{FF2B5EF4-FFF2-40B4-BE49-F238E27FC236}">
                  <a16:creationId xmlns:a16="http://schemas.microsoft.com/office/drawing/2014/main" id="{FF0C4564-5DA6-4224-A8B7-85CE1323DE8F}"/>
                </a:ext>
              </a:extLst>
            </p:cNvPr>
            <p:cNvSpPr>
              <a:spLocks/>
            </p:cNvSpPr>
            <p:nvPr/>
          </p:nvSpPr>
          <p:spPr bwMode="auto">
            <a:xfrm rot="5400000">
              <a:off x="11410824" y="2818299"/>
              <a:ext cx="121406" cy="81603"/>
            </a:xfrm>
            <a:custGeom>
              <a:avLst/>
              <a:gdLst>
                <a:gd name="T0" fmla="*/ 20 w 37"/>
                <a:gd name="T1" fmla="*/ 1 h 27"/>
                <a:gd name="T2" fmla="*/ 22 w 37"/>
                <a:gd name="T3" fmla="*/ 27 h 27"/>
                <a:gd name="T4" fmla="*/ 20 w 37"/>
                <a:gd name="T5" fmla="*/ 1 h 27"/>
              </a:gdLst>
              <a:ahLst/>
              <a:cxnLst>
                <a:cxn ang="0">
                  <a:pos x="T0" y="T1"/>
                </a:cxn>
                <a:cxn ang="0">
                  <a:pos x="T2" y="T3"/>
                </a:cxn>
                <a:cxn ang="0">
                  <a:pos x="T4" y="T5"/>
                </a:cxn>
              </a:cxnLst>
              <a:rect l="0" t="0" r="r" b="b"/>
              <a:pathLst>
                <a:path w="37" h="27">
                  <a:moveTo>
                    <a:pt x="20" y="1"/>
                  </a:moveTo>
                  <a:cubicBezTo>
                    <a:pt x="31" y="1"/>
                    <a:pt x="37" y="24"/>
                    <a:pt x="22" y="27"/>
                  </a:cubicBezTo>
                  <a:cubicBezTo>
                    <a:pt x="2" y="27"/>
                    <a:pt x="0" y="0"/>
                    <a:pt x="20"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2" name="Freeform 6">
              <a:extLst>
                <a:ext uri="{FF2B5EF4-FFF2-40B4-BE49-F238E27FC236}">
                  <a16:creationId xmlns:a16="http://schemas.microsoft.com/office/drawing/2014/main" id="{19F31D0D-C43D-4BB0-A13C-9524B84117D4}"/>
                </a:ext>
              </a:extLst>
            </p:cNvPr>
            <p:cNvSpPr>
              <a:spLocks/>
            </p:cNvSpPr>
            <p:nvPr/>
          </p:nvSpPr>
          <p:spPr bwMode="auto">
            <a:xfrm rot="5400000">
              <a:off x="11391700" y="5088176"/>
              <a:ext cx="124063" cy="87315"/>
            </a:xfrm>
            <a:custGeom>
              <a:avLst/>
              <a:gdLst>
                <a:gd name="T0" fmla="*/ 12 w 38"/>
                <a:gd name="T1" fmla="*/ 3 h 29"/>
                <a:gd name="T2" fmla="*/ 15 w 38"/>
                <a:gd name="T3" fmla="*/ 29 h 29"/>
                <a:gd name="T4" fmla="*/ 12 w 38"/>
                <a:gd name="T5" fmla="*/ 3 h 29"/>
              </a:gdLst>
              <a:ahLst/>
              <a:cxnLst>
                <a:cxn ang="0">
                  <a:pos x="T0" y="T1"/>
                </a:cxn>
                <a:cxn ang="0">
                  <a:pos x="T2" y="T3"/>
                </a:cxn>
                <a:cxn ang="0">
                  <a:pos x="T4" y="T5"/>
                </a:cxn>
              </a:cxnLst>
              <a:rect l="0" t="0" r="r" b="b"/>
              <a:pathLst>
                <a:path w="38" h="29">
                  <a:moveTo>
                    <a:pt x="12" y="3"/>
                  </a:moveTo>
                  <a:cubicBezTo>
                    <a:pt x="34" y="0"/>
                    <a:pt x="38" y="26"/>
                    <a:pt x="15" y="29"/>
                  </a:cubicBezTo>
                  <a:cubicBezTo>
                    <a:pt x="4" y="23"/>
                    <a:pt x="0" y="9"/>
                    <a:pt x="12" y="3"/>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3" name="Freeform 7">
              <a:extLst>
                <a:ext uri="{FF2B5EF4-FFF2-40B4-BE49-F238E27FC236}">
                  <a16:creationId xmlns:a16="http://schemas.microsoft.com/office/drawing/2014/main" id="{6B32FB03-B0FE-4731-BE41-C59AFB49FBF5}"/>
                </a:ext>
              </a:extLst>
            </p:cNvPr>
            <p:cNvSpPr>
              <a:spLocks/>
            </p:cNvSpPr>
            <p:nvPr/>
          </p:nvSpPr>
          <p:spPr bwMode="auto">
            <a:xfrm rot="5400000">
              <a:off x="11371127" y="2531128"/>
              <a:ext cx="138242" cy="100371"/>
            </a:xfrm>
            <a:custGeom>
              <a:avLst/>
              <a:gdLst>
                <a:gd name="T0" fmla="*/ 25 w 42"/>
                <a:gd name="T1" fmla="*/ 1 h 33"/>
                <a:gd name="T2" fmla="*/ 4 w 42"/>
                <a:gd name="T3" fmla="*/ 19 h 33"/>
                <a:gd name="T4" fmla="*/ 25 w 42"/>
                <a:gd name="T5" fmla="*/ 1 h 33"/>
              </a:gdLst>
              <a:ahLst/>
              <a:cxnLst>
                <a:cxn ang="0">
                  <a:pos x="T0" y="T1"/>
                </a:cxn>
                <a:cxn ang="0">
                  <a:pos x="T2" y="T3"/>
                </a:cxn>
                <a:cxn ang="0">
                  <a:pos x="T4" y="T5"/>
                </a:cxn>
              </a:cxnLst>
              <a:rect l="0" t="0" r="r" b="b"/>
              <a:pathLst>
                <a:path w="42" h="33">
                  <a:moveTo>
                    <a:pt x="25" y="1"/>
                  </a:moveTo>
                  <a:cubicBezTo>
                    <a:pt x="42" y="14"/>
                    <a:pt x="15" y="33"/>
                    <a:pt x="4" y="19"/>
                  </a:cubicBezTo>
                  <a:cubicBezTo>
                    <a:pt x="0" y="6"/>
                    <a:pt x="15" y="0"/>
                    <a:pt x="25"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4" name="Freeform 8">
              <a:extLst>
                <a:ext uri="{FF2B5EF4-FFF2-40B4-BE49-F238E27FC236}">
                  <a16:creationId xmlns:a16="http://schemas.microsoft.com/office/drawing/2014/main" id="{BDD5B6F0-1E17-4DCD-AE5F-ED8C48892FEF}"/>
                </a:ext>
              </a:extLst>
            </p:cNvPr>
            <p:cNvSpPr>
              <a:spLocks/>
            </p:cNvSpPr>
            <p:nvPr/>
          </p:nvSpPr>
          <p:spPr bwMode="auto">
            <a:xfrm rot="5400000">
              <a:off x="11401349" y="4735882"/>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5" name="Freeform 9">
              <a:extLst>
                <a:ext uri="{FF2B5EF4-FFF2-40B4-BE49-F238E27FC236}">
                  <a16:creationId xmlns:a16="http://schemas.microsoft.com/office/drawing/2014/main" id="{0290BE17-E89B-4AF9-B3F6-AF4884D52467}"/>
                </a:ext>
              </a:extLst>
            </p:cNvPr>
            <p:cNvSpPr>
              <a:spLocks/>
            </p:cNvSpPr>
            <p:nvPr/>
          </p:nvSpPr>
          <p:spPr bwMode="auto">
            <a:xfrm rot="5400000">
              <a:off x="11409487" y="4455410"/>
              <a:ext cx="121406" cy="88130"/>
            </a:xfrm>
            <a:custGeom>
              <a:avLst/>
              <a:gdLst>
                <a:gd name="T0" fmla="*/ 18 w 37"/>
                <a:gd name="T1" fmla="*/ 4 h 29"/>
                <a:gd name="T2" fmla="*/ 22 w 37"/>
                <a:gd name="T3" fmla="*/ 29 h 29"/>
                <a:gd name="T4" fmla="*/ 18 w 37"/>
                <a:gd name="T5" fmla="*/ 4 h 29"/>
              </a:gdLst>
              <a:ahLst/>
              <a:cxnLst>
                <a:cxn ang="0">
                  <a:pos x="T0" y="T1"/>
                </a:cxn>
                <a:cxn ang="0">
                  <a:pos x="T2" y="T3"/>
                </a:cxn>
                <a:cxn ang="0">
                  <a:pos x="T4" y="T5"/>
                </a:cxn>
              </a:cxnLst>
              <a:rect l="0" t="0" r="r" b="b"/>
              <a:pathLst>
                <a:path w="37" h="29">
                  <a:moveTo>
                    <a:pt x="18" y="4"/>
                  </a:moveTo>
                  <a:cubicBezTo>
                    <a:pt x="35" y="0"/>
                    <a:pt x="37" y="28"/>
                    <a:pt x="22" y="29"/>
                  </a:cubicBezTo>
                  <a:cubicBezTo>
                    <a:pt x="7" y="28"/>
                    <a:pt x="0" y="14"/>
                    <a:pt x="18"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6" name="Freeform 11">
              <a:extLst>
                <a:ext uri="{FF2B5EF4-FFF2-40B4-BE49-F238E27FC236}">
                  <a16:creationId xmlns:a16="http://schemas.microsoft.com/office/drawing/2014/main" id="{85F63089-F77F-4F02-8417-AAC1847FBCA7}"/>
                </a:ext>
              </a:extLst>
            </p:cNvPr>
            <p:cNvSpPr>
              <a:spLocks/>
            </p:cNvSpPr>
            <p:nvPr/>
          </p:nvSpPr>
          <p:spPr bwMode="auto">
            <a:xfrm rot="5400000">
              <a:off x="11369848" y="4194178"/>
              <a:ext cx="143559" cy="102819"/>
            </a:xfrm>
            <a:custGeom>
              <a:avLst/>
              <a:gdLst>
                <a:gd name="T0" fmla="*/ 31 w 44"/>
                <a:gd name="T1" fmla="*/ 1 h 34"/>
                <a:gd name="T2" fmla="*/ 42 w 44"/>
                <a:gd name="T3" fmla="*/ 19 h 34"/>
                <a:gd name="T4" fmla="*/ 31 w 44"/>
                <a:gd name="T5" fmla="*/ 1 h 34"/>
              </a:gdLst>
              <a:ahLst/>
              <a:cxnLst>
                <a:cxn ang="0">
                  <a:pos x="T0" y="T1"/>
                </a:cxn>
                <a:cxn ang="0">
                  <a:pos x="T2" y="T3"/>
                </a:cxn>
                <a:cxn ang="0">
                  <a:pos x="T4" y="T5"/>
                </a:cxn>
              </a:cxnLst>
              <a:rect l="0" t="0" r="r" b="b"/>
              <a:pathLst>
                <a:path w="44" h="34">
                  <a:moveTo>
                    <a:pt x="31" y="1"/>
                  </a:moveTo>
                  <a:cubicBezTo>
                    <a:pt x="39" y="0"/>
                    <a:pt x="44" y="12"/>
                    <a:pt x="42" y="19"/>
                  </a:cubicBezTo>
                  <a:cubicBezTo>
                    <a:pt x="25" y="34"/>
                    <a:pt x="0" y="8"/>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7" name="Freeform 12">
              <a:extLst>
                <a:ext uri="{FF2B5EF4-FFF2-40B4-BE49-F238E27FC236}">
                  <a16:creationId xmlns:a16="http://schemas.microsoft.com/office/drawing/2014/main" id="{7B01CD5E-570F-4CBF-9904-94F30D928C54}"/>
                </a:ext>
              </a:extLst>
            </p:cNvPr>
            <p:cNvSpPr>
              <a:spLocks/>
            </p:cNvSpPr>
            <p:nvPr/>
          </p:nvSpPr>
          <p:spPr bwMode="auto">
            <a:xfrm rot="5400000">
              <a:off x="11381624" y="3691697"/>
              <a:ext cx="134697" cy="81603"/>
            </a:xfrm>
            <a:custGeom>
              <a:avLst/>
              <a:gdLst>
                <a:gd name="T0" fmla="*/ 22 w 41"/>
                <a:gd name="T1" fmla="*/ 0 h 27"/>
                <a:gd name="T2" fmla="*/ 8 w 41"/>
                <a:gd name="T3" fmla="*/ 20 h 27"/>
                <a:gd name="T4" fmla="*/ 22 w 41"/>
                <a:gd name="T5" fmla="*/ 0 h 27"/>
              </a:gdLst>
              <a:ahLst/>
              <a:cxnLst>
                <a:cxn ang="0">
                  <a:pos x="T0" y="T1"/>
                </a:cxn>
                <a:cxn ang="0">
                  <a:pos x="T2" y="T3"/>
                </a:cxn>
                <a:cxn ang="0">
                  <a:pos x="T4" y="T5"/>
                </a:cxn>
              </a:cxnLst>
              <a:rect l="0" t="0" r="r" b="b"/>
              <a:pathLst>
                <a:path w="41" h="27">
                  <a:moveTo>
                    <a:pt x="22" y="0"/>
                  </a:moveTo>
                  <a:cubicBezTo>
                    <a:pt x="41" y="12"/>
                    <a:pt x="24" y="27"/>
                    <a:pt x="8" y="20"/>
                  </a:cubicBezTo>
                  <a:cubicBezTo>
                    <a:pt x="0" y="7"/>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8" name="Freeform 13">
              <a:extLst>
                <a:ext uri="{FF2B5EF4-FFF2-40B4-BE49-F238E27FC236}">
                  <a16:creationId xmlns:a16="http://schemas.microsoft.com/office/drawing/2014/main" id="{7EE6A672-2915-4B03-99A9-9364D5F1521E}"/>
                </a:ext>
              </a:extLst>
            </p:cNvPr>
            <p:cNvSpPr>
              <a:spLocks/>
            </p:cNvSpPr>
            <p:nvPr/>
          </p:nvSpPr>
          <p:spPr bwMode="auto">
            <a:xfrm rot="5400000">
              <a:off x="11417787" y="3075050"/>
              <a:ext cx="124951" cy="69362"/>
            </a:xfrm>
            <a:custGeom>
              <a:avLst/>
              <a:gdLst>
                <a:gd name="T0" fmla="*/ 26 w 38"/>
                <a:gd name="T1" fmla="*/ 0 h 23"/>
                <a:gd name="T2" fmla="*/ 25 w 38"/>
                <a:gd name="T3" fmla="*/ 23 h 23"/>
                <a:gd name="T4" fmla="*/ 26 w 38"/>
                <a:gd name="T5" fmla="*/ 0 h 23"/>
              </a:gdLst>
              <a:ahLst/>
              <a:cxnLst>
                <a:cxn ang="0">
                  <a:pos x="T0" y="T1"/>
                </a:cxn>
                <a:cxn ang="0">
                  <a:pos x="T2" y="T3"/>
                </a:cxn>
                <a:cxn ang="0">
                  <a:pos x="T4" y="T5"/>
                </a:cxn>
              </a:cxnLst>
              <a:rect l="0" t="0" r="r" b="b"/>
              <a:pathLst>
                <a:path w="38" h="23">
                  <a:moveTo>
                    <a:pt x="26" y="0"/>
                  </a:moveTo>
                  <a:cubicBezTo>
                    <a:pt x="38" y="0"/>
                    <a:pt x="37" y="20"/>
                    <a:pt x="25" y="23"/>
                  </a:cubicBezTo>
                  <a:cubicBezTo>
                    <a:pt x="0" y="23"/>
                    <a:pt x="5" y="1"/>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39" name="Freeform 14">
              <a:extLst>
                <a:ext uri="{FF2B5EF4-FFF2-40B4-BE49-F238E27FC236}">
                  <a16:creationId xmlns:a16="http://schemas.microsoft.com/office/drawing/2014/main" id="{2136B643-14E1-443A-BC1C-06ADAE65C30F}"/>
                </a:ext>
              </a:extLst>
            </p:cNvPr>
            <p:cNvSpPr>
              <a:spLocks/>
            </p:cNvSpPr>
            <p:nvPr/>
          </p:nvSpPr>
          <p:spPr bwMode="auto">
            <a:xfrm rot="5400000">
              <a:off x="11376729" y="3335597"/>
              <a:ext cx="134697" cy="84866"/>
            </a:xfrm>
            <a:custGeom>
              <a:avLst/>
              <a:gdLst>
                <a:gd name="T0" fmla="*/ 26 w 41"/>
                <a:gd name="T1" fmla="*/ 1 h 28"/>
                <a:gd name="T2" fmla="*/ 39 w 41"/>
                <a:gd name="T3" fmla="*/ 20 h 28"/>
                <a:gd name="T4" fmla="*/ 26 w 41"/>
                <a:gd name="T5" fmla="*/ 1 h 28"/>
              </a:gdLst>
              <a:ahLst/>
              <a:cxnLst>
                <a:cxn ang="0">
                  <a:pos x="T0" y="T1"/>
                </a:cxn>
                <a:cxn ang="0">
                  <a:pos x="T2" y="T3"/>
                </a:cxn>
                <a:cxn ang="0">
                  <a:pos x="T4" y="T5"/>
                </a:cxn>
              </a:cxnLst>
              <a:rect l="0" t="0" r="r" b="b"/>
              <a:pathLst>
                <a:path w="41" h="28">
                  <a:moveTo>
                    <a:pt x="26" y="1"/>
                  </a:moveTo>
                  <a:cubicBezTo>
                    <a:pt x="34" y="0"/>
                    <a:pt x="41" y="12"/>
                    <a:pt x="39" y="20"/>
                  </a:cubicBezTo>
                  <a:cubicBezTo>
                    <a:pt x="17" y="28"/>
                    <a:pt x="0" y="12"/>
                    <a:pt x="26"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0" name="Freeform 16">
              <a:extLst>
                <a:ext uri="{FF2B5EF4-FFF2-40B4-BE49-F238E27FC236}">
                  <a16:creationId xmlns:a16="http://schemas.microsoft.com/office/drawing/2014/main" id="{867FA393-4F37-4E1A-870B-F96775FAB7E8}"/>
                </a:ext>
              </a:extLst>
            </p:cNvPr>
            <p:cNvSpPr>
              <a:spLocks/>
            </p:cNvSpPr>
            <p:nvPr/>
          </p:nvSpPr>
          <p:spPr bwMode="auto">
            <a:xfrm rot="5400000">
              <a:off x="11360464" y="3934729"/>
              <a:ext cx="143559" cy="97107"/>
            </a:xfrm>
            <a:custGeom>
              <a:avLst/>
              <a:gdLst>
                <a:gd name="T0" fmla="*/ 31 w 44"/>
                <a:gd name="T1" fmla="*/ 1 h 32"/>
                <a:gd name="T2" fmla="*/ 43 w 44"/>
                <a:gd name="T3" fmla="*/ 15 h 32"/>
                <a:gd name="T4" fmla="*/ 31 w 44"/>
                <a:gd name="T5" fmla="*/ 1 h 32"/>
              </a:gdLst>
              <a:ahLst/>
              <a:cxnLst>
                <a:cxn ang="0">
                  <a:pos x="T0" y="T1"/>
                </a:cxn>
                <a:cxn ang="0">
                  <a:pos x="T2" y="T3"/>
                </a:cxn>
                <a:cxn ang="0">
                  <a:pos x="T4" y="T5"/>
                </a:cxn>
              </a:cxnLst>
              <a:rect l="0" t="0" r="r" b="b"/>
              <a:pathLst>
                <a:path w="44" h="32">
                  <a:moveTo>
                    <a:pt x="31" y="1"/>
                  </a:moveTo>
                  <a:cubicBezTo>
                    <a:pt x="40" y="0"/>
                    <a:pt x="44" y="8"/>
                    <a:pt x="43" y="15"/>
                  </a:cubicBezTo>
                  <a:cubicBezTo>
                    <a:pt x="29" y="32"/>
                    <a:pt x="0" y="6"/>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1" name="Freeform 17">
              <a:extLst>
                <a:ext uri="{FF2B5EF4-FFF2-40B4-BE49-F238E27FC236}">
                  <a16:creationId xmlns:a16="http://schemas.microsoft.com/office/drawing/2014/main" id="{E225A1BE-FAD2-4764-A7E4-A6DA07D0573B}"/>
                </a:ext>
              </a:extLst>
            </p:cNvPr>
            <p:cNvSpPr>
              <a:spLocks/>
            </p:cNvSpPr>
            <p:nvPr/>
          </p:nvSpPr>
          <p:spPr bwMode="auto">
            <a:xfrm rot="5400000">
              <a:off x="11395443" y="5347417"/>
              <a:ext cx="94821" cy="69362"/>
            </a:xfrm>
            <a:custGeom>
              <a:avLst/>
              <a:gdLst>
                <a:gd name="T0" fmla="*/ 13 w 29"/>
                <a:gd name="T1" fmla="*/ 0 h 23"/>
                <a:gd name="T2" fmla="*/ 13 w 29"/>
                <a:gd name="T3" fmla="*/ 23 h 23"/>
                <a:gd name="T4" fmla="*/ 13 w 29"/>
                <a:gd name="T5" fmla="*/ 0 h 23"/>
              </a:gdLst>
              <a:ahLst/>
              <a:cxnLst>
                <a:cxn ang="0">
                  <a:pos x="T0" y="T1"/>
                </a:cxn>
                <a:cxn ang="0">
                  <a:pos x="T2" y="T3"/>
                </a:cxn>
                <a:cxn ang="0">
                  <a:pos x="T4" y="T5"/>
                </a:cxn>
              </a:cxnLst>
              <a:rect l="0" t="0" r="r" b="b"/>
              <a:pathLst>
                <a:path w="29" h="23">
                  <a:moveTo>
                    <a:pt x="13" y="0"/>
                  </a:moveTo>
                  <a:cubicBezTo>
                    <a:pt x="27" y="0"/>
                    <a:pt x="29" y="22"/>
                    <a:pt x="13" y="23"/>
                  </a:cubicBezTo>
                  <a:cubicBezTo>
                    <a:pt x="2" y="22"/>
                    <a:pt x="0" y="2"/>
                    <a:pt x="1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2" name="Freeform 21">
              <a:extLst>
                <a:ext uri="{FF2B5EF4-FFF2-40B4-BE49-F238E27FC236}">
                  <a16:creationId xmlns:a16="http://schemas.microsoft.com/office/drawing/2014/main" id="{25D65388-C7E0-4C07-822A-03C5009C6D1E}"/>
                </a:ext>
              </a:extLst>
            </p:cNvPr>
            <p:cNvSpPr>
              <a:spLocks/>
            </p:cNvSpPr>
            <p:nvPr/>
          </p:nvSpPr>
          <p:spPr bwMode="auto">
            <a:xfrm rot="5400000">
              <a:off x="11343434" y="5658571"/>
              <a:ext cx="140901" cy="102819"/>
            </a:xfrm>
            <a:custGeom>
              <a:avLst/>
              <a:gdLst>
                <a:gd name="T0" fmla="*/ 24 w 43"/>
                <a:gd name="T1" fmla="*/ 0 h 34"/>
                <a:gd name="T2" fmla="*/ 14 w 43"/>
                <a:gd name="T3" fmla="*/ 23 h 34"/>
                <a:gd name="T4" fmla="*/ 24 w 43"/>
                <a:gd name="T5" fmla="*/ 0 h 34"/>
              </a:gdLst>
              <a:ahLst/>
              <a:cxnLst>
                <a:cxn ang="0">
                  <a:pos x="T0" y="T1"/>
                </a:cxn>
                <a:cxn ang="0">
                  <a:pos x="T2" y="T3"/>
                </a:cxn>
                <a:cxn ang="0">
                  <a:pos x="T4" y="T5"/>
                </a:cxn>
              </a:cxnLst>
              <a:rect l="0" t="0" r="r" b="b"/>
              <a:pathLst>
                <a:path w="43" h="34">
                  <a:moveTo>
                    <a:pt x="24" y="0"/>
                  </a:moveTo>
                  <a:cubicBezTo>
                    <a:pt x="43" y="3"/>
                    <a:pt x="28" y="34"/>
                    <a:pt x="14" y="23"/>
                  </a:cubicBezTo>
                  <a:cubicBezTo>
                    <a:pt x="0" y="28"/>
                    <a:pt x="4" y="5"/>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3" name="Freeform 25">
              <a:extLst>
                <a:ext uri="{FF2B5EF4-FFF2-40B4-BE49-F238E27FC236}">
                  <a16:creationId xmlns:a16="http://schemas.microsoft.com/office/drawing/2014/main" id="{E1D79822-C494-449C-B439-F437DAD4F218}"/>
                </a:ext>
              </a:extLst>
            </p:cNvPr>
            <p:cNvSpPr>
              <a:spLocks/>
            </p:cNvSpPr>
            <p:nvPr/>
          </p:nvSpPr>
          <p:spPr bwMode="auto">
            <a:xfrm rot="5400000">
              <a:off x="11324095" y="6423833"/>
              <a:ext cx="134697" cy="93843"/>
            </a:xfrm>
            <a:custGeom>
              <a:avLst/>
              <a:gdLst>
                <a:gd name="T0" fmla="*/ 23 w 41"/>
                <a:gd name="T1" fmla="*/ 0 h 31"/>
                <a:gd name="T2" fmla="*/ 17 w 41"/>
                <a:gd name="T3" fmla="*/ 25 h 31"/>
                <a:gd name="T4" fmla="*/ 23 w 41"/>
                <a:gd name="T5" fmla="*/ 0 h 31"/>
              </a:gdLst>
              <a:ahLst/>
              <a:cxnLst>
                <a:cxn ang="0">
                  <a:pos x="T0" y="T1"/>
                </a:cxn>
                <a:cxn ang="0">
                  <a:pos x="T2" y="T3"/>
                </a:cxn>
                <a:cxn ang="0">
                  <a:pos x="T4" y="T5"/>
                </a:cxn>
              </a:cxnLst>
              <a:rect l="0" t="0" r="r" b="b"/>
              <a:pathLst>
                <a:path w="41" h="31">
                  <a:moveTo>
                    <a:pt x="23" y="0"/>
                  </a:moveTo>
                  <a:cubicBezTo>
                    <a:pt x="40" y="1"/>
                    <a:pt x="41" y="31"/>
                    <a:pt x="17" y="25"/>
                  </a:cubicBezTo>
                  <a:cubicBezTo>
                    <a:pt x="0" y="7"/>
                    <a:pt x="17" y="4"/>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4" name="Freeform 29">
              <a:extLst>
                <a:ext uri="{FF2B5EF4-FFF2-40B4-BE49-F238E27FC236}">
                  <a16:creationId xmlns:a16="http://schemas.microsoft.com/office/drawing/2014/main" id="{CDB324E5-E8D9-40E3-BAB4-1F87E67E4F46}"/>
                </a:ext>
              </a:extLst>
            </p:cNvPr>
            <p:cNvSpPr>
              <a:spLocks/>
            </p:cNvSpPr>
            <p:nvPr/>
          </p:nvSpPr>
          <p:spPr bwMode="auto">
            <a:xfrm rot="5400000">
              <a:off x="11324317" y="5897278"/>
              <a:ext cx="118747" cy="120771"/>
            </a:xfrm>
            <a:custGeom>
              <a:avLst/>
              <a:gdLst>
                <a:gd name="T0" fmla="*/ 16 w 36"/>
                <a:gd name="T1" fmla="*/ 4 h 40"/>
                <a:gd name="T2" fmla="*/ 34 w 36"/>
                <a:gd name="T3" fmla="*/ 15 h 40"/>
                <a:gd name="T4" fmla="*/ 16 w 36"/>
                <a:gd name="T5" fmla="*/ 4 h 40"/>
              </a:gdLst>
              <a:ahLst/>
              <a:cxnLst>
                <a:cxn ang="0">
                  <a:pos x="T0" y="T1"/>
                </a:cxn>
                <a:cxn ang="0">
                  <a:pos x="T2" y="T3"/>
                </a:cxn>
                <a:cxn ang="0">
                  <a:pos x="T4" y="T5"/>
                </a:cxn>
              </a:cxnLst>
              <a:rect l="0" t="0" r="r" b="b"/>
              <a:pathLst>
                <a:path w="36" h="40">
                  <a:moveTo>
                    <a:pt x="16" y="4"/>
                  </a:moveTo>
                  <a:cubicBezTo>
                    <a:pt x="36" y="5"/>
                    <a:pt x="33" y="0"/>
                    <a:pt x="34"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5" name="Freeform 31">
              <a:extLst>
                <a:ext uri="{FF2B5EF4-FFF2-40B4-BE49-F238E27FC236}">
                  <a16:creationId xmlns:a16="http://schemas.microsoft.com/office/drawing/2014/main" id="{15404AB3-12EB-462E-85A2-AF4A7E91D729}"/>
                </a:ext>
              </a:extLst>
            </p:cNvPr>
            <p:cNvSpPr>
              <a:spLocks/>
            </p:cNvSpPr>
            <p:nvPr/>
          </p:nvSpPr>
          <p:spPr bwMode="auto">
            <a:xfrm rot="5400000">
              <a:off x="11356013" y="6183127"/>
              <a:ext cx="131153" cy="72626"/>
            </a:xfrm>
            <a:custGeom>
              <a:avLst/>
              <a:gdLst>
                <a:gd name="T0" fmla="*/ 24 w 40"/>
                <a:gd name="T1" fmla="*/ 0 h 24"/>
                <a:gd name="T2" fmla="*/ 25 w 40"/>
                <a:gd name="T3" fmla="*/ 24 h 24"/>
                <a:gd name="T4" fmla="*/ 24 w 40"/>
                <a:gd name="T5" fmla="*/ 0 h 24"/>
              </a:gdLst>
              <a:ahLst/>
              <a:cxnLst>
                <a:cxn ang="0">
                  <a:pos x="T0" y="T1"/>
                </a:cxn>
                <a:cxn ang="0">
                  <a:pos x="T2" y="T3"/>
                </a:cxn>
                <a:cxn ang="0">
                  <a:pos x="T4" y="T5"/>
                </a:cxn>
              </a:cxnLst>
              <a:rect l="0" t="0" r="r" b="b"/>
              <a:pathLst>
                <a:path w="40" h="24">
                  <a:moveTo>
                    <a:pt x="24" y="0"/>
                  </a:moveTo>
                  <a:cubicBezTo>
                    <a:pt x="40" y="0"/>
                    <a:pt x="38" y="20"/>
                    <a:pt x="25" y="24"/>
                  </a:cubicBezTo>
                  <a:cubicBezTo>
                    <a:pt x="0" y="22"/>
                    <a:pt x="6" y="4"/>
                    <a:pt x="24"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6" name="Freeform 32">
              <a:extLst>
                <a:ext uri="{FF2B5EF4-FFF2-40B4-BE49-F238E27FC236}">
                  <a16:creationId xmlns:a16="http://schemas.microsoft.com/office/drawing/2014/main" id="{228021CB-53B3-4BCC-A14C-0B6951FC971F}"/>
                </a:ext>
              </a:extLst>
            </p:cNvPr>
            <p:cNvSpPr>
              <a:spLocks/>
            </p:cNvSpPr>
            <p:nvPr/>
          </p:nvSpPr>
          <p:spPr bwMode="auto">
            <a:xfrm rot="5400000">
              <a:off x="11104198" y="3296179"/>
              <a:ext cx="144445" cy="106083"/>
            </a:xfrm>
            <a:custGeom>
              <a:avLst/>
              <a:gdLst>
                <a:gd name="T0" fmla="*/ 28 w 44"/>
                <a:gd name="T1" fmla="*/ 0 h 35"/>
                <a:gd name="T2" fmla="*/ 42 w 44"/>
                <a:gd name="T3" fmla="*/ 21 h 35"/>
                <a:gd name="T4" fmla="*/ 28 w 44"/>
                <a:gd name="T5" fmla="*/ 0 h 35"/>
              </a:gdLst>
              <a:ahLst/>
              <a:cxnLst>
                <a:cxn ang="0">
                  <a:pos x="T0" y="T1"/>
                </a:cxn>
                <a:cxn ang="0">
                  <a:pos x="T2" y="T3"/>
                </a:cxn>
                <a:cxn ang="0">
                  <a:pos x="T4" y="T5"/>
                </a:cxn>
              </a:cxnLst>
              <a:rect l="0" t="0" r="r" b="b"/>
              <a:pathLst>
                <a:path w="44" h="35">
                  <a:moveTo>
                    <a:pt x="28" y="0"/>
                  </a:moveTo>
                  <a:cubicBezTo>
                    <a:pt x="36" y="1"/>
                    <a:pt x="44" y="12"/>
                    <a:pt x="42" y="21"/>
                  </a:cubicBezTo>
                  <a:cubicBezTo>
                    <a:pt x="23" y="35"/>
                    <a:pt x="0" y="7"/>
                    <a:pt x="28"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7" name="Freeform 33">
              <a:extLst>
                <a:ext uri="{FF2B5EF4-FFF2-40B4-BE49-F238E27FC236}">
                  <a16:creationId xmlns:a16="http://schemas.microsoft.com/office/drawing/2014/main" id="{B353D0BC-00A6-4EA4-9311-9FCB88CC2021}"/>
                </a:ext>
              </a:extLst>
            </p:cNvPr>
            <p:cNvSpPr>
              <a:spLocks/>
            </p:cNvSpPr>
            <p:nvPr/>
          </p:nvSpPr>
          <p:spPr bwMode="auto">
            <a:xfrm rot="5400000">
              <a:off x="11134111" y="4387490"/>
              <a:ext cx="151535" cy="75075"/>
            </a:xfrm>
            <a:custGeom>
              <a:avLst/>
              <a:gdLst>
                <a:gd name="T0" fmla="*/ 23 w 46"/>
                <a:gd name="T1" fmla="*/ 0 h 25"/>
                <a:gd name="T2" fmla="*/ 29 w 46"/>
                <a:gd name="T3" fmla="*/ 25 h 25"/>
                <a:gd name="T4" fmla="*/ 23 w 46"/>
                <a:gd name="T5" fmla="*/ 0 h 25"/>
              </a:gdLst>
              <a:ahLst/>
              <a:cxnLst>
                <a:cxn ang="0">
                  <a:pos x="T0" y="T1"/>
                </a:cxn>
                <a:cxn ang="0">
                  <a:pos x="T2" y="T3"/>
                </a:cxn>
                <a:cxn ang="0">
                  <a:pos x="T4" y="T5"/>
                </a:cxn>
              </a:cxnLst>
              <a:rect l="0" t="0" r="r" b="b"/>
              <a:pathLst>
                <a:path w="46" h="25">
                  <a:moveTo>
                    <a:pt x="23" y="0"/>
                  </a:moveTo>
                  <a:cubicBezTo>
                    <a:pt x="32" y="1"/>
                    <a:pt x="46" y="21"/>
                    <a:pt x="29" y="25"/>
                  </a:cubicBezTo>
                  <a:cubicBezTo>
                    <a:pt x="10" y="23"/>
                    <a:pt x="0" y="9"/>
                    <a:pt x="23"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8" name="Freeform 34">
              <a:extLst>
                <a:ext uri="{FF2B5EF4-FFF2-40B4-BE49-F238E27FC236}">
                  <a16:creationId xmlns:a16="http://schemas.microsoft.com/office/drawing/2014/main" id="{0E001FD3-6EDD-47A3-9916-826E1595DAB3}"/>
                </a:ext>
              </a:extLst>
            </p:cNvPr>
            <p:cNvSpPr>
              <a:spLocks/>
            </p:cNvSpPr>
            <p:nvPr/>
          </p:nvSpPr>
          <p:spPr bwMode="auto">
            <a:xfrm rot="5400000">
              <a:off x="11138041" y="5384813"/>
              <a:ext cx="134697" cy="84051"/>
            </a:xfrm>
            <a:custGeom>
              <a:avLst/>
              <a:gdLst>
                <a:gd name="T0" fmla="*/ 22 w 41"/>
                <a:gd name="T1" fmla="*/ 0 h 28"/>
                <a:gd name="T2" fmla="*/ 8 w 41"/>
                <a:gd name="T3" fmla="*/ 21 h 28"/>
                <a:gd name="T4" fmla="*/ 22 w 41"/>
                <a:gd name="T5" fmla="*/ 0 h 28"/>
              </a:gdLst>
              <a:ahLst/>
              <a:cxnLst>
                <a:cxn ang="0">
                  <a:pos x="T0" y="T1"/>
                </a:cxn>
                <a:cxn ang="0">
                  <a:pos x="T2" y="T3"/>
                </a:cxn>
                <a:cxn ang="0">
                  <a:pos x="T4" y="T5"/>
                </a:cxn>
              </a:cxnLst>
              <a:rect l="0" t="0" r="r" b="b"/>
              <a:pathLst>
                <a:path w="41" h="28">
                  <a:moveTo>
                    <a:pt x="22" y="0"/>
                  </a:moveTo>
                  <a:cubicBezTo>
                    <a:pt x="41" y="13"/>
                    <a:pt x="24" y="28"/>
                    <a:pt x="8" y="21"/>
                  </a:cubicBezTo>
                  <a:cubicBezTo>
                    <a:pt x="0" y="8"/>
                    <a:pt x="8" y="0"/>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49" name="Freeform 35">
              <a:extLst>
                <a:ext uri="{FF2B5EF4-FFF2-40B4-BE49-F238E27FC236}">
                  <a16:creationId xmlns:a16="http://schemas.microsoft.com/office/drawing/2014/main" id="{FE214D5B-D151-4E09-A01E-BEAAF9C679ED}"/>
                </a:ext>
              </a:extLst>
            </p:cNvPr>
            <p:cNvSpPr>
              <a:spLocks/>
            </p:cNvSpPr>
            <p:nvPr/>
          </p:nvSpPr>
          <p:spPr bwMode="auto">
            <a:xfrm rot="5400000">
              <a:off x="11133693" y="4595717"/>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0" name="Freeform 36">
              <a:extLst>
                <a:ext uri="{FF2B5EF4-FFF2-40B4-BE49-F238E27FC236}">
                  <a16:creationId xmlns:a16="http://schemas.microsoft.com/office/drawing/2014/main" id="{3024EF13-0A45-49DD-B0F4-FA3A5169EFFE}"/>
                </a:ext>
              </a:extLst>
            </p:cNvPr>
            <p:cNvSpPr>
              <a:spLocks/>
            </p:cNvSpPr>
            <p:nvPr/>
          </p:nvSpPr>
          <p:spPr bwMode="auto">
            <a:xfrm rot="5400000">
              <a:off x="11105830" y="6046702"/>
              <a:ext cx="144445" cy="102819"/>
            </a:xfrm>
            <a:custGeom>
              <a:avLst/>
              <a:gdLst>
                <a:gd name="T0" fmla="*/ 31 w 44"/>
                <a:gd name="T1" fmla="*/ 1 h 34"/>
                <a:gd name="T2" fmla="*/ 25 w 44"/>
                <a:gd name="T3" fmla="*/ 22 h 34"/>
                <a:gd name="T4" fmla="*/ 31 w 44"/>
                <a:gd name="T5" fmla="*/ 1 h 34"/>
              </a:gdLst>
              <a:ahLst/>
              <a:cxnLst>
                <a:cxn ang="0">
                  <a:pos x="T0" y="T1"/>
                </a:cxn>
                <a:cxn ang="0">
                  <a:pos x="T2" y="T3"/>
                </a:cxn>
                <a:cxn ang="0">
                  <a:pos x="T4" y="T5"/>
                </a:cxn>
              </a:cxnLst>
              <a:rect l="0" t="0" r="r" b="b"/>
              <a:pathLst>
                <a:path w="44" h="34">
                  <a:moveTo>
                    <a:pt x="31" y="1"/>
                  </a:moveTo>
                  <a:cubicBezTo>
                    <a:pt x="44" y="3"/>
                    <a:pt x="38" y="34"/>
                    <a:pt x="25" y="22"/>
                  </a:cubicBezTo>
                  <a:cubicBezTo>
                    <a:pt x="0" y="28"/>
                    <a:pt x="14" y="0"/>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1" name="Freeform 37">
              <a:extLst>
                <a:ext uri="{FF2B5EF4-FFF2-40B4-BE49-F238E27FC236}">
                  <a16:creationId xmlns:a16="http://schemas.microsoft.com/office/drawing/2014/main" id="{95E0BDAE-48A7-4752-A150-74DA4BAE5E4B}"/>
                </a:ext>
              </a:extLst>
            </p:cNvPr>
            <p:cNvSpPr>
              <a:spLocks/>
            </p:cNvSpPr>
            <p:nvPr/>
          </p:nvSpPr>
          <p:spPr bwMode="auto">
            <a:xfrm rot="5400000">
              <a:off x="11117596" y="3060239"/>
              <a:ext cx="115202" cy="121588"/>
            </a:xfrm>
            <a:custGeom>
              <a:avLst/>
              <a:gdLst>
                <a:gd name="T0" fmla="*/ 16 w 35"/>
                <a:gd name="T1" fmla="*/ 4 h 40"/>
                <a:gd name="T2" fmla="*/ 33 w 35"/>
                <a:gd name="T3" fmla="*/ 15 h 40"/>
                <a:gd name="T4" fmla="*/ 16 w 35"/>
                <a:gd name="T5" fmla="*/ 4 h 40"/>
              </a:gdLst>
              <a:ahLst/>
              <a:cxnLst>
                <a:cxn ang="0">
                  <a:pos x="T0" y="T1"/>
                </a:cxn>
                <a:cxn ang="0">
                  <a:pos x="T2" y="T3"/>
                </a:cxn>
                <a:cxn ang="0">
                  <a:pos x="T4" y="T5"/>
                </a:cxn>
              </a:cxnLst>
              <a:rect l="0" t="0" r="r" b="b"/>
              <a:pathLst>
                <a:path w="35" h="40">
                  <a:moveTo>
                    <a:pt x="16" y="4"/>
                  </a:moveTo>
                  <a:cubicBezTo>
                    <a:pt x="35" y="4"/>
                    <a:pt x="32" y="0"/>
                    <a:pt x="33" y="15"/>
                  </a:cubicBezTo>
                  <a:cubicBezTo>
                    <a:pt x="34" y="40"/>
                    <a:pt x="0" y="22"/>
                    <a:pt x="16" y="4"/>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2" name="Freeform 38">
              <a:extLst>
                <a:ext uri="{FF2B5EF4-FFF2-40B4-BE49-F238E27FC236}">
                  <a16:creationId xmlns:a16="http://schemas.microsoft.com/office/drawing/2014/main" id="{DE128EDB-3179-4F47-8B37-BEDE3B82FFC7}"/>
                </a:ext>
              </a:extLst>
            </p:cNvPr>
            <p:cNvSpPr>
              <a:spLocks/>
            </p:cNvSpPr>
            <p:nvPr/>
          </p:nvSpPr>
          <p:spPr bwMode="auto">
            <a:xfrm rot="5400000">
              <a:off x="11125265" y="4900335"/>
              <a:ext cx="127608" cy="69362"/>
            </a:xfrm>
            <a:custGeom>
              <a:avLst/>
              <a:gdLst>
                <a:gd name="T0" fmla="*/ 26 w 39"/>
                <a:gd name="T1" fmla="*/ 0 h 23"/>
                <a:gd name="T2" fmla="*/ 26 w 39"/>
                <a:gd name="T3" fmla="*/ 23 h 23"/>
                <a:gd name="T4" fmla="*/ 26 w 39"/>
                <a:gd name="T5" fmla="*/ 0 h 23"/>
              </a:gdLst>
              <a:ahLst/>
              <a:cxnLst>
                <a:cxn ang="0">
                  <a:pos x="T0" y="T1"/>
                </a:cxn>
                <a:cxn ang="0">
                  <a:pos x="T2" y="T3"/>
                </a:cxn>
                <a:cxn ang="0">
                  <a:pos x="T4" y="T5"/>
                </a:cxn>
              </a:cxnLst>
              <a:rect l="0" t="0" r="r" b="b"/>
              <a:pathLst>
                <a:path w="39" h="23">
                  <a:moveTo>
                    <a:pt x="26" y="0"/>
                  </a:moveTo>
                  <a:cubicBezTo>
                    <a:pt x="39" y="1"/>
                    <a:pt x="38" y="21"/>
                    <a:pt x="26" y="23"/>
                  </a:cubicBezTo>
                  <a:cubicBezTo>
                    <a:pt x="0" y="23"/>
                    <a:pt x="5" y="2"/>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3" name="Freeform 39">
              <a:extLst>
                <a:ext uri="{FF2B5EF4-FFF2-40B4-BE49-F238E27FC236}">
                  <a16:creationId xmlns:a16="http://schemas.microsoft.com/office/drawing/2014/main" id="{E09CDD49-7B7B-42C0-A09E-6CFB3CDFF6A1}"/>
                </a:ext>
              </a:extLst>
            </p:cNvPr>
            <p:cNvSpPr>
              <a:spLocks/>
            </p:cNvSpPr>
            <p:nvPr/>
          </p:nvSpPr>
          <p:spPr bwMode="auto">
            <a:xfrm rot="5400000">
              <a:off x="11117373" y="5141456"/>
              <a:ext cx="131153" cy="81603"/>
            </a:xfrm>
            <a:custGeom>
              <a:avLst/>
              <a:gdLst>
                <a:gd name="T0" fmla="*/ 25 w 40"/>
                <a:gd name="T1" fmla="*/ 0 h 27"/>
                <a:gd name="T2" fmla="*/ 38 w 40"/>
                <a:gd name="T3" fmla="*/ 20 h 27"/>
                <a:gd name="T4" fmla="*/ 25 w 40"/>
                <a:gd name="T5" fmla="*/ 0 h 27"/>
              </a:gdLst>
              <a:ahLst/>
              <a:cxnLst>
                <a:cxn ang="0">
                  <a:pos x="T0" y="T1"/>
                </a:cxn>
                <a:cxn ang="0">
                  <a:pos x="T2" y="T3"/>
                </a:cxn>
                <a:cxn ang="0">
                  <a:pos x="T4" y="T5"/>
                </a:cxn>
              </a:cxnLst>
              <a:rect l="0" t="0" r="r" b="b"/>
              <a:pathLst>
                <a:path w="40" h="27">
                  <a:moveTo>
                    <a:pt x="25" y="0"/>
                  </a:moveTo>
                  <a:cubicBezTo>
                    <a:pt x="34" y="0"/>
                    <a:pt x="40" y="11"/>
                    <a:pt x="38" y="20"/>
                  </a:cubicBezTo>
                  <a:cubicBezTo>
                    <a:pt x="17" y="27"/>
                    <a:pt x="0" y="12"/>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4" name="Freeform 40">
              <a:extLst>
                <a:ext uri="{FF2B5EF4-FFF2-40B4-BE49-F238E27FC236}">
                  <a16:creationId xmlns:a16="http://schemas.microsoft.com/office/drawing/2014/main" id="{93C5D839-4CD5-4165-9091-7D9B92CDC1D2}"/>
                </a:ext>
              </a:extLst>
            </p:cNvPr>
            <p:cNvSpPr>
              <a:spLocks/>
            </p:cNvSpPr>
            <p:nvPr/>
          </p:nvSpPr>
          <p:spPr bwMode="auto">
            <a:xfrm rot="5400000">
              <a:off x="11112337" y="2598157"/>
              <a:ext cx="134697" cy="81603"/>
            </a:xfrm>
            <a:custGeom>
              <a:avLst/>
              <a:gdLst>
                <a:gd name="T0" fmla="*/ 19 w 41"/>
                <a:gd name="T1" fmla="*/ 0 h 27"/>
                <a:gd name="T2" fmla="*/ 7 w 41"/>
                <a:gd name="T3" fmla="*/ 20 h 27"/>
                <a:gd name="T4" fmla="*/ 19 w 41"/>
                <a:gd name="T5" fmla="*/ 0 h 27"/>
              </a:gdLst>
              <a:ahLst/>
              <a:cxnLst>
                <a:cxn ang="0">
                  <a:pos x="T0" y="T1"/>
                </a:cxn>
                <a:cxn ang="0">
                  <a:pos x="T2" y="T3"/>
                </a:cxn>
                <a:cxn ang="0">
                  <a:pos x="T4" y="T5"/>
                </a:cxn>
              </a:cxnLst>
              <a:rect l="0" t="0" r="r" b="b"/>
              <a:pathLst>
                <a:path w="41" h="27">
                  <a:moveTo>
                    <a:pt x="19" y="0"/>
                  </a:moveTo>
                  <a:cubicBezTo>
                    <a:pt x="41" y="9"/>
                    <a:pt x="28" y="27"/>
                    <a:pt x="7" y="20"/>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5" name="Freeform 41">
              <a:extLst>
                <a:ext uri="{FF2B5EF4-FFF2-40B4-BE49-F238E27FC236}">
                  <a16:creationId xmlns:a16="http://schemas.microsoft.com/office/drawing/2014/main" id="{3C7F638A-BB6D-4B24-A7F9-03BF8087459B}"/>
                </a:ext>
              </a:extLst>
            </p:cNvPr>
            <p:cNvSpPr>
              <a:spLocks/>
            </p:cNvSpPr>
            <p:nvPr/>
          </p:nvSpPr>
          <p:spPr bwMode="auto">
            <a:xfrm rot="5400000">
              <a:off x="11105830" y="6278710"/>
              <a:ext cx="144445" cy="78339"/>
            </a:xfrm>
            <a:custGeom>
              <a:avLst/>
              <a:gdLst>
                <a:gd name="T0" fmla="*/ 29 w 44"/>
                <a:gd name="T1" fmla="*/ 0 h 26"/>
                <a:gd name="T2" fmla="*/ 26 w 44"/>
                <a:gd name="T3" fmla="*/ 26 h 26"/>
                <a:gd name="T4" fmla="*/ 29 w 44"/>
                <a:gd name="T5" fmla="*/ 0 h 26"/>
              </a:gdLst>
              <a:ahLst/>
              <a:cxnLst>
                <a:cxn ang="0">
                  <a:pos x="T0" y="T1"/>
                </a:cxn>
                <a:cxn ang="0">
                  <a:pos x="T2" y="T3"/>
                </a:cxn>
                <a:cxn ang="0">
                  <a:pos x="T4" y="T5"/>
                </a:cxn>
              </a:cxnLst>
              <a:rect l="0" t="0" r="r" b="b"/>
              <a:pathLst>
                <a:path w="44" h="26">
                  <a:moveTo>
                    <a:pt x="29" y="0"/>
                  </a:moveTo>
                  <a:cubicBezTo>
                    <a:pt x="44" y="3"/>
                    <a:pt x="40" y="22"/>
                    <a:pt x="26" y="26"/>
                  </a:cubicBezTo>
                  <a:cubicBezTo>
                    <a:pt x="0" y="25"/>
                    <a:pt x="11" y="6"/>
                    <a:pt x="2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6" name="Freeform 42">
              <a:extLst>
                <a:ext uri="{FF2B5EF4-FFF2-40B4-BE49-F238E27FC236}">
                  <a16:creationId xmlns:a16="http://schemas.microsoft.com/office/drawing/2014/main" id="{5B59DB64-329B-45EA-8A67-4213A886B5B2}"/>
                </a:ext>
              </a:extLst>
            </p:cNvPr>
            <p:cNvSpPr>
              <a:spLocks/>
            </p:cNvSpPr>
            <p:nvPr/>
          </p:nvSpPr>
          <p:spPr bwMode="auto">
            <a:xfrm rot="5400000">
              <a:off x="11093998" y="5596726"/>
              <a:ext cx="144445" cy="97107"/>
            </a:xfrm>
            <a:custGeom>
              <a:avLst/>
              <a:gdLst>
                <a:gd name="T0" fmla="*/ 31 w 44"/>
                <a:gd name="T1" fmla="*/ 1 h 32"/>
                <a:gd name="T2" fmla="*/ 43 w 44"/>
                <a:gd name="T3" fmla="*/ 16 h 32"/>
                <a:gd name="T4" fmla="*/ 31 w 44"/>
                <a:gd name="T5" fmla="*/ 1 h 32"/>
              </a:gdLst>
              <a:ahLst/>
              <a:cxnLst>
                <a:cxn ang="0">
                  <a:pos x="T0" y="T1"/>
                </a:cxn>
                <a:cxn ang="0">
                  <a:pos x="T2" y="T3"/>
                </a:cxn>
                <a:cxn ang="0">
                  <a:pos x="T4" y="T5"/>
                </a:cxn>
              </a:cxnLst>
              <a:rect l="0" t="0" r="r" b="b"/>
              <a:pathLst>
                <a:path w="44" h="32">
                  <a:moveTo>
                    <a:pt x="31" y="1"/>
                  </a:moveTo>
                  <a:cubicBezTo>
                    <a:pt x="40" y="0"/>
                    <a:pt x="44" y="8"/>
                    <a:pt x="43" y="16"/>
                  </a:cubicBezTo>
                  <a:cubicBezTo>
                    <a:pt x="29" y="32"/>
                    <a:pt x="0" y="7"/>
                    <a:pt x="31"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7" name="Freeform 44">
              <a:extLst>
                <a:ext uri="{FF2B5EF4-FFF2-40B4-BE49-F238E27FC236}">
                  <a16:creationId xmlns:a16="http://schemas.microsoft.com/office/drawing/2014/main" id="{D8DAB003-6484-4D1D-85AE-93FA09BC5EF5}"/>
                </a:ext>
              </a:extLst>
            </p:cNvPr>
            <p:cNvSpPr>
              <a:spLocks/>
            </p:cNvSpPr>
            <p:nvPr/>
          </p:nvSpPr>
          <p:spPr bwMode="auto">
            <a:xfrm rot="5400000">
              <a:off x="11097788" y="4080854"/>
              <a:ext cx="131153" cy="84866"/>
            </a:xfrm>
            <a:custGeom>
              <a:avLst/>
              <a:gdLst>
                <a:gd name="T0" fmla="*/ 27 w 40"/>
                <a:gd name="T1" fmla="*/ 1 h 28"/>
                <a:gd name="T2" fmla="*/ 38 w 40"/>
                <a:gd name="T3" fmla="*/ 17 h 28"/>
                <a:gd name="T4" fmla="*/ 27 w 40"/>
                <a:gd name="T5" fmla="*/ 1 h 28"/>
              </a:gdLst>
              <a:ahLst/>
              <a:cxnLst>
                <a:cxn ang="0">
                  <a:pos x="T0" y="T1"/>
                </a:cxn>
                <a:cxn ang="0">
                  <a:pos x="T2" y="T3"/>
                </a:cxn>
                <a:cxn ang="0">
                  <a:pos x="T4" y="T5"/>
                </a:cxn>
              </a:cxnLst>
              <a:rect l="0" t="0" r="r" b="b"/>
              <a:pathLst>
                <a:path w="40" h="28">
                  <a:moveTo>
                    <a:pt x="27" y="1"/>
                  </a:moveTo>
                  <a:cubicBezTo>
                    <a:pt x="35" y="0"/>
                    <a:pt x="40" y="10"/>
                    <a:pt x="38" y="17"/>
                  </a:cubicBezTo>
                  <a:cubicBezTo>
                    <a:pt x="17" y="28"/>
                    <a:pt x="0" y="7"/>
                    <a:pt x="27"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8" name="Freeform 45">
              <a:extLst>
                <a:ext uri="{FF2B5EF4-FFF2-40B4-BE49-F238E27FC236}">
                  <a16:creationId xmlns:a16="http://schemas.microsoft.com/office/drawing/2014/main" id="{D49280A1-ACA8-4CD6-9012-AF12660F07E4}"/>
                </a:ext>
              </a:extLst>
            </p:cNvPr>
            <p:cNvSpPr>
              <a:spLocks/>
            </p:cNvSpPr>
            <p:nvPr/>
          </p:nvSpPr>
          <p:spPr bwMode="auto">
            <a:xfrm rot="5400000">
              <a:off x="11075637" y="5836680"/>
              <a:ext cx="144445" cy="102819"/>
            </a:xfrm>
            <a:custGeom>
              <a:avLst/>
              <a:gdLst>
                <a:gd name="T0" fmla="*/ 31 w 44"/>
                <a:gd name="T1" fmla="*/ 0 h 34"/>
                <a:gd name="T2" fmla="*/ 42 w 44"/>
                <a:gd name="T3" fmla="*/ 19 h 34"/>
                <a:gd name="T4" fmla="*/ 31 w 44"/>
                <a:gd name="T5" fmla="*/ 0 h 34"/>
              </a:gdLst>
              <a:ahLst/>
              <a:cxnLst>
                <a:cxn ang="0">
                  <a:pos x="T0" y="T1"/>
                </a:cxn>
                <a:cxn ang="0">
                  <a:pos x="T2" y="T3"/>
                </a:cxn>
                <a:cxn ang="0">
                  <a:pos x="T4" y="T5"/>
                </a:cxn>
              </a:cxnLst>
              <a:rect l="0" t="0" r="r" b="b"/>
              <a:pathLst>
                <a:path w="44" h="34">
                  <a:moveTo>
                    <a:pt x="31" y="0"/>
                  </a:moveTo>
                  <a:cubicBezTo>
                    <a:pt x="39" y="0"/>
                    <a:pt x="44" y="12"/>
                    <a:pt x="42" y="19"/>
                  </a:cubicBezTo>
                  <a:cubicBezTo>
                    <a:pt x="25" y="34"/>
                    <a:pt x="0" y="8"/>
                    <a:pt x="31"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59" name="Freeform 46">
              <a:extLst>
                <a:ext uri="{FF2B5EF4-FFF2-40B4-BE49-F238E27FC236}">
                  <a16:creationId xmlns:a16="http://schemas.microsoft.com/office/drawing/2014/main" id="{C03EAE8C-6089-40E5-9361-2E266A1EEBA3}"/>
                </a:ext>
              </a:extLst>
            </p:cNvPr>
            <p:cNvSpPr>
              <a:spLocks/>
            </p:cNvSpPr>
            <p:nvPr/>
          </p:nvSpPr>
          <p:spPr bwMode="auto">
            <a:xfrm rot="5400000">
              <a:off x="11124696" y="2830776"/>
              <a:ext cx="121406" cy="81603"/>
            </a:xfrm>
            <a:custGeom>
              <a:avLst/>
              <a:gdLst>
                <a:gd name="T0" fmla="*/ 19 w 37"/>
                <a:gd name="T1" fmla="*/ 1 h 27"/>
                <a:gd name="T2" fmla="*/ 21 w 37"/>
                <a:gd name="T3" fmla="*/ 27 h 27"/>
                <a:gd name="T4" fmla="*/ 19 w 37"/>
                <a:gd name="T5" fmla="*/ 1 h 27"/>
              </a:gdLst>
              <a:ahLst/>
              <a:cxnLst>
                <a:cxn ang="0">
                  <a:pos x="T0" y="T1"/>
                </a:cxn>
                <a:cxn ang="0">
                  <a:pos x="T2" y="T3"/>
                </a:cxn>
                <a:cxn ang="0">
                  <a:pos x="T4" y="T5"/>
                </a:cxn>
              </a:cxnLst>
              <a:rect l="0" t="0" r="r" b="b"/>
              <a:pathLst>
                <a:path w="37" h="27">
                  <a:moveTo>
                    <a:pt x="19" y="1"/>
                  </a:moveTo>
                  <a:cubicBezTo>
                    <a:pt x="31" y="2"/>
                    <a:pt x="37" y="24"/>
                    <a:pt x="21" y="27"/>
                  </a:cubicBezTo>
                  <a:cubicBezTo>
                    <a:pt x="1" y="27"/>
                    <a:pt x="0" y="0"/>
                    <a:pt x="19" y="1"/>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0" name="Freeform 47">
              <a:extLst>
                <a:ext uri="{FF2B5EF4-FFF2-40B4-BE49-F238E27FC236}">
                  <a16:creationId xmlns:a16="http://schemas.microsoft.com/office/drawing/2014/main" id="{02E3A077-F087-4E14-A13E-4E9D4369B1F6}"/>
                </a:ext>
              </a:extLst>
            </p:cNvPr>
            <p:cNvSpPr>
              <a:spLocks/>
            </p:cNvSpPr>
            <p:nvPr/>
          </p:nvSpPr>
          <p:spPr bwMode="auto">
            <a:xfrm rot="5400000">
              <a:off x="11082841" y="3849727"/>
              <a:ext cx="147990" cy="78339"/>
            </a:xfrm>
            <a:custGeom>
              <a:avLst/>
              <a:gdLst>
                <a:gd name="T0" fmla="*/ 22 w 45"/>
                <a:gd name="T1" fmla="*/ 0 h 26"/>
                <a:gd name="T2" fmla="*/ 28 w 45"/>
                <a:gd name="T3" fmla="*/ 26 h 26"/>
                <a:gd name="T4" fmla="*/ 22 w 45"/>
                <a:gd name="T5" fmla="*/ 0 h 26"/>
              </a:gdLst>
              <a:ahLst/>
              <a:cxnLst>
                <a:cxn ang="0">
                  <a:pos x="T0" y="T1"/>
                </a:cxn>
                <a:cxn ang="0">
                  <a:pos x="T2" y="T3"/>
                </a:cxn>
                <a:cxn ang="0">
                  <a:pos x="T4" y="T5"/>
                </a:cxn>
              </a:cxnLst>
              <a:rect l="0" t="0" r="r" b="b"/>
              <a:pathLst>
                <a:path w="45" h="26">
                  <a:moveTo>
                    <a:pt x="22" y="0"/>
                  </a:moveTo>
                  <a:cubicBezTo>
                    <a:pt x="32" y="2"/>
                    <a:pt x="45" y="22"/>
                    <a:pt x="28" y="26"/>
                  </a:cubicBezTo>
                  <a:cubicBezTo>
                    <a:pt x="10" y="24"/>
                    <a:pt x="0" y="9"/>
                    <a:pt x="22"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1" name="Freeform 48">
              <a:extLst>
                <a:ext uri="{FF2B5EF4-FFF2-40B4-BE49-F238E27FC236}">
                  <a16:creationId xmlns:a16="http://schemas.microsoft.com/office/drawing/2014/main" id="{7CE4FAAA-45E7-4C86-B59A-F284B79EFD23}"/>
                </a:ext>
              </a:extLst>
            </p:cNvPr>
            <p:cNvSpPr>
              <a:spLocks/>
            </p:cNvSpPr>
            <p:nvPr/>
          </p:nvSpPr>
          <p:spPr bwMode="auto">
            <a:xfrm rot="5400000">
              <a:off x="11078098" y="3616257"/>
              <a:ext cx="133812" cy="79154"/>
            </a:xfrm>
            <a:custGeom>
              <a:avLst/>
              <a:gdLst>
                <a:gd name="T0" fmla="*/ 19 w 41"/>
                <a:gd name="T1" fmla="*/ 0 h 26"/>
                <a:gd name="T2" fmla="*/ 7 w 41"/>
                <a:gd name="T3" fmla="*/ 19 h 26"/>
                <a:gd name="T4" fmla="*/ 19 w 41"/>
                <a:gd name="T5" fmla="*/ 0 h 26"/>
              </a:gdLst>
              <a:ahLst/>
              <a:cxnLst>
                <a:cxn ang="0">
                  <a:pos x="T0" y="T1"/>
                </a:cxn>
                <a:cxn ang="0">
                  <a:pos x="T2" y="T3"/>
                </a:cxn>
                <a:cxn ang="0">
                  <a:pos x="T4" y="T5"/>
                </a:cxn>
              </a:cxnLst>
              <a:rect l="0" t="0" r="r" b="b"/>
              <a:pathLst>
                <a:path w="41" h="26">
                  <a:moveTo>
                    <a:pt x="19" y="0"/>
                  </a:moveTo>
                  <a:cubicBezTo>
                    <a:pt x="41" y="9"/>
                    <a:pt x="28" y="26"/>
                    <a:pt x="7" y="19"/>
                  </a:cubicBezTo>
                  <a:cubicBezTo>
                    <a:pt x="0" y="8"/>
                    <a:pt x="7" y="1"/>
                    <a:pt x="19"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2" name="Freeform 49">
              <a:extLst>
                <a:ext uri="{FF2B5EF4-FFF2-40B4-BE49-F238E27FC236}">
                  <a16:creationId xmlns:a16="http://schemas.microsoft.com/office/drawing/2014/main" id="{E2689B62-CCA1-4EE5-B622-FBA516868916}"/>
                </a:ext>
              </a:extLst>
            </p:cNvPr>
            <p:cNvSpPr>
              <a:spLocks/>
            </p:cNvSpPr>
            <p:nvPr/>
          </p:nvSpPr>
          <p:spPr bwMode="auto">
            <a:xfrm rot="5400000">
              <a:off x="11076712" y="6507925"/>
              <a:ext cx="127608" cy="81603"/>
            </a:xfrm>
            <a:custGeom>
              <a:avLst/>
              <a:gdLst>
                <a:gd name="T0" fmla="*/ 21 w 39"/>
                <a:gd name="T1" fmla="*/ 2 h 27"/>
                <a:gd name="T2" fmla="*/ 26 w 39"/>
                <a:gd name="T3" fmla="*/ 24 h 27"/>
                <a:gd name="T4" fmla="*/ 21 w 39"/>
                <a:gd name="T5" fmla="*/ 2 h 27"/>
              </a:gdLst>
              <a:ahLst/>
              <a:cxnLst>
                <a:cxn ang="0">
                  <a:pos x="T0" y="T1"/>
                </a:cxn>
                <a:cxn ang="0">
                  <a:pos x="T2" y="T3"/>
                </a:cxn>
                <a:cxn ang="0">
                  <a:pos x="T4" y="T5"/>
                </a:cxn>
              </a:cxnLst>
              <a:rect l="0" t="0" r="r" b="b"/>
              <a:pathLst>
                <a:path w="39" h="27">
                  <a:moveTo>
                    <a:pt x="21" y="2"/>
                  </a:moveTo>
                  <a:cubicBezTo>
                    <a:pt x="36" y="0"/>
                    <a:pt x="39" y="17"/>
                    <a:pt x="26" y="24"/>
                  </a:cubicBezTo>
                  <a:cubicBezTo>
                    <a:pt x="8" y="27"/>
                    <a:pt x="0" y="9"/>
                    <a:pt x="21" y="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3" name="Freeform 8">
              <a:extLst>
                <a:ext uri="{FF2B5EF4-FFF2-40B4-BE49-F238E27FC236}">
                  <a16:creationId xmlns:a16="http://schemas.microsoft.com/office/drawing/2014/main" id="{113638EE-3BCF-4315-A329-3C6766A3890B}"/>
                </a:ext>
              </a:extLst>
            </p:cNvPr>
            <p:cNvSpPr>
              <a:spLocks/>
            </p:cNvSpPr>
            <p:nvPr/>
          </p:nvSpPr>
          <p:spPr bwMode="auto">
            <a:xfrm rot="5400000">
              <a:off x="11141853" y="34906"/>
              <a:ext cx="131153" cy="88130"/>
            </a:xfrm>
            <a:custGeom>
              <a:avLst/>
              <a:gdLst>
                <a:gd name="T0" fmla="*/ 26 w 40"/>
                <a:gd name="T1" fmla="*/ 0 h 29"/>
                <a:gd name="T2" fmla="*/ 39 w 40"/>
                <a:gd name="T3" fmla="*/ 20 h 29"/>
                <a:gd name="T4" fmla="*/ 26 w 40"/>
                <a:gd name="T5" fmla="*/ 0 h 29"/>
              </a:gdLst>
              <a:ahLst/>
              <a:cxnLst>
                <a:cxn ang="0">
                  <a:pos x="T0" y="T1"/>
                </a:cxn>
                <a:cxn ang="0">
                  <a:pos x="T2" y="T3"/>
                </a:cxn>
                <a:cxn ang="0">
                  <a:pos x="T4" y="T5"/>
                </a:cxn>
              </a:cxnLst>
              <a:rect l="0" t="0" r="r" b="b"/>
              <a:pathLst>
                <a:path w="40" h="29">
                  <a:moveTo>
                    <a:pt x="26" y="0"/>
                  </a:moveTo>
                  <a:cubicBezTo>
                    <a:pt x="34" y="0"/>
                    <a:pt x="40" y="10"/>
                    <a:pt x="39" y="20"/>
                  </a:cubicBezTo>
                  <a:cubicBezTo>
                    <a:pt x="17" y="29"/>
                    <a:pt x="0" y="10"/>
                    <a:pt x="26"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sp>
          <p:nvSpPr>
            <p:cNvPr id="64" name="Freeform 106">
              <a:extLst>
                <a:ext uri="{FF2B5EF4-FFF2-40B4-BE49-F238E27FC236}">
                  <a16:creationId xmlns:a16="http://schemas.microsoft.com/office/drawing/2014/main" id="{4FB36B8F-335B-40F2-83BB-C2B2689DC2E9}"/>
                </a:ext>
              </a:extLst>
            </p:cNvPr>
            <p:cNvSpPr>
              <a:spLocks/>
            </p:cNvSpPr>
            <p:nvPr/>
          </p:nvSpPr>
          <p:spPr bwMode="auto">
            <a:xfrm rot="5400000">
              <a:off x="11301184" y="6639670"/>
              <a:ext cx="134697" cy="97107"/>
            </a:xfrm>
            <a:custGeom>
              <a:avLst/>
              <a:gdLst>
                <a:gd name="T0" fmla="*/ 25 w 41"/>
                <a:gd name="T1" fmla="*/ 0 h 32"/>
                <a:gd name="T2" fmla="*/ 4 w 41"/>
                <a:gd name="T3" fmla="*/ 18 h 32"/>
                <a:gd name="T4" fmla="*/ 25 w 41"/>
                <a:gd name="T5" fmla="*/ 0 h 32"/>
              </a:gdLst>
              <a:ahLst/>
              <a:cxnLst>
                <a:cxn ang="0">
                  <a:pos x="T0" y="T1"/>
                </a:cxn>
                <a:cxn ang="0">
                  <a:pos x="T2" y="T3"/>
                </a:cxn>
                <a:cxn ang="0">
                  <a:pos x="T4" y="T5"/>
                </a:cxn>
              </a:cxnLst>
              <a:rect l="0" t="0" r="r" b="b"/>
              <a:pathLst>
                <a:path w="41" h="32">
                  <a:moveTo>
                    <a:pt x="25" y="0"/>
                  </a:moveTo>
                  <a:cubicBezTo>
                    <a:pt x="41" y="13"/>
                    <a:pt x="15" y="32"/>
                    <a:pt x="4" y="18"/>
                  </a:cubicBezTo>
                  <a:cubicBezTo>
                    <a:pt x="0" y="5"/>
                    <a:pt x="15" y="0"/>
                    <a:pt x="25" y="0"/>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a:solidFill>
                  <a:schemeClr val="tx2"/>
                </a:solidFill>
              </a:endParaRPr>
            </a:p>
          </p:txBody>
        </p:sp>
      </p:grpSp>
      <p:sp>
        <p:nvSpPr>
          <p:cNvPr id="2" name="Title Placeholder 1">
            <a:extLst>
              <a:ext uri="{FF2B5EF4-FFF2-40B4-BE49-F238E27FC236}">
                <a16:creationId xmlns:a16="http://schemas.microsoft.com/office/drawing/2014/main" id="{7A05E913-A9D9-4639-B104-1F07A4AF6A56}"/>
              </a:ext>
            </a:extLst>
          </p:cNvPr>
          <p:cNvSpPr>
            <a:spLocks noGrp="1"/>
          </p:cNvSpPr>
          <p:nvPr>
            <p:ph type="title"/>
          </p:nvPr>
        </p:nvSpPr>
        <p:spPr>
          <a:xfrm>
            <a:off x="1069848" y="502920"/>
            <a:ext cx="9634011"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09940CEB-B6D7-46E6-9843-51534214017A}"/>
              </a:ext>
            </a:extLst>
          </p:cNvPr>
          <p:cNvSpPr>
            <a:spLocks noGrp="1"/>
          </p:cNvSpPr>
          <p:nvPr>
            <p:ph type="body" idx="1"/>
          </p:nvPr>
        </p:nvSpPr>
        <p:spPr>
          <a:xfrm>
            <a:off x="1069848" y="1874520"/>
            <a:ext cx="9634011"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5BAC8B5-8DFB-4920-8580-54824C831A94}"/>
              </a:ext>
            </a:extLst>
          </p:cNvPr>
          <p:cNvSpPr>
            <a:spLocks noGrp="1"/>
          </p:cNvSpPr>
          <p:nvPr>
            <p:ph type="dt" sz="half" idx="2"/>
          </p:nvPr>
        </p:nvSpPr>
        <p:spPr>
          <a:xfrm>
            <a:off x="173736" y="6382512"/>
            <a:ext cx="2845901" cy="365125"/>
          </a:xfrm>
          <a:prstGeom prst="rect">
            <a:avLst/>
          </a:prstGeom>
        </p:spPr>
        <p:txBody>
          <a:bodyPr vert="horz" lIns="91440" tIns="45720" rIns="91440" bIns="45720" rtlCol="0" anchor="ctr"/>
          <a:lstStyle>
            <a:lvl1pPr algn="l">
              <a:defRPr sz="1050">
                <a:solidFill>
                  <a:schemeClr val="tx2"/>
                </a:solidFill>
              </a:defRPr>
            </a:lvl1pPr>
          </a:lstStyle>
          <a:p>
            <a:fld id="{B5898F52-2787-4BA2-BBBC-9395E9F86D50}" type="datetimeFigureOut">
              <a:rPr lang="en-US" smtClean="0"/>
              <a:pPr/>
              <a:t>2/11/2021</a:t>
            </a:fld>
            <a:endParaRPr lang="en-US" dirty="0"/>
          </a:p>
        </p:txBody>
      </p:sp>
      <p:sp>
        <p:nvSpPr>
          <p:cNvPr id="5" name="Footer Placeholder 4">
            <a:extLst>
              <a:ext uri="{FF2B5EF4-FFF2-40B4-BE49-F238E27FC236}">
                <a16:creationId xmlns:a16="http://schemas.microsoft.com/office/drawing/2014/main" id="{3A9E2D5D-B616-4048-9CB8-4D316BBDB1FB}"/>
              </a:ext>
            </a:extLst>
          </p:cNvPr>
          <p:cNvSpPr>
            <a:spLocks noGrp="1"/>
          </p:cNvSpPr>
          <p:nvPr>
            <p:ph type="ftr" sz="quarter" idx="3"/>
          </p:nvPr>
        </p:nvSpPr>
        <p:spPr>
          <a:xfrm rot="5400000">
            <a:off x="-1754871" y="2093199"/>
            <a:ext cx="4157472" cy="416082"/>
          </a:xfrm>
          <a:prstGeom prst="rect">
            <a:avLst/>
          </a:prstGeom>
        </p:spPr>
        <p:txBody>
          <a:bodyPr vert="horz" lIns="91440" tIns="45720" rIns="91440" bIns="45720" rtlCol="0" anchor="ctr"/>
          <a:lstStyle>
            <a:lvl1pPr algn="l">
              <a:defRPr sz="105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63F322F0-8F3D-4AC5-9873-24666D0E0D34}"/>
              </a:ext>
            </a:extLst>
          </p:cNvPr>
          <p:cNvSpPr>
            <a:spLocks noGrp="1"/>
          </p:cNvSpPr>
          <p:nvPr>
            <p:ph type="sldNum" sz="quarter" idx="4"/>
          </p:nvPr>
        </p:nvSpPr>
        <p:spPr>
          <a:xfrm>
            <a:off x="11457919" y="6382512"/>
            <a:ext cx="500997" cy="365125"/>
          </a:xfrm>
          <a:prstGeom prst="rect">
            <a:avLst/>
          </a:prstGeom>
        </p:spPr>
        <p:txBody>
          <a:bodyPr vert="horz" lIns="91440" tIns="45720" rIns="91440" bIns="45720" rtlCol="0" anchor="ctr"/>
          <a:lstStyle>
            <a:lvl1pPr algn="r">
              <a:defRPr sz="1050">
                <a:solidFill>
                  <a:schemeClr val="tx2"/>
                </a:solidFill>
              </a:defRPr>
            </a:lvl1pPr>
          </a:lstStyle>
          <a:p>
            <a:fld id="{4C8B8A27-DF03-4546-BA93-21C967D57E5C}" type="slidenum">
              <a:rPr lang="en-US" smtClean="0"/>
              <a:pPr/>
              <a:t>‹#›</a:t>
            </a:fld>
            <a:endParaRPr lang="en-US"/>
          </a:p>
        </p:txBody>
      </p:sp>
    </p:spTree>
    <p:extLst>
      <p:ext uri="{BB962C8B-B14F-4D97-AF65-F5344CB8AC3E}">
        <p14:creationId xmlns:p14="http://schemas.microsoft.com/office/powerpoint/2010/main" val="257801454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27" r:id="rId5"/>
    <p:sldLayoutId id="2147483732" r:id="rId6"/>
    <p:sldLayoutId id="2147483728" r:id="rId7"/>
    <p:sldLayoutId id="2147483729" r:id="rId8"/>
    <p:sldLayoutId id="2147483730" r:id="rId9"/>
    <p:sldLayoutId id="2147483731" r:id="rId10"/>
    <p:sldLayoutId id="2147483733" r:id="rId11"/>
  </p:sldLayoutIdLst>
  <p:txStyles>
    <p:titleStyle>
      <a:lvl1pPr algn="l" defTabSz="914400" rtl="0" eaLnBrk="1" latinLnBrk="0" hangingPunct="1">
        <a:lnSpc>
          <a:spcPct val="10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50000"/>
        </a:lnSpc>
        <a:spcBef>
          <a:spcPts val="1000"/>
        </a:spcBef>
        <a:buClr>
          <a:schemeClr val="bg2">
            <a:lumMod val="75000"/>
          </a:schemeClr>
        </a:buClr>
        <a:buFont typeface="Arial" panose="020B0604020202020204" pitchFamily="34" charset="0"/>
        <a:buChar char="•"/>
        <a:defRPr sz="2000" kern="1200">
          <a:solidFill>
            <a:schemeClr val="tx2"/>
          </a:solidFill>
          <a:latin typeface="+mn-lt"/>
          <a:ea typeface="+mn-ea"/>
          <a:cs typeface="+mn-cs"/>
        </a:defRPr>
      </a:lvl1pPr>
      <a:lvl2pPr marL="228600" indent="0" algn="l" defTabSz="914400" rtl="0" eaLnBrk="1" latinLnBrk="0" hangingPunct="1">
        <a:lnSpc>
          <a:spcPct val="150000"/>
        </a:lnSpc>
        <a:spcBef>
          <a:spcPts val="500"/>
        </a:spcBef>
        <a:buClr>
          <a:schemeClr val="bg2">
            <a:lumMod val="75000"/>
          </a:schemeClr>
        </a:buClr>
        <a:buFontTx/>
        <a:buNone/>
        <a:defRPr sz="1800" kern="1200">
          <a:solidFill>
            <a:schemeClr val="tx2"/>
          </a:solidFill>
          <a:latin typeface="+mn-lt"/>
          <a:ea typeface="+mn-ea"/>
          <a:cs typeface="+mn-cs"/>
        </a:defRPr>
      </a:lvl2pPr>
      <a:lvl3pPr marL="54864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600" b="1" kern="1200">
          <a:solidFill>
            <a:schemeClr val="tx2"/>
          </a:solidFill>
          <a:latin typeface="+mn-lt"/>
          <a:ea typeface="+mn-ea"/>
          <a:cs typeface="+mn-cs"/>
        </a:defRPr>
      </a:lvl3pPr>
      <a:lvl4pPr marL="548640" indent="0" algn="l" defTabSz="914400" rtl="0" eaLnBrk="1" latinLnBrk="0" hangingPunct="1">
        <a:lnSpc>
          <a:spcPct val="150000"/>
        </a:lnSpc>
        <a:spcBef>
          <a:spcPts val="500"/>
        </a:spcBef>
        <a:buClr>
          <a:schemeClr val="bg2">
            <a:lumMod val="75000"/>
          </a:schemeClr>
        </a:buClr>
        <a:buFontTx/>
        <a:buNone/>
        <a:defRPr sz="1400" kern="1200">
          <a:solidFill>
            <a:schemeClr val="tx2"/>
          </a:solidFill>
          <a:latin typeface="+mn-lt"/>
          <a:ea typeface="+mn-ea"/>
          <a:cs typeface="+mn-cs"/>
        </a:defRPr>
      </a:lvl4pPr>
      <a:lvl5pPr marL="834390" indent="-285750" algn="l" defTabSz="914400" rtl="0" eaLnBrk="1" latinLnBrk="0" hangingPunct="1">
        <a:lnSpc>
          <a:spcPct val="150000"/>
        </a:lnSpc>
        <a:spcBef>
          <a:spcPts val="500"/>
        </a:spcBef>
        <a:buClr>
          <a:schemeClr val="bg2">
            <a:lumMod val="7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6F5F07B-A917-442C-82D5-5719737E9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08EE646-C235-4119-8D1E-AD83011EA0E1}"/>
              </a:ext>
            </a:extLst>
          </p:cNvPr>
          <p:cNvPicPr>
            <a:picLocks noChangeAspect="1"/>
          </p:cNvPicPr>
          <p:nvPr/>
        </p:nvPicPr>
        <p:blipFill rotWithShape="1">
          <a:blip r:embed="rId2"/>
          <a:srcRect t="24099" r="-2" b="-2"/>
          <a:stretch/>
        </p:blipFill>
        <p:spPr>
          <a:xfrm>
            <a:off x="-46454" y="-1119"/>
            <a:ext cx="12191982" cy="6859119"/>
          </a:xfrm>
          <a:prstGeom prst="rect">
            <a:avLst/>
          </a:prstGeom>
        </p:spPr>
      </p:pic>
      <p:sp>
        <p:nvSpPr>
          <p:cNvPr id="11" name="Rectangle 10">
            <a:extLst>
              <a:ext uri="{FF2B5EF4-FFF2-40B4-BE49-F238E27FC236}">
                <a16:creationId xmlns:a16="http://schemas.microsoft.com/office/drawing/2014/main" id="{C6C3E48C-655A-4982-8E73-7FB0D9E650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9" y="3307170"/>
            <a:ext cx="12191982" cy="3558767"/>
          </a:xfrm>
          <a:prstGeom prst="rect">
            <a:avLst/>
          </a:prstGeom>
          <a:gradFill>
            <a:gsLst>
              <a:gs pos="89000">
                <a:srgbClr val="000000">
                  <a:alpha val="0"/>
                </a:srgbClr>
              </a:gs>
              <a:gs pos="0">
                <a:schemeClr val="tx1"/>
              </a:gs>
              <a:gs pos="56000">
                <a:srgbClr val="000000">
                  <a:alpha val="26000"/>
                </a:srgbClr>
              </a:gs>
              <a:gs pos="14000">
                <a:srgbClr val="000000">
                  <a:alpha val="37000"/>
                </a:srgbClr>
              </a:gs>
              <a:gs pos="0">
                <a:srgbClr val="000000">
                  <a:alpha val="25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270138" y="1472710"/>
            <a:ext cx="8625385" cy="2729554"/>
          </a:xfrm>
        </p:spPr>
        <p:txBody>
          <a:bodyPr>
            <a:normAutofit/>
          </a:bodyPr>
          <a:lstStyle/>
          <a:p>
            <a:r>
              <a:rPr lang="en-US" sz="4000">
                <a:solidFill>
                  <a:srgbClr val="FFFFFF"/>
                </a:solidFill>
                <a:cs typeface="Calibri Light"/>
              </a:rPr>
              <a:t>RSE PARENT/CARER INFORMATION</a:t>
            </a:r>
            <a:endParaRPr lang="en-US" sz="4000">
              <a:solidFill>
                <a:srgbClr val="FFFFFF"/>
              </a:solidFill>
            </a:endParaRP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33EF3-D1EC-4431-BB9E-93AF330818FA}"/>
              </a:ext>
            </a:extLst>
          </p:cNvPr>
          <p:cNvSpPr>
            <a:spLocks noGrp="1"/>
          </p:cNvSpPr>
          <p:nvPr>
            <p:ph type="title"/>
          </p:nvPr>
        </p:nvSpPr>
        <p:spPr>
          <a:xfrm>
            <a:off x="3848360" y="382115"/>
            <a:ext cx="9634011" cy="1325563"/>
          </a:xfrm>
        </p:spPr>
        <p:txBody>
          <a:bodyPr/>
          <a:lstStyle/>
          <a:p>
            <a:r>
              <a:rPr lang="en-US" dirty="0"/>
              <a:t>Key information</a:t>
            </a:r>
          </a:p>
        </p:txBody>
      </p:sp>
      <p:sp>
        <p:nvSpPr>
          <p:cNvPr id="3" name="Content Placeholder 2">
            <a:extLst>
              <a:ext uri="{FF2B5EF4-FFF2-40B4-BE49-F238E27FC236}">
                <a16:creationId xmlns:a16="http://schemas.microsoft.com/office/drawing/2014/main" id="{765CD09B-D1CC-47EA-8AFD-CFE7EEC0E533}"/>
              </a:ext>
            </a:extLst>
          </p:cNvPr>
          <p:cNvSpPr>
            <a:spLocks noGrp="1"/>
          </p:cNvSpPr>
          <p:nvPr>
            <p:ph idx="1"/>
          </p:nvPr>
        </p:nvSpPr>
        <p:spPr/>
        <p:txBody>
          <a:bodyPr vert="horz" lIns="91440" tIns="45720" rIns="91440" bIns="45720" rtlCol="0" anchor="t">
            <a:normAutofit lnSpcReduction="10000"/>
          </a:bodyPr>
          <a:lstStyle/>
          <a:p>
            <a:pPr>
              <a:lnSpc>
                <a:spcPct val="100000"/>
              </a:lnSpc>
              <a:spcBef>
                <a:spcPts val="0"/>
              </a:spcBef>
            </a:pPr>
            <a:r>
              <a:rPr lang="en-US" dirty="0">
                <a:ea typeface="+mn-lt"/>
                <a:cs typeface="+mn-lt"/>
              </a:rPr>
              <a:t>New guidance comes into effect in April 2021 </a:t>
            </a:r>
          </a:p>
          <a:p>
            <a:pPr>
              <a:lnSpc>
                <a:spcPct val="100000"/>
              </a:lnSpc>
              <a:spcBef>
                <a:spcPts val="0"/>
              </a:spcBef>
              <a:buClr>
                <a:srgbClr val="ADBDB2"/>
              </a:buClr>
            </a:pPr>
            <a:endParaRPr lang="en-US" dirty="0">
              <a:ea typeface="+mn-lt"/>
              <a:cs typeface="+mn-lt"/>
            </a:endParaRPr>
          </a:p>
          <a:p>
            <a:pPr>
              <a:lnSpc>
                <a:spcPct val="100000"/>
              </a:lnSpc>
              <a:spcBef>
                <a:spcPts val="0"/>
              </a:spcBef>
              <a:buClr>
                <a:srgbClr val="ADBDB2"/>
              </a:buClr>
            </a:pPr>
            <a:r>
              <a:rPr lang="en-US" dirty="0">
                <a:ea typeface="+mn-lt"/>
                <a:cs typeface="+mn-lt"/>
              </a:rPr>
              <a:t>WHY?   20 years since the last review of the curriculum – the world has changed </a:t>
            </a:r>
          </a:p>
          <a:p>
            <a:pPr>
              <a:lnSpc>
                <a:spcPct val="100000"/>
              </a:lnSpc>
              <a:spcBef>
                <a:spcPts val="0"/>
              </a:spcBef>
              <a:buClr>
                <a:srgbClr val="ADBDB2"/>
              </a:buClr>
            </a:pPr>
            <a:endParaRPr lang="en-US" dirty="0">
              <a:ea typeface="+mn-lt"/>
              <a:cs typeface="+mn-lt"/>
            </a:endParaRPr>
          </a:p>
          <a:p>
            <a:pPr>
              <a:lnSpc>
                <a:spcPct val="100000"/>
              </a:lnSpc>
              <a:spcBef>
                <a:spcPts val="0"/>
              </a:spcBef>
              <a:buClr>
                <a:srgbClr val="ADBDB2"/>
              </a:buClr>
            </a:pPr>
            <a:r>
              <a:rPr lang="en-US" dirty="0">
                <a:ea typeface="+mn-lt"/>
                <a:cs typeface="+mn-lt"/>
              </a:rPr>
              <a:t>WHAT DOES THE GUIDANCE COVER?    Relationships Education in primary schools and Relationships and Sex Education in high schools, Health Education in primary and high schools.</a:t>
            </a:r>
          </a:p>
          <a:p>
            <a:pPr>
              <a:lnSpc>
                <a:spcPct val="100000"/>
              </a:lnSpc>
              <a:spcBef>
                <a:spcPts val="0"/>
              </a:spcBef>
              <a:buClr>
                <a:srgbClr val="ADBDB2"/>
              </a:buClr>
            </a:pPr>
            <a:endParaRPr lang="en-US" dirty="0">
              <a:ea typeface="+mn-lt"/>
              <a:cs typeface="+mn-lt"/>
            </a:endParaRPr>
          </a:p>
          <a:p>
            <a:pPr>
              <a:lnSpc>
                <a:spcPct val="100000"/>
              </a:lnSpc>
              <a:spcBef>
                <a:spcPts val="0"/>
              </a:spcBef>
              <a:buClr>
                <a:srgbClr val="ADBDB2"/>
              </a:buClr>
            </a:pPr>
            <a:r>
              <a:rPr lang="en-US" dirty="0">
                <a:ea typeface="+mn-lt"/>
                <a:cs typeface="+mn-lt"/>
              </a:rPr>
              <a:t>WHO DOES THE GUIDANCE APPLY TO?    This guidance is for all primary schools including academies and faith based schools. </a:t>
            </a:r>
          </a:p>
          <a:p>
            <a:pPr>
              <a:lnSpc>
                <a:spcPct val="100000"/>
              </a:lnSpc>
              <a:spcBef>
                <a:spcPts val="0"/>
              </a:spcBef>
              <a:buClr>
                <a:srgbClr val="ADBDB2"/>
              </a:buClr>
            </a:pPr>
            <a:endParaRPr lang="en-US" dirty="0">
              <a:ea typeface="+mn-lt"/>
              <a:cs typeface="+mn-lt"/>
            </a:endParaRPr>
          </a:p>
          <a:p>
            <a:pPr>
              <a:lnSpc>
                <a:spcPct val="100000"/>
              </a:lnSpc>
              <a:spcBef>
                <a:spcPts val="0"/>
              </a:spcBef>
              <a:buClr>
                <a:srgbClr val="ADBDB2"/>
              </a:buClr>
            </a:pPr>
            <a:r>
              <a:rPr lang="en-US" dirty="0">
                <a:ea typeface="+mn-lt"/>
                <a:cs typeface="+mn-lt"/>
              </a:rPr>
              <a:t>IS ALL CONTENT STATUTORY RSE?    NO, some of the Y5 and Y6 statutory science curriculum form part of what is viewed as sex education - puberty and scientific parts of reproduction.</a:t>
            </a:r>
          </a:p>
          <a:p>
            <a:pPr>
              <a:lnSpc>
                <a:spcPct val="100000"/>
              </a:lnSpc>
              <a:spcBef>
                <a:spcPts val="0"/>
              </a:spcBef>
              <a:buClr>
                <a:srgbClr val="ADBDB2"/>
              </a:buClr>
            </a:pPr>
            <a:endParaRPr lang="en-US" dirty="0">
              <a:ea typeface="+mn-lt"/>
              <a:cs typeface="+mn-lt"/>
            </a:endParaRPr>
          </a:p>
          <a:p>
            <a:pPr>
              <a:buClr>
                <a:srgbClr val="ADBDB2"/>
              </a:buClr>
            </a:pPr>
            <a:endParaRPr lang="en-US" dirty="0"/>
          </a:p>
        </p:txBody>
      </p:sp>
    </p:spTree>
    <p:extLst>
      <p:ext uri="{BB962C8B-B14F-4D97-AF65-F5344CB8AC3E}">
        <p14:creationId xmlns:p14="http://schemas.microsoft.com/office/powerpoint/2010/main" val="183378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99A8B-BA8E-429D-BB7F-1B36403E0632}"/>
              </a:ext>
            </a:extLst>
          </p:cNvPr>
          <p:cNvSpPr>
            <a:spLocks noGrp="1"/>
          </p:cNvSpPr>
          <p:nvPr>
            <p:ph type="title"/>
          </p:nvPr>
        </p:nvSpPr>
        <p:spPr/>
        <p:txBody>
          <a:bodyPr/>
          <a:lstStyle/>
          <a:p>
            <a:r>
              <a:rPr lang="en-US" dirty="0"/>
              <a:t>Proposed content of our curriculum...</a:t>
            </a:r>
          </a:p>
        </p:txBody>
      </p:sp>
      <p:pic>
        <p:nvPicPr>
          <p:cNvPr id="4" name="Picture 4" descr="Table&#10;&#10;Description automatically generated">
            <a:extLst>
              <a:ext uri="{FF2B5EF4-FFF2-40B4-BE49-F238E27FC236}">
                <a16:creationId xmlns:a16="http://schemas.microsoft.com/office/drawing/2014/main" id="{CD884C20-DB07-4067-B02A-85B31520F5D5}"/>
              </a:ext>
            </a:extLst>
          </p:cNvPr>
          <p:cNvPicPr>
            <a:picLocks noGrp="1" noChangeAspect="1"/>
          </p:cNvPicPr>
          <p:nvPr>
            <p:ph idx="1"/>
          </p:nvPr>
        </p:nvPicPr>
        <p:blipFill>
          <a:blip r:embed="rId2"/>
          <a:stretch>
            <a:fillRect/>
          </a:stretch>
        </p:blipFill>
        <p:spPr>
          <a:xfrm>
            <a:off x="1813798" y="1874520"/>
            <a:ext cx="8146110" cy="4351338"/>
          </a:xfrm>
        </p:spPr>
      </p:pic>
    </p:spTree>
    <p:extLst>
      <p:ext uri="{BB962C8B-B14F-4D97-AF65-F5344CB8AC3E}">
        <p14:creationId xmlns:p14="http://schemas.microsoft.com/office/powerpoint/2010/main" val="1313227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EC260-C33E-431C-AFB1-B0308894FF6B}"/>
              </a:ext>
            </a:extLst>
          </p:cNvPr>
          <p:cNvSpPr>
            <a:spLocks noGrp="1"/>
          </p:cNvSpPr>
          <p:nvPr>
            <p:ph type="title"/>
          </p:nvPr>
        </p:nvSpPr>
        <p:spPr/>
        <p:txBody>
          <a:bodyPr/>
          <a:lstStyle/>
          <a:p>
            <a:r>
              <a:rPr lang="en-US" dirty="0"/>
              <a:t>We are teaching about equality....</a:t>
            </a:r>
          </a:p>
        </p:txBody>
      </p:sp>
      <p:sp>
        <p:nvSpPr>
          <p:cNvPr id="3" name="Content Placeholder 2">
            <a:extLst>
              <a:ext uri="{FF2B5EF4-FFF2-40B4-BE49-F238E27FC236}">
                <a16:creationId xmlns:a16="http://schemas.microsoft.com/office/drawing/2014/main" id="{790FC973-86A2-415B-8D00-CB9D8D6998D9}"/>
              </a:ext>
            </a:extLst>
          </p:cNvPr>
          <p:cNvSpPr>
            <a:spLocks noGrp="1"/>
          </p:cNvSpPr>
          <p:nvPr>
            <p:ph idx="1"/>
          </p:nvPr>
        </p:nvSpPr>
        <p:spPr/>
        <p:txBody>
          <a:bodyPr vert="horz" lIns="91440" tIns="45720" rIns="91440" bIns="45720" rtlCol="0" anchor="t">
            <a:normAutofit fontScale="85000" lnSpcReduction="10000"/>
          </a:bodyPr>
          <a:lstStyle/>
          <a:p>
            <a:r>
              <a:rPr lang="en-US" dirty="0">
                <a:ea typeface="+mn-lt"/>
                <a:cs typeface="+mn-lt"/>
              </a:rPr>
              <a:t> This means that if someone is black, we include them, we show respect and tolerance; • </a:t>
            </a:r>
          </a:p>
          <a:p>
            <a:pPr>
              <a:buClr>
                <a:srgbClr val="ADBDB2"/>
              </a:buClr>
            </a:pPr>
            <a:r>
              <a:rPr lang="en-US" dirty="0">
                <a:ea typeface="+mn-lt"/>
                <a:cs typeface="+mn-lt"/>
              </a:rPr>
              <a:t>if someone uses a wheelchair, we include them, we show respect and tolerance; </a:t>
            </a:r>
          </a:p>
          <a:p>
            <a:pPr marL="0" indent="0">
              <a:buClr>
                <a:srgbClr val="ADBDB2"/>
              </a:buClr>
              <a:buNone/>
            </a:pPr>
            <a:r>
              <a:rPr lang="en-US" dirty="0">
                <a:ea typeface="+mn-lt"/>
                <a:cs typeface="+mn-lt"/>
              </a:rPr>
              <a:t> </a:t>
            </a:r>
            <a:r>
              <a:rPr lang="en-US">
                <a:ea typeface="+mn-lt"/>
                <a:cs typeface="+mn-lt"/>
              </a:rPr>
              <a:t>if </a:t>
            </a:r>
            <a:r>
              <a:rPr lang="en-US" dirty="0">
                <a:ea typeface="+mn-lt"/>
                <a:cs typeface="+mn-lt"/>
              </a:rPr>
              <a:t>someone is gay, we include them, we show respect and tolerance; </a:t>
            </a:r>
          </a:p>
          <a:p>
            <a:pPr>
              <a:buClr>
                <a:srgbClr val="ADBDB2"/>
              </a:buClr>
            </a:pPr>
            <a:r>
              <a:rPr lang="en-US" dirty="0">
                <a:ea typeface="+mn-lt"/>
                <a:cs typeface="+mn-lt"/>
              </a:rPr>
              <a:t>Ethos of everyone is welcome in our school. </a:t>
            </a:r>
          </a:p>
          <a:p>
            <a:pPr>
              <a:buClr>
                <a:srgbClr val="ADBDB2"/>
              </a:buClr>
            </a:pPr>
            <a:r>
              <a:rPr lang="en-US" dirty="0">
                <a:ea typeface="+mn-lt"/>
                <a:cs typeface="+mn-lt"/>
              </a:rPr>
              <a:t>Our children will all have to interact with people from different backgrounds we want them to treat all members of the community with the same respect. </a:t>
            </a:r>
          </a:p>
          <a:p>
            <a:pPr>
              <a:buClr>
                <a:srgbClr val="ADBDB2"/>
              </a:buClr>
            </a:pPr>
            <a:r>
              <a:rPr lang="en-US" dirty="0">
                <a:ea typeface="+mn-lt"/>
                <a:cs typeface="+mn-lt"/>
              </a:rPr>
              <a:t>Just like racism school has a duty of care to challenge any language that may cause offence to others, whether used intentionally or not. Phrases such as “that’s so gay” or “that’s a girls/boys toy” when used in a negative manner may unintentionally cause offence to a child or adult. School will challenge this language </a:t>
            </a:r>
            <a:endParaRPr lang="en-US" dirty="0"/>
          </a:p>
        </p:txBody>
      </p:sp>
    </p:spTree>
    <p:extLst>
      <p:ext uri="{BB962C8B-B14F-4D97-AF65-F5344CB8AC3E}">
        <p14:creationId xmlns:p14="http://schemas.microsoft.com/office/powerpoint/2010/main" val="1797711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DDF61-0521-498D-9475-5D1B3F84B458}"/>
              </a:ext>
            </a:extLst>
          </p:cNvPr>
          <p:cNvSpPr>
            <a:spLocks noGrp="1"/>
          </p:cNvSpPr>
          <p:nvPr>
            <p:ph type="title"/>
          </p:nvPr>
        </p:nvSpPr>
        <p:spPr/>
        <p:txBody>
          <a:bodyPr/>
          <a:lstStyle/>
          <a:p>
            <a:r>
              <a:rPr lang="en-US" dirty="0"/>
              <a:t>The Equality Act (2010)</a:t>
            </a:r>
          </a:p>
        </p:txBody>
      </p:sp>
      <p:sp>
        <p:nvSpPr>
          <p:cNvPr id="3" name="Content Placeholder 2">
            <a:extLst>
              <a:ext uri="{FF2B5EF4-FFF2-40B4-BE49-F238E27FC236}">
                <a16:creationId xmlns:a16="http://schemas.microsoft.com/office/drawing/2014/main" id="{4C3A7481-F8A6-43FC-A2BC-C1EE934F1F70}"/>
              </a:ext>
            </a:extLst>
          </p:cNvPr>
          <p:cNvSpPr>
            <a:spLocks noGrp="1"/>
          </p:cNvSpPr>
          <p:nvPr>
            <p:ph idx="1"/>
          </p:nvPr>
        </p:nvSpPr>
        <p:spPr>
          <a:xfrm>
            <a:off x="1069848" y="1874520"/>
            <a:ext cx="9634011" cy="4369923"/>
          </a:xfrm>
        </p:spPr>
        <p:txBody>
          <a:bodyPr vert="horz" lIns="91440" tIns="45720" rIns="91440" bIns="45720" rtlCol="0" anchor="t">
            <a:normAutofit fontScale="85000" lnSpcReduction="10000"/>
          </a:bodyPr>
          <a:lstStyle/>
          <a:p>
            <a:pPr marL="0" indent="0">
              <a:buNone/>
            </a:pPr>
            <a:r>
              <a:rPr lang="en-US" dirty="0">
                <a:ea typeface="+mn-lt"/>
                <a:cs typeface="+mn-lt"/>
              </a:rPr>
              <a:t>The Equality Act 2010 states that it is against the law to discriminate against anyone because of: • Age • Disability • Gender reassignment • Marriage or civil partnership • Pregnancy or maternity • Race • Religion or belief • Sex/gender • Sexual orientation (Government, 2010, p1)</a:t>
            </a:r>
          </a:p>
          <a:p>
            <a:pPr marL="0" indent="0">
              <a:buNone/>
            </a:pPr>
            <a:r>
              <a:rPr lang="en-US" dirty="0">
                <a:ea typeface="+mn-lt"/>
                <a:cs typeface="+mn-lt"/>
              </a:rPr>
              <a:t> The public sector Equality Duty came into force on 5th April 2011 and requires that public bodies (including schools): • Have due regard to the need to eliminate discrimination • Advance equality of opportunity • Foster good relations between different people when carrying out their activities. (Government Equalities Office 2013, p1) </a:t>
            </a:r>
            <a:endParaRPr lang="en-US">
              <a:ea typeface="+mn-lt"/>
              <a:cs typeface="+mn-lt"/>
            </a:endParaRPr>
          </a:p>
          <a:p>
            <a:pPr marL="0" indent="0">
              <a:buNone/>
            </a:pPr>
            <a:r>
              <a:rPr lang="en-US" dirty="0">
                <a:ea typeface="+mn-lt"/>
                <a:cs typeface="+mn-lt"/>
              </a:rPr>
              <a:t>This makes it clear that promoting some of the protected characteristics of the Equality Act while ignoring others is against UK law. </a:t>
            </a:r>
            <a:endParaRPr lang="en-US"/>
          </a:p>
        </p:txBody>
      </p:sp>
    </p:spTree>
    <p:extLst>
      <p:ext uri="{BB962C8B-B14F-4D97-AF65-F5344CB8AC3E}">
        <p14:creationId xmlns:p14="http://schemas.microsoft.com/office/powerpoint/2010/main" val="91657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D6C8C-CE90-4CD9-A573-D33CA7FA0303}"/>
              </a:ext>
            </a:extLst>
          </p:cNvPr>
          <p:cNvSpPr>
            <a:spLocks noGrp="1"/>
          </p:cNvSpPr>
          <p:nvPr>
            <p:ph type="title"/>
          </p:nvPr>
        </p:nvSpPr>
        <p:spPr/>
        <p:txBody>
          <a:bodyPr/>
          <a:lstStyle/>
          <a:p>
            <a:r>
              <a:rPr lang="en-US" dirty="0"/>
              <a:t>Right to Withdraw...</a:t>
            </a:r>
          </a:p>
        </p:txBody>
      </p:sp>
      <p:sp>
        <p:nvSpPr>
          <p:cNvPr id="3" name="Content Placeholder 2">
            <a:extLst>
              <a:ext uri="{FF2B5EF4-FFF2-40B4-BE49-F238E27FC236}">
                <a16:creationId xmlns:a16="http://schemas.microsoft.com/office/drawing/2014/main" id="{41F237F9-7A83-4B16-867B-A2A7EF568CF4}"/>
              </a:ext>
            </a:extLst>
          </p:cNvPr>
          <p:cNvSpPr>
            <a:spLocks noGrp="1"/>
          </p:cNvSpPr>
          <p:nvPr>
            <p:ph idx="1"/>
          </p:nvPr>
        </p:nvSpPr>
        <p:spPr/>
        <p:txBody>
          <a:bodyPr vert="horz" lIns="91440" tIns="45720" rIns="91440" bIns="45720" rtlCol="0" anchor="t">
            <a:normAutofit fontScale="77500" lnSpcReduction="20000"/>
          </a:bodyPr>
          <a:lstStyle/>
          <a:p>
            <a:r>
              <a:rPr lang="en-US" dirty="0">
                <a:ea typeface="+mn-lt"/>
                <a:cs typeface="+mn-lt"/>
              </a:rPr>
              <a:t>Relationships, Health Education, including Mental Health are statutory and parents </a:t>
            </a:r>
            <a:r>
              <a:rPr lang="en-US" b="1" dirty="0">
                <a:ea typeface="+mn-lt"/>
                <a:cs typeface="+mn-lt"/>
              </a:rPr>
              <a:t>cannot </a:t>
            </a:r>
            <a:r>
              <a:rPr lang="en-US" dirty="0">
                <a:ea typeface="+mn-lt"/>
                <a:cs typeface="+mn-lt"/>
              </a:rPr>
              <a:t>withdraw their child from these lessons. Parents also </a:t>
            </a:r>
            <a:r>
              <a:rPr lang="en-US" b="1" dirty="0">
                <a:ea typeface="+mn-lt"/>
                <a:cs typeface="+mn-lt"/>
              </a:rPr>
              <a:t>cannot</a:t>
            </a:r>
            <a:r>
              <a:rPr lang="en-US" dirty="0">
                <a:ea typeface="+mn-lt"/>
                <a:cs typeface="+mn-lt"/>
              </a:rPr>
              <a:t> withdraw their child from aspects of RSHE/Relationships Education which are covered as part of the statutory science curriculum.</a:t>
            </a:r>
          </a:p>
          <a:p>
            <a:pPr>
              <a:buClr>
                <a:srgbClr val="ADBDB2"/>
              </a:buClr>
            </a:pPr>
            <a:r>
              <a:rPr lang="en-US" dirty="0">
                <a:ea typeface="+mn-lt"/>
                <a:cs typeface="+mn-lt"/>
              </a:rPr>
              <a:t>• Sex Education is not statutory in primary schools. Many primary schools already choose to teach some aspects of sex education and will continue to do so, although it is not a requirement. </a:t>
            </a:r>
          </a:p>
          <a:p>
            <a:pPr>
              <a:buClr>
                <a:srgbClr val="ADBDB2"/>
              </a:buClr>
            </a:pPr>
            <a:r>
              <a:rPr lang="en-US" dirty="0">
                <a:ea typeface="+mn-lt"/>
                <a:cs typeface="+mn-lt"/>
              </a:rPr>
              <a:t>• In Year 6 we choose to teach aspects of sex education (which go beyond the national curriculum for science), we will consult with parents on what is to be covered. </a:t>
            </a:r>
          </a:p>
          <a:p>
            <a:pPr>
              <a:buClr>
                <a:srgbClr val="ADBDB2"/>
              </a:buClr>
            </a:pPr>
            <a:r>
              <a:rPr lang="en-US" dirty="0">
                <a:ea typeface="+mn-lt"/>
                <a:cs typeface="+mn-lt"/>
              </a:rPr>
              <a:t>• Year 6 parents have the right to withdraw their children from these lessons. The guidance refers to this as granting an automatic right for parents to withdraw their child from sex education lessons</a:t>
            </a:r>
            <a:endParaRPr lang="en-US"/>
          </a:p>
        </p:txBody>
      </p:sp>
    </p:spTree>
    <p:extLst>
      <p:ext uri="{BB962C8B-B14F-4D97-AF65-F5344CB8AC3E}">
        <p14:creationId xmlns:p14="http://schemas.microsoft.com/office/powerpoint/2010/main" val="3820214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BCC87-2A3E-465A-8B0C-2F45AED7A4E4}"/>
              </a:ext>
            </a:extLst>
          </p:cNvPr>
          <p:cNvSpPr>
            <a:spLocks noGrp="1"/>
          </p:cNvSpPr>
          <p:nvPr>
            <p:ph type="title"/>
          </p:nvPr>
        </p:nvSpPr>
        <p:spPr>
          <a:xfrm>
            <a:off x="419361" y="502920"/>
            <a:ext cx="10284498" cy="1325563"/>
          </a:xfrm>
        </p:spPr>
        <p:txBody>
          <a:bodyPr/>
          <a:lstStyle/>
          <a:p>
            <a:r>
              <a:rPr lang="en-US" dirty="0"/>
              <a:t>LGBT inclusion in the RSE curriculum</a:t>
            </a:r>
          </a:p>
        </p:txBody>
      </p:sp>
      <p:sp>
        <p:nvSpPr>
          <p:cNvPr id="3" name="Content Placeholder 2">
            <a:extLst>
              <a:ext uri="{FF2B5EF4-FFF2-40B4-BE49-F238E27FC236}">
                <a16:creationId xmlns:a16="http://schemas.microsoft.com/office/drawing/2014/main" id="{C71134E1-CE9D-4FA4-BAA6-F03C72B5F08E}"/>
              </a:ext>
            </a:extLst>
          </p:cNvPr>
          <p:cNvSpPr>
            <a:spLocks noGrp="1"/>
          </p:cNvSpPr>
          <p:nvPr>
            <p:ph idx="1"/>
          </p:nvPr>
        </p:nvSpPr>
        <p:spPr/>
        <p:txBody>
          <a:bodyPr vert="horz" lIns="91440" tIns="45720" rIns="91440" bIns="45720" rtlCol="0" anchor="t">
            <a:normAutofit fontScale="85000" lnSpcReduction="10000"/>
          </a:bodyPr>
          <a:lstStyle/>
          <a:p>
            <a:r>
              <a:rPr lang="en-US" dirty="0">
                <a:ea typeface="+mn-lt"/>
                <a:cs typeface="+mn-lt"/>
              </a:rPr>
              <a:t>•The draft guidance states that schools should ensure that all of their teaching is sensitive and age appropriate in approach and content. </a:t>
            </a:r>
          </a:p>
          <a:p>
            <a:pPr>
              <a:buClr>
                <a:srgbClr val="ADBDB2"/>
              </a:buClr>
            </a:pPr>
            <a:r>
              <a:rPr lang="en-US" dirty="0">
                <a:ea typeface="+mn-lt"/>
                <a:cs typeface="+mn-lt"/>
              </a:rPr>
              <a:t>At the point at which schools consider it appropriate to teach their pupils about LGBT, they should ensure that this content is fully integrated into their </a:t>
            </a:r>
            <a:r>
              <a:rPr lang="en-US" dirty="0" err="1">
                <a:ea typeface="+mn-lt"/>
                <a:cs typeface="+mn-lt"/>
              </a:rPr>
              <a:t>programmes</a:t>
            </a:r>
            <a:r>
              <a:rPr lang="en-US" dirty="0">
                <a:ea typeface="+mn-lt"/>
                <a:cs typeface="+mn-lt"/>
              </a:rPr>
              <a:t> of study for this area of the curriculum rather than delivered as a stand‐alone unit or lesson. Schools must consult parents when deciding what content will be covered </a:t>
            </a:r>
            <a:endParaRPr lang="en-US">
              <a:ea typeface="+mn-lt"/>
              <a:cs typeface="+mn-lt"/>
            </a:endParaRPr>
          </a:p>
          <a:p>
            <a:pPr>
              <a:buClr>
                <a:srgbClr val="ADBDB2"/>
              </a:buClr>
            </a:pPr>
            <a:r>
              <a:rPr lang="en-US" dirty="0">
                <a:ea typeface="+mn-lt"/>
                <a:cs typeface="+mn-lt"/>
              </a:rPr>
              <a:t>Schools are free to determine how they do this, and we expect all pupils to have been taught LGBT content at a timely point as part of this area of the curriculum. </a:t>
            </a:r>
            <a:endParaRPr lang="en-US">
              <a:ea typeface="+mn-lt"/>
              <a:cs typeface="+mn-lt"/>
            </a:endParaRPr>
          </a:p>
          <a:p>
            <a:pPr>
              <a:buClr>
                <a:srgbClr val="ADBDB2"/>
              </a:buClr>
            </a:pPr>
            <a:r>
              <a:rPr lang="en-US" dirty="0">
                <a:ea typeface="+mn-lt"/>
                <a:cs typeface="+mn-lt"/>
              </a:rPr>
              <a:t>LGBT inclusive lessons are covered as part of Relationships Education, therefore parents </a:t>
            </a:r>
            <a:r>
              <a:rPr lang="en-US" b="1" dirty="0">
                <a:ea typeface="+mn-lt"/>
                <a:cs typeface="+mn-lt"/>
              </a:rPr>
              <a:t>cannot</a:t>
            </a:r>
            <a:r>
              <a:rPr lang="en-US" dirty="0">
                <a:ea typeface="+mn-lt"/>
                <a:cs typeface="+mn-lt"/>
              </a:rPr>
              <a:t> withdraw their children from these lessons. Parents cannot veto these lessons</a:t>
            </a:r>
            <a:endParaRPr lang="en-US"/>
          </a:p>
        </p:txBody>
      </p:sp>
    </p:spTree>
    <p:extLst>
      <p:ext uri="{BB962C8B-B14F-4D97-AF65-F5344CB8AC3E}">
        <p14:creationId xmlns:p14="http://schemas.microsoft.com/office/powerpoint/2010/main" val="2798129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5710F-A97A-43C8-9B19-84240F1AF6E3}"/>
              </a:ext>
            </a:extLst>
          </p:cNvPr>
          <p:cNvSpPr>
            <a:spLocks noGrp="1"/>
          </p:cNvSpPr>
          <p:nvPr>
            <p:ph type="title"/>
          </p:nvPr>
        </p:nvSpPr>
        <p:spPr>
          <a:xfrm>
            <a:off x="4443092" y="382115"/>
            <a:ext cx="9634011" cy="1325563"/>
          </a:xfrm>
        </p:spPr>
        <p:txBody>
          <a:bodyPr/>
          <a:lstStyle/>
          <a:p>
            <a:r>
              <a:rPr lang="en-US" dirty="0"/>
              <a:t>Rationale</a:t>
            </a:r>
          </a:p>
        </p:txBody>
      </p:sp>
      <p:sp>
        <p:nvSpPr>
          <p:cNvPr id="3" name="Content Placeholder 2">
            <a:extLst>
              <a:ext uri="{FF2B5EF4-FFF2-40B4-BE49-F238E27FC236}">
                <a16:creationId xmlns:a16="http://schemas.microsoft.com/office/drawing/2014/main" id="{FFA2D210-0C74-42A7-A6E1-B0DB65BCA182}"/>
              </a:ext>
            </a:extLst>
          </p:cNvPr>
          <p:cNvSpPr>
            <a:spLocks noGrp="1"/>
          </p:cNvSpPr>
          <p:nvPr>
            <p:ph idx="1"/>
          </p:nvPr>
        </p:nvSpPr>
        <p:spPr>
          <a:xfrm>
            <a:off x="1069848" y="1874520"/>
            <a:ext cx="9634011" cy="4788094"/>
          </a:xfrm>
        </p:spPr>
        <p:txBody>
          <a:bodyPr vert="horz" lIns="91440" tIns="45720" rIns="91440" bIns="45720" rtlCol="0" anchor="t">
            <a:normAutofit fontScale="62500" lnSpcReduction="20000"/>
          </a:bodyPr>
          <a:lstStyle/>
          <a:p>
            <a:r>
              <a:rPr lang="en-US" dirty="0">
                <a:ea typeface="+mn-lt"/>
                <a:cs typeface="+mn-lt"/>
              </a:rPr>
              <a:t>The intended outcomes of our </a:t>
            </a:r>
            <a:r>
              <a:rPr lang="en-US" dirty="0" err="1">
                <a:ea typeface="+mn-lt"/>
                <a:cs typeface="+mn-lt"/>
              </a:rPr>
              <a:t>programme</a:t>
            </a:r>
            <a:r>
              <a:rPr lang="en-US" dirty="0">
                <a:ea typeface="+mn-lt"/>
                <a:cs typeface="+mn-lt"/>
              </a:rPr>
              <a:t> are that pupils will:</a:t>
            </a:r>
          </a:p>
          <a:p>
            <a:pPr>
              <a:buClr>
                <a:srgbClr val="ADBDB2"/>
              </a:buClr>
            </a:pPr>
            <a:r>
              <a:rPr lang="en-US" dirty="0">
                <a:ea typeface="+mn-lt"/>
                <a:cs typeface="+mn-lt"/>
              </a:rPr>
              <a:t> • know and understand the characteristics of positive relationships, with particular reference to friendships, family relationships, and relationships with other children and with adults. </a:t>
            </a:r>
            <a:endParaRPr lang="en-US">
              <a:ea typeface="+mn-lt"/>
              <a:cs typeface="+mn-lt"/>
            </a:endParaRPr>
          </a:p>
          <a:p>
            <a:pPr>
              <a:buClr>
                <a:srgbClr val="ADBDB2"/>
              </a:buClr>
            </a:pPr>
            <a:r>
              <a:rPr lang="en-US" dirty="0">
                <a:ea typeface="+mn-lt"/>
                <a:cs typeface="+mn-lt"/>
              </a:rPr>
              <a:t>• understand they have a right to personal space and boundaries, showing respect and understanding the differences between appropriate and inappropriate or unsafe physical touch.  </a:t>
            </a:r>
            <a:r>
              <a:rPr lang="en-US" dirty="0" err="1">
                <a:ea typeface="+mn-lt"/>
                <a:cs typeface="+mn-lt"/>
              </a:rPr>
              <a:t>Recognise</a:t>
            </a:r>
            <a:r>
              <a:rPr lang="en-US" dirty="0">
                <a:ea typeface="+mn-lt"/>
                <a:cs typeface="+mn-lt"/>
              </a:rPr>
              <a:t> and know how to report abuse, including emotional, physical and sexual abuse</a:t>
            </a:r>
            <a:endParaRPr lang="en-US">
              <a:ea typeface="+mn-lt"/>
              <a:cs typeface="+mn-lt"/>
            </a:endParaRPr>
          </a:p>
          <a:p>
            <a:pPr>
              <a:buClr>
                <a:srgbClr val="ADBDB2"/>
              </a:buClr>
            </a:pPr>
            <a:r>
              <a:rPr lang="en-US" dirty="0">
                <a:ea typeface="+mn-lt"/>
                <a:cs typeface="+mn-lt"/>
              </a:rPr>
              <a:t> • understand they have a responsibility to treat each other with kindness, consideration and respect including when on line, permission seek and give and understand the concept of privacy</a:t>
            </a:r>
          </a:p>
          <a:p>
            <a:pPr>
              <a:buClr>
                <a:srgbClr val="ADBDB2"/>
              </a:buClr>
            </a:pPr>
            <a:r>
              <a:rPr lang="en-US" dirty="0">
                <a:ea typeface="+mn-lt"/>
                <a:cs typeface="+mn-lt"/>
              </a:rPr>
              <a:t> • develop the skills of being able to express their emotions and seek help where needed, to build friendship and </a:t>
            </a:r>
            <a:r>
              <a:rPr lang="en-US" dirty="0" err="1">
                <a:ea typeface="+mn-lt"/>
                <a:cs typeface="+mn-lt"/>
              </a:rPr>
              <a:t>recognise</a:t>
            </a:r>
            <a:r>
              <a:rPr lang="en-US" dirty="0">
                <a:ea typeface="+mn-lt"/>
                <a:cs typeface="+mn-lt"/>
              </a:rPr>
              <a:t> how this can support mental well being </a:t>
            </a:r>
            <a:endParaRPr lang="en-US">
              <a:ea typeface="+mn-lt"/>
              <a:cs typeface="+mn-lt"/>
            </a:endParaRPr>
          </a:p>
          <a:p>
            <a:pPr>
              <a:buClr>
                <a:srgbClr val="ADBDB2"/>
              </a:buClr>
            </a:pPr>
            <a:r>
              <a:rPr lang="en-US" dirty="0">
                <a:ea typeface="+mn-lt"/>
                <a:cs typeface="+mn-lt"/>
              </a:rPr>
              <a:t>• develop the personal attributes of honesty, integrity, courage, humility, kindness, generosity, trustworthiness and sense of justice, and character traits such as perseverance, working towards long term goals, dealing with setbacks, resilience permission seeking and giving, and the concept of personal privacy</a:t>
            </a:r>
            <a:endParaRPr lang="en-US">
              <a:ea typeface="+mn-lt"/>
              <a:cs typeface="+mn-lt"/>
            </a:endParaRPr>
          </a:p>
          <a:p>
            <a:pPr>
              <a:buClr>
                <a:srgbClr val="ADBDB2"/>
              </a:buClr>
            </a:pPr>
            <a:r>
              <a:rPr lang="en-US" dirty="0">
                <a:ea typeface="+mn-lt"/>
                <a:cs typeface="+mn-lt"/>
              </a:rPr>
              <a:t> • understand how the Equality Act 2010 relates to them as a child and through adult life, to </a:t>
            </a:r>
            <a:r>
              <a:rPr lang="en-US" dirty="0" err="1">
                <a:ea typeface="+mn-lt"/>
                <a:cs typeface="+mn-lt"/>
              </a:rPr>
              <a:t>recognise</a:t>
            </a:r>
            <a:r>
              <a:rPr lang="en-US" dirty="0">
                <a:ea typeface="+mn-lt"/>
                <a:cs typeface="+mn-lt"/>
              </a:rPr>
              <a:t> and challenge any form of discrimination </a:t>
            </a:r>
            <a:endParaRPr lang="en-US"/>
          </a:p>
        </p:txBody>
      </p:sp>
    </p:spTree>
    <p:extLst>
      <p:ext uri="{BB962C8B-B14F-4D97-AF65-F5344CB8AC3E}">
        <p14:creationId xmlns:p14="http://schemas.microsoft.com/office/powerpoint/2010/main" val="4195673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23E89-D43A-4FE6-A681-4BF7D718696E}"/>
              </a:ext>
            </a:extLst>
          </p:cNvPr>
          <p:cNvSpPr>
            <a:spLocks noGrp="1"/>
          </p:cNvSpPr>
          <p:nvPr>
            <p:ph type="title"/>
          </p:nvPr>
        </p:nvSpPr>
        <p:spPr/>
        <p:txBody>
          <a:bodyPr/>
          <a:lstStyle/>
          <a:p>
            <a:r>
              <a:rPr lang="en-US" dirty="0"/>
              <a:t>Our Scheme</a:t>
            </a:r>
          </a:p>
        </p:txBody>
      </p:sp>
      <p:sp>
        <p:nvSpPr>
          <p:cNvPr id="3" name="Content Placeholder 2">
            <a:extLst>
              <a:ext uri="{FF2B5EF4-FFF2-40B4-BE49-F238E27FC236}">
                <a16:creationId xmlns:a16="http://schemas.microsoft.com/office/drawing/2014/main" id="{6962D78F-B773-4EAE-83D5-4D5176941650}"/>
              </a:ext>
            </a:extLst>
          </p:cNvPr>
          <p:cNvSpPr>
            <a:spLocks noGrp="1"/>
          </p:cNvSpPr>
          <p:nvPr>
            <p:ph idx="1"/>
          </p:nvPr>
        </p:nvSpPr>
        <p:spPr/>
        <p:txBody>
          <a:bodyPr vert="horz" lIns="91440" tIns="45720" rIns="91440" bIns="45720" rtlCol="0" anchor="t">
            <a:normAutofit/>
          </a:bodyPr>
          <a:lstStyle/>
          <a:p>
            <a:r>
              <a:rPr lang="en-US" dirty="0"/>
              <a:t>St John the Baptist Primary school has chosen to follow the </a:t>
            </a:r>
            <a:r>
              <a:rPr lang="en-US" dirty="0" err="1"/>
              <a:t>Cambridgeshire</a:t>
            </a:r>
            <a:r>
              <a:rPr lang="en-US" dirty="0"/>
              <a:t> PHSE scheme of work.  The overview of this scheme is on our website.</a:t>
            </a:r>
          </a:p>
        </p:txBody>
      </p:sp>
    </p:spTree>
    <p:extLst>
      <p:ext uri="{BB962C8B-B14F-4D97-AF65-F5344CB8AC3E}">
        <p14:creationId xmlns:p14="http://schemas.microsoft.com/office/powerpoint/2010/main" val="3070254571"/>
      </p:ext>
    </p:extLst>
  </p:cSld>
  <p:clrMapOvr>
    <a:masterClrMapping/>
  </p:clrMapOvr>
</p:sld>
</file>

<file path=ppt/theme/theme1.xml><?xml version="1.0" encoding="utf-8"?>
<a:theme xmlns:a="http://schemas.openxmlformats.org/drawingml/2006/main" name="BohemianVTI">
  <a:themeElements>
    <a:clrScheme name="AnalogousFromDarkSeedLeftStep">
      <a:dk1>
        <a:srgbClr val="000000"/>
      </a:dk1>
      <a:lt1>
        <a:srgbClr val="FFFFFF"/>
      </a:lt1>
      <a:dk2>
        <a:srgbClr val="1A212F"/>
      </a:dk2>
      <a:lt2>
        <a:srgbClr val="F0F3F1"/>
      </a:lt2>
      <a:accent1>
        <a:srgbClr val="E729A7"/>
      </a:accent1>
      <a:accent2>
        <a:srgbClr val="C517D5"/>
      </a:accent2>
      <a:accent3>
        <a:srgbClr val="8829E7"/>
      </a:accent3>
      <a:accent4>
        <a:srgbClr val="3E30D9"/>
      </a:accent4>
      <a:accent5>
        <a:srgbClr val="2968E7"/>
      </a:accent5>
      <a:accent6>
        <a:srgbClr val="17A5D5"/>
      </a:accent6>
      <a:hlink>
        <a:srgbClr val="3F54BF"/>
      </a:hlink>
      <a:folHlink>
        <a:srgbClr val="7F7F7F"/>
      </a:folHlink>
    </a:clrScheme>
    <a:fontScheme name="modern love avenir">
      <a:majorFont>
        <a:latin typeface="Modern Love"/>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ohemianVTI" id="{B5E50611-F7C7-47BC-81A6-BE9493DF8677}" vid="{7A26D0DD-A1A5-444B-B0FB-E7DB9E2D047F}"/>
    </a:ext>
  </a:extLst>
</a:theme>
</file>

<file path=docProps/app.xml><?xml version="1.0" encoding="utf-8"?>
<Properties xmlns="http://schemas.openxmlformats.org/officeDocument/2006/extended-properties" xmlns:vt="http://schemas.openxmlformats.org/officeDocument/2006/docPropsVTypes">
  <Template>office theme</Template>
  <TotalTime>29</TotalTime>
  <Words>1016</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Avenir Next LT Pro</vt:lpstr>
      <vt:lpstr>Calibri Light</vt:lpstr>
      <vt:lpstr>Modern Love</vt:lpstr>
      <vt:lpstr>BohemianVTI</vt:lpstr>
      <vt:lpstr>RSE PARENT/CARER INFORMATION</vt:lpstr>
      <vt:lpstr>Key information</vt:lpstr>
      <vt:lpstr>Proposed content of our curriculum...</vt:lpstr>
      <vt:lpstr>We are teaching about equality....</vt:lpstr>
      <vt:lpstr>The Equality Act (2010)</vt:lpstr>
      <vt:lpstr>Right to Withdraw...</vt:lpstr>
      <vt:lpstr>LGBT inclusion in the RSE curriculum</vt:lpstr>
      <vt:lpstr>Rationale</vt:lpstr>
      <vt:lpstr>Our Scheme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Trudie Colotto</dc:creator>
  <cp:lastModifiedBy>Trudie Colotto</cp:lastModifiedBy>
  <cp:revision>134</cp:revision>
  <dcterms:created xsi:type="dcterms:W3CDTF">2020-11-02T14:45:31Z</dcterms:created>
  <dcterms:modified xsi:type="dcterms:W3CDTF">2021-02-11T14:31:31Z</dcterms:modified>
</cp:coreProperties>
</file>