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6858000" cy="9144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3E9"/>
    <a:srgbClr val="0000FF"/>
    <a:srgbClr val="90D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D87FE9-6F2D-4677-AA65-5243BC00B9BB}" v="10" dt="2025-02-21T11:57:35.9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304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Reed" userId="371c1b9c-e16e-4a1b-85ee-4ef249242609" providerId="ADAL" clId="{56D87FE9-6F2D-4677-AA65-5243BC00B9BB}"/>
    <pc:docChg chg="undo custSel modSld">
      <pc:chgData name="J Reed" userId="371c1b9c-e16e-4a1b-85ee-4ef249242609" providerId="ADAL" clId="{56D87FE9-6F2D-4677-AA65-5243BC00B9BB}" dt="2025-02-21T12:02:11.773" v="623" actId="20577"/>
      <pc:docMkLst>
        <pc:docMk/>
      </pc:docMkLst>
      <pc:sldChg chg="modSp mod">
        <pc:chgData name="J Reed" userId="371c1b9c-e16e-4a1b-85ee-4ef249242609" providerId="ADAL" clId="{56D87FE9-6F2D-4677-AA65-5243BC00B9BB}" dt="2025-02-21T12:02:11.773" v="623" actId="20577"/>
        <pc:sldMkLst>
          <pc:docMk/>
          <pc:sldMk cId="0" sldId="256"/>
        </pc:sldMkLst>
        <pc:graphicFrameChg chg="mod modGraphic">
          <ac:chgData name="J Reed" userId="371c1b9c-e16e-4a1b-85ee-4ef249242609" providerId="ADAL" clId="{56D87FE9-6F2D-4677-AA65-5243BC00B9BB}" dt="2025-02-21T12:02:11.773" v="623" actId="20577"/>
          <ac:graphicFrameMkLst>
            <pc:docMk/>
            <pc:sldMk cId="0" sldId="256"/>
            <ac:graphicFrameMk id="9" creationId="{4F272B85-92C0-FDEE-2506-D1FC4CDA52FA}"/>
          </ac:graphicFrameMkLst>
        </pc:graphicFrameChg>
      </pc:sldChg>
      <pc:sldChg chg="modSp mod">
        <pc:chgData name="J Reed" userId="371c1b9c-e16e-4a1b-85ee-4ef249242609" providerId="ADAL" clId="{56D87FE9-6F2D-4677-AA65-5243BC00B9BB}" dt="2025-02-21T12:01:33.501" v="615" actId="20577"/>
        <pc:sldMkLst>
          <pc:docMk/>
          <pc:sldMk cId="0" sldId="257"/>
        </pc:sldMkLst>
        <pc:graphicFrameChg chg="mod modGraphic">
          <ac:chgData name="J Reed" userId="371c1b9c-e16e-4a1b-85ee-4ef249242609" providerId="ADAL" clId="{56D87FE9-6F2D-4677-AA65-5243BC00B9BB}" dt="2025-02-21T11:54:35.443" v="248" actId="20577"/>
          <ac:graphicFrameMkLst>
            <pc:docMk/>
            <pc:sldMk cId="0" sldId="257"/>
            <ac:graphicFrameMk id="4" creationId="{73E2C02B-28DD-91D8-A66D-BCE66D11AC62}"/>
          </ac:graphicFrameMkLst>
        </pc:graphicFrameChg>
        <pc:graphicFrameChg chg="modGraphic">
          <ac:chgData name="J Reed" userId="371c1b9c-e16e-4a1b-85ee-4ef249242609" providerId="ADAL" clId="{56D87FE9-6F2D-4677-AA65-5243BC00B9BB}" dt="2025-02-21T11:54:27.294" v="244" actId="255"/>
          <ac:graphicFrameMkLst>
            <pc:docMk/>
            <pc:sldMk cId="0" sldId="257"/>
            <ac:graphicFrameMk id="9" creationId="{FE0F5471-8F1F-7454-42AB-F5636BCF3E02}"/>
          </ac:graphicFrameMkLst>
        </pc:graphicFrameChg>
        <pc:graphicFrameChg chg="modGraphic">
          <ac:chgData name="J Reed" userId="371c1b9c-e16e-4a1b-85ee-4ef249242609" providerId="ADAL" clId="{56D87FE9-6F2D-4677-AA65-5243BC00B9BB}" dt="2025-02-21T12:01:33.501" v="615" actId="20577"/>
          <ac:graphicFrameMkLst>
            <pc:docMk/>
            <pc:sldMk cId="0" sldId="257"/>
            <ac:graphicFrameMk id="11" creationId="{E8BFD2EF-CA9D-871A-0AEF-29613BA30FA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B86BB-F82F-1312-B76E-27C56B09D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AEFC0-E77F-4A57-BCEE-1EC4EBF85926}" type="datetimeFigureOut">
              <a:rPr lang="en-GB"/>
              <a:pPr>
                <a:defRPr/>
              </a:pPr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CF5D1-2F2B-7961-F431-D5CC2891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1A3B5-AA26-A848-7ED4-6DEC43659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18937-A255-403F-878A-577234D9505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93270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494BE-F02B-FD97-AFD1-F518D2D4B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BBA2-19D0-452A-B5E9-B333A446C706}" type="datetimeFigureOut">
              <a:rPr lang="en-GB"/>
              <a:pPr>
                <a:defRPr/>
              </a:pPr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51F68-E6EF-7433-AA82-005555320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43DE9-8077-0C04-D7BF-8FB245B94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215EC-38D5-4234-B80E-4F62ACF17AB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39119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5ED4B1-BD1A-47D9-095C-855032A09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CE464-6301-4B02-A543-9A73738E67FB}" type="datetimeFigureOut">
              <a:rPr lang="en-GB"/>
              <a:pPr>
                <a:defRPr/>
              </a:pPr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DA709-DD8D-7F4D-C705-57886EEE2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A4ED3-C7AB-2DB9-3353-426250639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1E069-0D22-4A90-A027-7F6C3523B3F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3211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35DF238-28DE-A070-F357-E8F2208E2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F611F-55E9-40F4-9E9F-A08327B05E7A}" type="datetimeFigureOut">
              <a:rPr lang="en-GB"/>
              <a:pPr>
                <a:defRPr/>
              </a:pPr>
              <a:t>12/11/2025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2A438ED-CD65-92BB-7A5A-7C082D775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82EE1F-B226-D10B-E379-F7BC2E50E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4EA94-20F5-4773-8A4C-945D6CDA7BD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182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0F4B5BC-C76B-E96E-35B4-2C5A5087C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1FC62-04ED-4F9A-B42F-4936BF83543E}" type="datetimeFigureOut">
              <a:rPr lang="en-GB"/>
              <a:pPr>
                <a:defRPr/>
              </a:pPr>
              <a:t>12/11/2025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6FA644E-A38C-F5E9-F187-2B683F57E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787EE87-F460-6C49-B8DB-877C3A3E7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A4745-4EA6-4A37-90C2-09CBD7B4FDA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8608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3AE6EFA-ADC1-73C6-9669-FC0A48E2C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2A13D-448B-4DD1-B8B6-7D7306793C5F}" type="datetimeFigureOut">
              <a:rPr lang="en-GB"/>
              <a:pPr>
                <a:defRPr/>
              </a:pPr>
              <a:t>12/11/2025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2936E31-40BF-E262-DAFD-B41D9252F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4791375-25ED-7247-918A-194ADB1F2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ED9CE-880D-440A-B862-F29A14E8864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3791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2225B15-09B6-250A-6FCB-2F2303DEC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44148-27D9-4BF8-98CF-A18F67EFABD6}" type="datetimeFigureOut">
              <a:rPr lang="en-GB"/>
              <a:pPr>
                <a:defRPr/>
              </a:pPr>
              <a:t>12/11/2025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DAF75F9-1457-6D5E-B081-21B7B806A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0FDB99E-855E-9D81-454A-8BA415E82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37237-8E45-40D7-9833-C22A108BE75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53223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D65A760-2E81-5EAA-BA64-F275DA6B2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D7D69-E0B4-487D-B2ED-F18773C248FA}" type="datetimeFigureOut">
              <a:rPr lang="en-GB"/>
              <a:pPr>
                <a:defRPr/>
              </a:pPr>
              <a:t>12/11/2025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9E6F9B-24D3-AF6B-D742-038F93DEA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4DE2425-F0CA-F252-D43A-5334C890E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65268-8C6A-4204-9BD0-9AC5E08CEB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28494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0FDA7D2-C285-466E-2A26-361F60434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639C6-C37D-4B61-BA43-DC8F8A973FB6}" type="datetimeFigureOut">
              <a:rPr lang="en-GB"/>
              <a:pPr>
                <a:defRPr/>
              </a:pPr>
              <a:t>12/11/2025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4AAA026-704E-FA95-7BEE-2669494FB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FB8E70-6C0E-C668-976C-C2A8DB62B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DC1A3-4FCA-418E-8AF7-FE991F1F52E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72019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E4A1C-8B1B-2F7B-C9A9-4A64251E3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5848D-D707-4216-824F-DF665959C4CA}" type="datetimeFigureOut">
              <a:rPr lang="en-GB"/>
              <a:pPr>
                <a:defRPr/>
              </a:pPr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82C5A-AB44-CE23-CDCE-74A58D3A2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E6D81-CD82-C140-C553-E4585C3FE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AA04A-452B-45D7-ACEF-4AA15D9DD8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71382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431F5-BE71-C46E-0318-0F4B04735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5877D-20DD-4066-B312-36390E44A990}" type="datetimeFigureOut">
              <a:rPr lang="en-GB"/>
              <a:pPr>
                <a:defRPr/>
              </a:pPr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D1BF8-F9B7-0B76-DA21-D8F3C6F8B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67454-E031-4225-FDA3-02D9A7ED1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890AD-643B-4962-9319-B6B5C239642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204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76C3EC9-61E8-68EB-A93E-C31F7095AAD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F1AFDD7-E0A3-0DDB-3922-7C7603C474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7ACF4-1CAC-5C8B-4CFE-09403F57DA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6CCEB06-263E-43FF-93AC-8361E2E3C81E}" type="datetimeFigureOut">
              <a:rPr lang="en-GB"/>
              <a:pPr>
                <a:defRPr/>
              </a:pPr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154F4-5BAC-A8BA-A939-03C908A149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BF32E-4883-26FF-3BB3-076AE942B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F4E448B-7216-49B2-98F2-A1D87A17966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bitesize/topics/zn3vvk7/articles/zsydr2p" TargetMode="External"/><Relationship Id="rId2" Type="http://schemas.openxmlformats.org/officeDocument/2006/relationships/hyperlink" Target="https://www.bbc.co.uk/bitesize/topics/zhpchb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hyperlink" Target="https://www.youtube.com/watch?v=sTBIr65cL_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F272B85-92C0-FDEE-2506-D1FC4CDA52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879879"/>
              </p:ext>
            </p:extLst>
          </p:nvPr>
        </p:nvGraphicFramePr>
        <p:xfrm>
          <a:off x="0" y="1500188"/>
          <a:ext cx="6858000" cy="7516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0615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Mathematics</a:t>
                      </a:r>
                    </a:p>
                  </a:txBody>
                  <a:tcPr marT="45711" marB="45711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English</a:t>
                      </a:r>
                    </a:p>
                  </a:txBody>
                  <a:tcPr marT="45711" marB="45711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History</a:t>
                      </a:r>
                    </a:p>
                  </a:txBody>
                  <a:tcPr marT="45711" marB="45711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6197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7 – Subtraction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Subtracting ones, subtracting tens and ones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Subtraction crossing the 10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Solving word and picture problems using subtraction.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Comparing additions and subtractions.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</a:t>
                      </a: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8 -  Numbers to 50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Counting to 50.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Representing numbers to 50.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Tens and ones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Comparing numbers to 50.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Comparing objects.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Ordering objects and numbers.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1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10 – Introducing Mass and Capacity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Heavier and Lighter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 mass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Compare mass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Full and Empty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 capacity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Compare capacity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Solve word problems related to mass and capacity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endParaRPr lang="en-GB" sz="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Fiction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Whatever Next! by Jill Murphy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Rosie’s</a:t>
                      </a: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Walk by Pat Hutchins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We’re Going on a Lion </a:t>
                      </a:r>
                      <a:r>
                        <a:rPr lang="en-GB" sz="11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Hunt by </a:t>
                      </a: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David Axtell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Journey by Aaron Becker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 by Aaron Becker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GB" sz="11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Quest by Aaron Becker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 texts to write a three-part story (beginning, middle and end)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en-GB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Diary entries from an explorer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Grammar, Spelling and Punctuation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 ‘and’ ‘then’ ‘so’ and ‘because’ to lengthen sentences.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question marks and explanation marks.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adjectives to add description.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Ensure capital letters are tall and clear within our writing.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prepositions ‘over’ across’ ‘through’ behind’ ‘under’ ‘on’ and ‘in’ to describe position.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Spell the days of the week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Adding suffix /</a:t>
                      </a:r>
                      <a:r>
                        <a:rPr lang="en-US" sz="11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to a root word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Adding /s/ and /es/ to root words</a:t>
                      </a:r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Christopher Columbus was an Italian explorer.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wanted to prove to people that the Earth was round.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is famous for the voyage he made across the Atlantic Ocean to America.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Neil Armstrong was an American astronaut.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 scientists designed a new spacecraft called Apollo.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Apollo 11 was the first spacecraft to land on the moon.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Neil Armstrong was the first person to walk the on the moon.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Amelia Earhart is one of America's most  well-known pilots.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is famous because she was the first female  pilot to fly alone across the Atlantic Ocean.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inspired other women to try new things.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0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0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9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4600725-0783-CA6F-AC93-A4ED7E282B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389549"/>
              </p:ext>
            </p:extLst>
          </p:nvPr>
        </p:nvGraphicFramePr>
        <p:xfrm>
          <a:off x="1125538" y="4763"/>
          <a:ext cx="4606925" cy="1493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3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Primary School and Nursery</a:t>
                      </a:r>
                      <a:endParaRPr lang="en-GB" sz="12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4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u="sng" dirty="0"/>
                        <a:t>Curriculum Overview For Parents</a:t>
                      </a:r>
                      <a:endParaRPr lang="en-GB" sz="1600" b="1" u="sng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8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                       Term: 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</a:rPr>
                        <a:t>Spring 2 2025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Mrs Reed</a:t>
                      </a:r>
                    </a:p>
                  </a:txBody>
                  <a:tcPr marL="91393" marR="91393" marT="45737" marB="4573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4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1" baseline="0" dirty="0"/>
                        <a:t>Journeys</a:t>
                      </a:r>
                      <a:endParaRPr lang="en-GB" sz="16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80"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marL="91393" marR="91393" marT="45737" marB="45737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1200" dirty="0"/>
                        <a:t>     </a:t>
                      </a: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72" name="TextBox 7">
            <a:extLst>
              <a:ext uri="{FF2B5EF4-FFF2-40B4-BE49-F238E27FC236}">
                <a16:creationId xmlns:a16="http://schemas.microsoft.com/office/drawing/2014/main" id="{997C31D9-7BB0-FEEB-153F-746307BFB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813"/>
            <a:ext cx="1125538" cy="1476375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/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</p:txBody>
      </p:sp>
      <p:sp>
        <p:nvSpPr>
          <p:cNvPr id="2073" name="TextBox 7">
            <a:extLst>
              <a:ext uri="{FF2B5EF4-FFF2-40B4-BE49-F238E27FC236}">
                <a16:creationId xmlns:a16="http://schemas.microsoft.com/office/drawing/2014/main" id="{29DA9AD4-C402-114A-2179-F8F84ECC5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2463" y="23813"/>
            <a:ext cx="1125537" cy="1477962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/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4608C2-19EE-C6DE-FECC-147FAD119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4" y="456372"/>
            <a:ext cx="1068710" cy="10161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09B477-6BC7-E27D-40AE-16D753C1B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251" y="454376"/>
            <a:ext cx="1066892" cy="10181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E0F5471-8F1F-7454-42AB-F5636BCF3E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529689"/>
              </p:ext>
            </p:extLst>
          </p:nvPr>
        </p:nvGraphicFramePr>
        <p:xfrm>
          <a:off x="0" y="1503363"/>
          <a:ext cx="6838951" cy="25606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5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0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3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2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Science</a:t>
                      </a:r>
                    </a:p>
                  </a:txBody>
                  <a:tcPr marL="91442" marR="91442" marT="45690" marB="456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Design Technology</a:t>
                      </a:r>
                    </a:p>
                  </a:txBody>
                  <a:tcPr marL="91442" marR="91442" marT="45690" marB="456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R.E.</a:t>
                      </a:r>
                    </a:p>
                  </a:txBody>
                  <a:tcPr marL="91442" marR="91442" marT="45690" marB="4569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343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dirty="0"/>
                        <a:t>Observe changes across the four seasons.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dirty="0"/>
                        <a:t>Observe and describe weather associated with the seasons and how day length varies.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GB" sz="1050" dirty="0"/>
                    </a:p>
                  </a:txBody>
                  <a:tcPr marL="91442" marR="91442" marT="45690" marB="45690"/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Mechanisms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 how wheels move.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what stops wheels from turning.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a moving vehicle to meet a design criterion.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 and test a moving vehicle.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Evaluate the vehicle against the design criteria and suggest how it could be made even better.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2" marR="91442" marT="45690" marB="45690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story of the Lost Son is a parable and is found in the New Testament part of the Bible. This story tells us that God loves us like a forgiving father.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story of Jonah is found in the Old Testament part of the Bible.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story teaches Christians that God is fair and forgiving.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Christians believe we should care for everyone just like God cares for us.</a:t>
                      </a:r>
                    </a:p>
                  </a:txBody>
                  <a:tcPr marL="91442" marR="91442" marT="45690" marB="456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8BFD2EF-CA9D-871A-0AEF-29613BA30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383941"/>
              </p:ext>
            </p:extLst>
          </p:nvPr>
        </p:nvGraphicFramePr>
        <p:xfrm>
          <a:off x="19050" y="5889855"/>
          <a:ext cx="6838950" cy="29718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3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321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Things to look for and do at home/Any other Information:</a:t>
                      </a:r>
                    </a:p>
                  </a:txBody>
                  <a:tcPr marL="91442" marR="91442" marT="45744" marB="45744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40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050" b="0" u="sng" kern="1200" baseline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Please choose an activity to complete at home and bring it into school by Monday 17</a:t>
                      </a:r>
                      <a:r>
                        <a:rPr lang="en-US" sz="1050" b="0" u="sng" kern="1200" baseline="300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050" b="0" u="sng" kern="1200" baseline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badi" panose="020B0604020104020204" pitchFamily="34" charset="0"/>
                          <a:ea typeface="+mn-ea"/>
                          <a:cs typeface="+mn-cs"/>
                        </a:rPr>
                        <a:t> March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 a famous explorer? Where did their journey take them? What were they famous for? Follow the links to discover some exciting explorers! </a:t>
                      </a: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https://www.bbc.co.uk/bitesize/topics/zhpchbk</a:t>
                      </a: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https://www.bbc.co.uk/bitesize/topics/zn3vvk7/articles/zsydr2p</a:t>
                      </a: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Watch the moon landing from July 1969; discuss how the astronauts must have felt. Create a poster/leaflet/fact file about that amazing journey to the moon. Please check you have permission before watching this on YouTube </a:t>
                      </a: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https://www.youtube.com/watch?v=sTBIr65cL_E</a:t>
                      </a: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Ensure PE kits (fleeces) are labelled clearly with your child’s name, children will be outside this half term.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Library – please ensure your child’s library book is signed off for them to change it each Thursday.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Spellings – please try and encourage your child to practise these each day.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Homework – pleasure ensure any written work is done in pencil and illustrations in pencil crayons. Please avoid felt tips, biros and gel pens.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2" marR="91442" marT="45744" marB="4574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29063F7-631A-69B2-D1F8-29EDAEE051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888253"/>
              </p:ext>
            </p:extLst>
          </p:nvPr>
        </p:nvGraphicFramePr>
        <p:xfrm>
          <a:off x="1125538" y="0"/>
          <a:ext cx="4606926" cy="13413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1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5386">
                  <a:extLst>
                    <a:ext uri="{9D8B030D-6E8A-4147-A177-3AD203B41FA5}">
                      <a16:colId xmlns:a16="http://schemas.microsoft.com/office/drawing/2014/main" val="1598365381"/>
                    </a:ext>
                  </a:extLst>
                </a:gridCol>
              </a:tblGrid>
              <a:tr h="33535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Primary School and Nursery</a:t>
                      </a:r>
                      <a:endParaRPr lang="en-GB" sz="12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5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u="sng" dirty="0"/>
                        <a:t>Curriculum Overview For Parents</a:t>
                      </a:r>
                      <a:endParaRPr lang="en-GB" sz="1600" b="1" u="sng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29318"/>
                  </a:ext>
                </a:extLst>
              </a:tr>
              <a:tr h="335351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                       Term: 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</a:rPr>
                        <a:t>Spring 2 2025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393" marR="91393" marT="45737" marB="45737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Mrs Reed</a:t>
                      </a:r>
                    </a:p>
                  </a:txBody>
                  <a:tcPr marL="91393" marR="91393" marT="45737" marB="45737"/>
                </a:tc>
                <a:extLst>
                  <a:ext uri="{0D108BD9-81ED-4DB2-BD59-A6C34878D82A}">
                    <a16:rowId xmlns:a16="http://schemas.microsoft.com/office/drawing/2014/main" val="3673503687"/>
                  </a:ext>
                </a:extLst>
              </a:tr>
              <a:tr h="27437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1" baseline="0" dirty="0"/>
                        <a:t>Journeys</a:t>
                      </a:r>
                      <a:endParaRPr lang="en-GB" sz="16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3E2C02B-28DD-91D8-A66D-BCE66D11AC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330692"/>
              </p:ext>
            </p:extLst>
          </p:nvPr>
        </p:nvGraphicFramePr>
        <p:xfrm>
          <a:off x="29489" y="3804668"/>
          <a:ext cx="6838950" cy="20422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3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3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0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40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Music</a:t>
                      </a:r>
                    </a:p>
                  </a:txBody>
                  <a:tcPr marL="91451" marR="91451" marT="45726" marB="45726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Computing</a:t>
                      </a:r>
                    </a:p>
                  </a:txBody>
                  <a:tcPr marL="91451" marR="91451" marT="45726" marB="45726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Net Games</a:t>
                      </a:r>
                    </a:p>
                  </a:txBody>
                  <a:tcPr marL="91451" marR="91451" marT="45726" marB="45726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4342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identify high- and low-pitched sounds.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explore pitch by creating two-pitch patterns.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demonstrate tempo changes.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create a superhero theme tune with a variety in tempo and pitch.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perform a piece of superhero music showing a change of pitch and tempo.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0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1" marR="91451" marT="45726" marB="45726"/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Handling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Label and group objects.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objects based on a criteria.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objects according to their properties.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Answer questions about groups of objects.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1" marR="91451" marT="45726" marB="45726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/>
                        <a:t>Throw and catch various objects.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/>
                        <a:t>Send (roll or hit) a ball with accuracy.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/>
                        <a:t>Send a ball using the forehand technique.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/>
                        <a:t>Send a ball using the backhand technique.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/>
                        <a:t>Drop/throw a ball to serve towards a target.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/>
                        <a:t>Use prior learning to hit various targets.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000" dirty="0"/>
                    </a:p>
                  </a:txBody>
                  <a:tcPr marL="91451" marR="91451" marT="45726" marB="4572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21" name="TextBox 7">
            <a:extLst>
              <a:ext uri="{FF2B5EF4-FFF2-40B4-BE49-F238E27FC236}">
                <a16:creationId xmlns:a16="http://schemas.microsoft.com/office/drawing/2014/main" id="{5E6112D8-6524-BBFA-D23D-AF43AA6D6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125538" cy="1477963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/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</p:txBody>
      </p:sp>
      <p:sp>
        <p:nvSpPr>
          <p:cNvPr id="3122" name="TextBox 7">
            <a:extLst>
              <a:ext uri="{FF2B5EF4-FFF2-40B4-BE49-F238E27FC236}">
                <a16:creationId xmlns:a16="http://schemas.microsoft.com/office/drawing/2014/main" id="{7B55E64F-48C3-AA1B-9FFC-70ADBE692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2463" y="7938"/>
            <a:ext cx="1125537" cy="1477962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/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3F8BE6-B89B-A810-3520-54BEAB7BB7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89" y="444371"/>
            <a:ext cx="1066892" cy="10181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FA9EFB-A53A-D618-695E-18E98D1093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6005" y="433496"/>
            <a:ext cx="1068710" cy="10161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68C9F5823BC844A011B3CDF13D093B" ma:contentTypeVersion="12" ma:contentTypeDescription="Create a new document." ma:contentTypeScope="" ma:versionID="14ce512378723bb0e5df98471c50caf3">
  <xsd:schema xmlns:xsd="http://www.w3.org/2001/XMLSchema" xmlns:xs="http://www.w3.org/2001/XMLSchema" xmlns:p="http://schemas.microsoft.com/office/2006/metadata/properties" xmlns:ns2="b2f1d325-4cb6-4428-8030-8c133dba3385" xmlns:ns3="9c028657-b331-4746-bff2-5c6ab46ed246" targetNamespace="http://schemas.microsoft.com/office/2006/metadata/properties" ma:root="true" ma:fieldsID="f2e38d2c0f269a3978ae3e67199b8808" ns2:_="" ns3:_="">
    <xsd:import namespace="b2f1d325-4cb6-4428-8030-8c133dba3385"/>
    <xsd:import namespace="9c028657-b331-4746-bff2-5c6ab46ed2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1d325-4cb6-4428-8030-8c133dba33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b5a9e40-5c8f-4e4e-b4e1-dae2113df3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028657-b331-4746-bff2-5c6ab46ed24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89a7909-3b7f-4065-b879-c80572402a64}" ma:internalName="TaxCatchAll" ma:showField="CatchAllData" ma:web="9c028657-b331-4746-bff2-5c6ab46ed2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1d325-4cb6-4428-8030-8c133dba3385">
      <Terms xmlns="http://schemas.microsoft.com/office/infopath/2007/PartnerControls"/>
    </lcf76f155ced4ddcb4097134ff3c332f>
    <TaxCatchAll xmlns="9c028657-b331-4746-bff2-5c6ab46ed246"/>
  </documentManagement>
</p:properties>
</file>

<file path=customXml/itemProps1.xml><?xml version="1.0" encoding="utf-8"?>
<ds:datastoreItem xmlns:ds="http://schemas.openxmlformats.org/officeDocument/2006/customXml" ds:itemID="{2E65A33F-F4AE-46DA-B453-4993D9ECAE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1d325-4cb6-4428-8030-8c133dba3385"/>
    <ds:schemaRef ds:uri="9c028657-b331-4746-bff2-5c6ab46ed2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DDAC63-F04C-4C38-A760-6811039D31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81DC1B-F4F1-4017-AD2D-B97170C83C5D}">
  <ds:schemaRefs>
    <ds:schemaRef ds:uri="9c028657-b331-4746-bff2-5c6ab46ed246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b2f1d325-4cb6-4428-8030-8c133dba3385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1036</TotalTime>
  <Words>865</Words>
  <Application>Microsoft Office PowerPoint</Application>
  <PresentationFormat>On-screen Show (4:3)</PresentationFormat>
  <Paragraphs>137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Abadi</vt:lpstr>
      <vt:lpstr>Arial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N Stone</cp:lastModifiedBy>
  <cp:revision>75</cp:revision>
  <cp:lastPrinted>2015-09-22T13:16:19Z</cp:lastPrinted>
  <dcterms:created xsi:type="dcterms:W3CDTF">2015-04-28T21:00:47Z</dcterms:created>
  <dcterms:modified xsi:type="dcterms:W3CDTF">2025-11-12T14:28:59Z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0x0101004568C9F5823BC844A011B3CDF13D093B</vt:lpwstr>
  </property>
</Properties>
</file>