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BFB"/>
    <a:srgbClr val="231BFA"/>
    <a:srgbClr val="FF3399"/>
    <a:srgbClr val="FF0066"/>
    <a:srgbClr val="FFFF5B"/>
    <a:srgbClr val="FFFF3F"/>
    <a:srgbClr val="E1DA4B"/>
    <a:srgbClr val="59C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E927D0-1182-9A24-287D-FE71498D4269}" v="968" dt="2026-01-11T09:14:08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>
        <p:scale>
          <a:sx n="76" d="100"/>
          <a:sy n="76" d="100"/>
        </p:scale>
        <p:origin x="1488" y="-15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81878-AD9D-6ED2-ED38-E3382AA7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533A2-1FC5-4089-9657-0879D2438C37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D8C54-F757-EC4B-DD03-BC493C7A8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0E8B2-73CB-52EB-DDC1-A4165B81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9C28-84A3-47F0-9FF2-8ACCB1B979B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660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A595C-E735-F856-987E-60CF79D27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1DA2-E5EE-4D43-A9BE-41E864841206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04844-3F13-5FE3-CF97-DD77B0960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7A1DF-104D-4AB1-E96B-549574BA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9D5F9-4A0C-4D8E-B987-06547EE61F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020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9F468-1A81-3E88-D154-3D43B9DA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8E2C-75B6-465F-BE32-EC47BDD2711F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78918-45D9-1071-2795-02777E077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D6800-26BE-C4E2-6874-9B41A102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F6CE-16A9-4671-ABE6-38B55947FB5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391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031BC-6800-138D-D1C3-4092A368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E5428-A02B-4CC5-AC9C-768F4D5D5FEE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4FAD9-8437-2809-11FA-3F32E0E0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1663B-1F78-C9B7-B3DD-DBBE1AD3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DE47E-94AC-4410-B8BF-BF3392645F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248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118F5-5316-3C6C-0AB9-AA7EA62F5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A744F-370A-4A1F-812E-8475BE57BFEA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C447F-2632-FF38-4A07-45CB7662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A1BF7-1AF7-AFD0-FAD4-B431CC7D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FC6CD-E749-4627-8F03-76FE65BA2B3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102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C1116A-1112-33BC-8043-852DE030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8A93A-75FF-46D1-B36C-34E1E2EAE543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F35479B-422A-043F-0E1F-DC8624321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A4C5FF-8AF6-1530-3A73-A2F4EE3A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C8713-05A6-4FCF-ABE2-F108D42136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051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ED8A54D-CD19-5EC6-1D98-A404D2E01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63AC-0296-48FA-9EEC-0D5955D4AB1C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8A6683-0352-38BF-6148-4951F905C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6C01FA-1D2A-EE5A-156D-CFB53CBF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F16B4-38DB-4786-ADA2-0194B6D9BA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996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FE4E0A7-018C-19F0-9784-807E7F44B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B5580-4891-4A64-BF00-A5A2C68CAD7E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1677D97-E8DF-E17E-53AC-5AFA6432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8946C1-CCDF-D636-DED1-EE7FDBB64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C1D0C-31AF-4ED9-B1EE-07A67645D52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947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7430627-A445-2A32-ADD3-5201CDB95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98FF5-FE80-4543-9E1D-2ABFCF6EBD86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BC36771-250E-90EC-98DD-7FFC6348F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F38B11-AC3C-0430-C595-7B072E59D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D05E8-29A6-41C0-9EDB-0C7796DE44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867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DFF4D03-6D31-CC95-FD71-2645FC2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2B1D5-35EC-4CD0-B8A3-8185634547A5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72E913-F316-0144-0720-6B34F25D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79EE6C-F3C8-CDA1-584C-01CD7036F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EA1E-A748-46F1-8FE8-3C1160A7DD9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763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09656F0-2888-B004-9F1C-A6D829AD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684EA-76F3-4E08-A2D4-82F2888BC575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A43345-B860-7915-D2F5-0CAA7DB3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8FB3DA-0FF3-F5E8-2462-E0A98363E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038C6-A65D-4DFB-9093-A8C7B19737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855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1E280B2-5503-B5CB-09E7-5597BE37E7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DE69C6-61B0-4B59-1C83-E3F456D006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D7202-4E47-400F-CDCD-2EC6227C0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249142-5F94-4BF2-84ED-32C249945A44}" type="datetimeFigureOut">
              <a:rPr lang="en-GB"/>
              <a:pPr>
                <a:defRPr/>
              </a:pPr>
              <a:t>11/01/2026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F3247-0024-3A3D-5D26-0C5CE1DD6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03062-6337-9B6B-48EE-5BA0E7E7B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581099C-9E16-4316-A6A2-AB56A9577D4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CCDE155-8F4B-33F1-3401-4E21F381D5E6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353786F5-B0F4-9287-A420-9A3343876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615768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Spring 1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</a:t>
                      </a:r>
                      <a:r>
                        <a:rPr lang="en-GB" sz="1200" baseline="0" dirty="0"/>
                        <a:t> 2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Blue</a:t>
                      </a:r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Miss Hill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6" name="TextBox 31">
            <a:extLst>
              <a:ext uri="{FF2B5EF4-FFF2-40B4-BE49-F238E27FC236}">
                <a16:creationId xmlns:a16="http://schemas.microsoft.com/office/drawing/2014/main" id="{856C0D73-71CA-6668-F2D1-CF44A09DF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38288"/>
          </a:xfrm>
          <a:prstGeom prst="rect">
            <a:avLst/>
          </a:prstGeom>
          <a:solidFill>
            <a:srgbClr val="443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2D61AB0-03E9-8C72-2428-06EE65388E3D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8" name="TextBox 31">
            <a:extLst>
              <a:ext uri="{FF2B5EF4-FFF2-40B4-BE49-F238E27FC236}">
                <a16:creationId xmlns:a16="http://schemas.microsoft.com/office/drawing/2014/main" id="{F772C035-2148-B49E-5058-F96A6F4B6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3175"/>
            <a:ext cx="1268413" cy="1538288"/>
          </a:xfrm>
          <a:prstGeom prst="rect">
            <a:avLst/>
          </a:prstGeom>
          <a:solidFill>
            <a:srgbClr val="443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8A67A86-96FD-9BEE-AA6C-C8A2A4BE0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77077"/>
              </p:ext>
            </p:extLst>
          </p:nvPr>
        </p:nvGraphicFramePr>
        <p:xfrm>
          <a:off x="6350" y="1495585"/>
          <a:ext cx="6859391" cy="27554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540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11" marB="45611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11" marB="45611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  <a:endParaRPr lang="en-US"/>
                    </a:p>
                  </a:txBody>
                  <a:tcPr marT="45611" marB="45611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79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Writing</a:t>
                      </a:r>
                      <a:endParaRPr lang="en-US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Dragon poems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Non-Chronological report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Reading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Recognising patterns in poetry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Identifying features of non-fiction texts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Retrieving information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Grammar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Using conjunctions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Expanded noun phrases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Apostrophes for contraction and possession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 Texts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Poem: I Wish I had a Dragon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Dragon Machine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Boy Who Grew Dragons</a:t>
                      </a:r>
                      <a:endParaRPr lang="en-GB" sz="900" dirty="0"/>
                    </a:p>
                  </a:txBody>
                  <a:tcPr marT="45611" marB="45611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Money</a:t>
                      </a:r>
                      <a:endParaRPr lang="en-US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Counting money in pounds and pence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Making amounts of money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Comparing amounts of money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Calculating with money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Finding change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Solving two-step problems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Multiplication and Division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Adding equal groups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Making multiplication sentences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Using arrays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Grouping and sharing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 5 &amp; 10 times tables and division facts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Doubling and halving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Odd and even numbers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Grouping and sharing bar models</a:t>
                      </a:r>
                      <a:endParaRPr lang="en-GB" sz="900" dirty="0"/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2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11" marB="45611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lang="en-GB" sz="600" b="1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lang="en-GB" sz="900" b="1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Living things and their habitats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•things can be grouped as alive, dead or never having been alive</a:t>
                      </a:r>
                      <a:endParaRPr lang="en-GB" sz="9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Habitats can include a pond, woodland, rainforest, ocean, desert and rainforest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•Plants and animals live in habitats they are suited to</a:t>
                      </a:r>
                      <a:endParaRPr lang="en-GB" sz="9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•Animals rely on plants for food and shelter</a:t>
                      </a:r>
                      <a:endParaRPr lang="en-GB" sz="9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•Microhabitats are very small habitats that are different to their surroundings</a:t>
                      </a:r>
                      <a:endParaRPr lang="en-GB" sz="9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•Microhabitats are very small habitats that are different to their surroundings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i="0" u="none" strike="noStrike" baseline="0" noProof="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en-GB" sz="900" b="0" baseline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4FDBCC8-D7F9-BCE8-86D4-AF0BE4C0A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08870"/>
              </p:ext>
            </p:extLst>
          </p:nvPr>
        </p:nvGraphicFramePr>
        <p:xfrm>
          <a:off x="0" y="8049025"/>
          <a:ext cx="6850063" cy="10655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324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705" marB="45705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944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Reading with an adult multiple times at home – </a:t>
                      </a: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asking questions and discussing what has been read</a:t>
                      </a:r>
                      <a:endParaRPr lang="en-US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Recalling multiplication and </a:t>
                      </a: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division facts 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the following order: 10x, 2x, 5x  </a:t>
                      </a: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– Hit the Button</a:t>
                      </a:r>
                      <a:endParaRPr lang="en-GB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Weekly home learning tasks – Maths Whizz, Spellings and Reading Response Challenge</a:t>
                      </a:r>
                      <a:endParaRPr lang="en-GB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Creative home learning ideas: Drawing and labelling or making a castle, researching castles in the UK, designing a coat of arms, exploring Chrome Music Lab, setting up a shop at home to practise using money</a:t>
                      </a:r>
                      <a:endParaRPr lang="en-GB" dirty="0"/>
                    </a:p>
                  </a:txBody>
                  <a:tcPr marL="91427" marR="91427"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79F0DD-D3B0-9763-69B8-A03AF704E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259296"/>
              </p:ext>
            </p:extLst>
          </p:nvPr>
        </p:nvGraphicFramePr>
        <p:xfrm>
          <a:off x="0" y="4283849"/>
          <a:ext cx="6851627" cy="37470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1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4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6540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54" marB="45754"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</a:p>
                  </a:txBody>
                  <a:tcPr marL="91441" marR="91441" marT="45754" marB="45754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                       PE</a:t>
                      </a:r>
                      <a:endParaRPr lang="en-US" dirty="0"/>
                    </a:p>
                  </a:txBody>
                  <a:tcPr marL="91441" marR="91441" marT="45754" marB="45754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3" marB="45743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RHE</a:t>
                      </a:r>
                    </a:p>
                  </a:txBody>
                  <a:tcPr marL="91441" marR="91441" marT="45754" marB="45754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479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What can we learn from sacred books?</a:t>
                      </a:r>
                      <a:endParaRPr lang="en-US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Recognise sacred books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Explore the parable of The Lost Sheep.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Explain Jesus’ Sermon on the Mount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Recognise the Torah as a Jewish sacred book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Recall the story of Moses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Explore the story of Jonah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Recognise the Qur’an as a Muslim sacred book </a:t>
                      </a:r>
                      <a:endParaRPr lang="en-GB" sz="900" dirty="0"/>
                    </a:p>
                  </a:txBody>
                  <a:tcPr marL="91441" marR="91441" marT="45754" marB="45754"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6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Multimedia: Digital Music</a:t>
                      </a:r>
                      <a:endParaRPr lang="en-US" sz="9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Exploring how music can be created digitally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Comparing digital music with music played by hand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Evaluating and editing digital music</a:t>
                      </a:r>
                      <a:endParaRPr lang="en-GB" sz="900" dirty="0"/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9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Dance</a:t>
                      </a:r>
                      <a:endParaRPr lang="en-US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Move the body safely and correctly in time to the beat.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Interpret different pieces of music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 moves into a sequence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Show a growing understanding of working in a group to perform a dance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Work collaboratively to perform a dance.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Perform a short group routine to a small audience.</a:t>
                      </a:r>
                      <a:endParaRPr lang="en-GB" sz="900" dirty="0"/>
                    </a:p>
                  </a:txBody>
                  <a:tcPr marL="91441" marR="91441" marT="45754" marB="45754"/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3" marB="457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 and Wellbeing</a:t>
                      </a:r>
                      <a:endParaRPr lang="en-US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Describe a range of feelings, develop strategies for them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Understand the benefits of physical activity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Use breathing exercises to relax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Understand strengths and set achievable goals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222222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identify strategies to help overcome barriers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222222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 understand what it means to have a healthy diet.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222222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understand ways to look after  teeth</a:t>
                      </a:r>
                      <a:endParaRPr lang="en-GB" sz="900" dirty="0"/>
                    </a:p>
                  </a:txBody>
                  <a:tcPr marL="91441" marR="91441" marT="45754" marB="4575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77">
                <a:tc gridSpan="2"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History</a:t>
                      </a:r>
                    </a:p>
                  </a:txBody>
                  <a:tcPr marL="91441" marR="91441" marT="45754" marB="4575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Music</a:t>
                      </a:r>
                    </a:p>
                  </a:txBody>
                  <a:tcPr marL="91441" marR="91441" marT="45754" marB="4575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Design &amp; Technology</a:t>
                      </a:r>
                    </a:p>
                  </a:txBody>
                  <a:tcPr marL="91441" marR="91441" marT="45754" marB="4575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2785"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Towers, Turrets and Tunnels</a:t>
                      </a:r>
                      <a:endParaRPr lang="en-US" sz="900" b="0" i="0" u="none" strike="noStrike" kern="1200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•Explain why castles were built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•Recognise who lived in castles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•Understand why castles were built on hilltops or by riverbanks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•Identify features of castles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•Exploring Duffield Castle</a:t>
                      </a:r>
                      <a:endParaRPr lang="en-GB" sz="900"/>
                    </a:p>
                  </a:txBody>
                  <a:tcPr marL="91441" marR="91441" marT="45754" marB="4575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9" marB="4574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Musical Storytelling</a:t>
                      </a:r>
                      <a:endParaRPr lang="en-US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222222"/>
                          </a:solidFill>
                          <a:effectLst/>
                          <a:latin typeface="Calibri"/>
                        </a:rPr>
                        <a:t>Listen and analyse a piece of music in relation to a story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Suggest and select appropriate sounds to represent characters and events</a:t>
                      </a:r>
                      <a:endParaRPr lang="en-GB" sz="900"/>
                    </a:p>
                    <a:p>
                      <a:pPr marL="0" lvl="0" indent="0">
                        <a:buNone/>
                      </a:pPr>
                      <a:r>
                        <a:rPr lang="en-GB" sz="9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Perform a composition </a:t>
                      </a:r>
                      <a:endParaRPr lang="en-GB" sz="900"/>
                    </a:p>
                  </a:txBody>
                  <a:tcPr marL="91441" marR="91441" marT="45754" marB="4575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9" marB="4574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Constructing a Castle</a:t>
                      </a:r>
                      <a:endParaRPr lang="en-GB" sz="900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Identifying features of a castles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Using nets to make 3D shapes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Creating a design criteria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Designing a castle</a:t>
                      </a:r>
                      <a:endParaRPr lang="en-GB" sz="9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•</a:t>
                      </a: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Constructing a castle</a:t>
                      </a:r>
                      <a:endParaRPr lang="en-GB" sz="9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Evaluating a castle</a:t>
                      </a:r>
                      <a:endParaRPr lang="en-GB" sz="900"/>
                    </a:p>
                  </a:txBody>
                  <a:tcPr marL="91441" marR="91441" marT="45754" marB="4575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9B9379-90A1-4757-865A-197B509D09F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CF8183-3672-4EAE-BE9F-B69A419D20A0}"/>
</file>

<file path=customXml/itemProps3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6647</TotalTime>
  <Words>63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B Rice</cp:lastModifiedBy>
  <cp:revision>357</cp:revision>
  <cp:lastPrinted>2016-01-22T11:06:40Z</cp:lastPrinted>
  <dcterms:created xsi:type="dcterms:W3CDTF">2015-04-28T21:00:47Z</dcterms:created>
  <dcterms:modified xsi:type="dcterms:W3CDTF">2026-01-11T09:15:22Z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