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3F5"/>
    <a:srgbClr val="8D42C6"/>
    <a:srgbClr val="9933FF"/>
    <a:srgbClr val="9D67D3"/>
    <a:srgbClr val="A66BD3"/>
    <a:srgbClr val="AB64D6"/>
    <a:srgbClr val="9900FF"/>
    <a:srgbClr val="9236CA"/>
    <a:srgbClr val="A46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82E4BE-F6D4-F465-A8F1-0C8EDE0BEC5A}" v="1973" dt="2025-09-04T19:24:41.1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80" d="100"/>
          <a:sy n="80" d="100"/>
        </p:scale>
        <p:origin x="1476" y="-18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 Glenny" userId="48e3cf96-9cd7-46a2-a3f8-4965b0aacd73" providerId="ADAL" clId="{E991C7A3-3180-45E9-918D-957CEFFAEFA1}"/>
    <pc:docChg chg="custSel modSld">
      <pc:chgData name="O Glenny" userId="48e3cf96-9cd7-46a2-a3f8-4965b0aacd73" providerId="ADAL" clId="{E991C7A3-3180-45E9-918D-957CEFFAEFA1}" dt="2025-07-15T12:11:08.378" v="246" actId="12"/>
      <pc:docMkLst>
        <pc:docMk/>
      </pc:docMkLst>
      <pc:sldChg chg="modSp mod">
        <pc:chgData name="O Glenny" userId="48e3cf96-9cd7-46a2-a3f8-4965b0aacd73" providerId="ADAL" clId="{E991C7A3-3180-45E9-918D-957CEFFAEFA1}" dt="2025-07-15T12:11:08.378" v="246" actId="12"/>
        <pc:sldMkLst>
          <pc:docMk/>
          <pc:sldMk cId="0" sldId="256"/>
        </pc:sldMkLst>
      </pc:sldChg>
    </pc:docChg>
  </pc:docChgLst>
  <pc:docChgLst>
    <pc:chgData name="O Glenny" userId="S::oglenny@williamgilbertend.derbyshire.sch.uk::48e3cf96-9cd7-46a2-a3f8-4965b0aacd73" providerId="AD" clId="Web-{0C82E4BE-F6D4-F465-A8F1-0C8EDE0BEC5A}"/>
    <pc:docChg chg="modSld">
      <pc:chgData name="O Glenny" userId="S::oglenny@williamgilbertend.derbyshire.sch.uk::48e3cf96-9cd7-46a2-a3f8-4965b0aacd73" providerId="AD" clId="Web-{0C82E4BE-F6D4-F465-A8F1-0C8EDE0BEC5A}" dt="2025-09-04T19:24:39.700" v="1943"/>
      <pc:docMkLst>
        <pc:docMk/>
      </pc:docMkLst>
      <pc:sldChg chg="addSp delSp modSp">
        <pc:chgData name="O Glenny" userId="S::oglenny@williamgilbertend.derbyshire.sch.uk::48e3cf96-9cd7-46a2-a3f8-4965b0aacd73" providerId="AD" clId="Web-{0C82E4BE-F6D4-F465-A8F1-0C8EDE0BEC5A}" dt="2025-09-04T19:24:39.700" v="1943"/>
        <pc:sldMkLst>
          <pc:docMk/>
          <pc:sldMk cId="0" sldId="256"/>
        </pc:sldMkLst>
        <pc:spChg chg="mod">
          <ac:chgData name="O Glenny" userId="S::oglenny@williamgilbertend.derbyshire.sch.uk::48e3cf96-9cd7-46a2-a3f8-4965b0aacd73" providerId="AD" clId="Web-{0C82E4BE-F6D4-F465-A8F1-0C8EDE0BEC5A}" dt="2025-09-04T17:34:23.996" v="797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O Glenny" userId="S::oglenny@williamgilbertend.derbyshire.sch.uk::48e3cf96-9cd7-46a2-a3f8-4965b0aacd73" providerId="AD" clId="Web-{0C82E4BE-F6D4-F465-A8F1-0C8EDE0BEC5A}" dt="2025-09-04T17:34:27.152" v="798" actId="20577"/>
          <ac:spMkLst>
            <pc:docMk/>
            <pc:sldMk cId="0" sldId="256"/>
            <ac:spMk id="10" creationId="{00000000-0000-0000-0000-000000000000}"/>
          </ac:spMkLst>
        </pc:spChg>
        <pc:graphicFrameChg chg="add del mod">
          <ac:chgData name="O Glenny" userId="S::oglenny@williamgilbertend.derbyshire.sch.uk::48e3cf96-9cd7-46a2-a3f8-4965b0aacd73" providerId="AD" clId="Web-{0C82E4BE-F6D4-F465-A8F1-0C8EDE0BEC5A}" dt="2025-09-04T16:46:18.449" v="270"/>
          <ac:graphicFrameMkLst>
            <pc:docMk/>
            <pc:sldMk cId="0" sldId="256"/>
            <ac:graphicFrameMk id="5" creationId="{A8F8298C-1963-23CA-8E92-61624E163B6D}"/>
          </ac:graphicFrameMkLst>
        </pc:graphicFrameChg>
        <pc:graphicFrameChg chg="add del mod">
          <ac:chgData name="O Glenny" userId="S::oglenny@williamgilbertend.derbyshire.sch.uk::48e3cf96-9cd7-46a2-a3f8-4965b0aacd73" providerId="AD" clId="Web-{0C82E4BE-F6D4-F465-A8F1-0C8EDE0BEC5A}" dt="2025-09-04T16:46:23.093" v="272"/>
          <ac:graphicFrameMkLst>
            <pc:docMk/>
            <pc:sldMk cId="0" sldId="256"/>
            <ac:graphicFrameMk id="7" creationId="{F5D72CF6-D4B9-DEDD-7C39-ED8E43FD0B0B}"/>
          </ac:graphicFrameMkLst>
        </pc:graphicFrameChg>
        <pc:graphicFrameChg chg="mod modGraphic">
          <ac:chgData name="O Glenny" userId="S::oglenny@williamgilbertend.derbyshire.sch.uk::48e3cf96-9cd7-46a2-a3f8-4965b0aacd73" providerId="AD" clId="Web-{0C82E4BE-F6D4-F465-A8F1-0C8EDE0BEC5A}" dt="2025-09-04T19:24:39.700" v="1943"/>
          <ac:graphicFrameMkLst>
            <pc:docMk/>
            <pc:sldMk cId="0" sldId="256"/>
            <ac:graphicFrameMk id="9" creationId="{3363B7FD-48FE-BD03-0771-A592E628EB1A}"/>
          </ac:graphicFrameMkLst>
        </pc:graphicFrameChg>
        <pc:graphicFrameChg chg="mod modGraphic">
          <ac:chgData name="O Glenny" userId="S::oglenny@williamgilbertend.derbyshire.sch.uk::48e3cf96-9cd7-46a2-a3f8-4965b0aacd73" providerId="AD" clId="Web-{0C82E4BE-F6D4-F465-A8F1-0C8EDE0BEC5A}" dt="2025-09-04T17:40:54.108" v="996"/>
          <ac:graphicFrameMkLst>
            <pc:docMk/>
            <pc:sldMk cId="0" sldId="256"/>
            <ac:graphicFrameMk id="11" creationId="{D5F634E8-9765-4B03-7898-D3326AFA63D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542B5-94AC-05E9-4084-D39A4885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1574F-E44D-42E7-9D65-6C86DBF3D56B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7CFB4-47D1-F352-EE10-EED62CA4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DD922-E002-BCBF-C1A9-BC0EBB1A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6AED3-3548-47F7-A4DB-74355E327A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0736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79A38-8FEE-C088-5979-87133E23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613EB-56AB-4E87-A110-A13800E81E53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2562E-C572-3032-83D5-BBCE1114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C321A-5C80-5E50-EF34-B7C84933F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7C2C96-D023-492C-BD8C-7178619CC8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760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6D611-9E00-5CA0-E69D-156317DCA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CB042-7681-4BBE-BDE6-7E325276E972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617FA-F749-1590-D747-17D66C03C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CA4D3-B1EF-848D-D1AB-7F4E332E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DA583-AA42-431E-9D9A-C7F3EDCADF2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989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D1445-0014-BB7C-AC4B-D43BC9CD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81664-E319-4AD5-B5CB-90E0AF1F9474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CA07B-074F-2A71-0965-4E7C78636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67CD5-AA9C-9394-5344-1C875F27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B8A81-2587-4B94-8310-216968A3FF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442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EEFB8-CF7B-3DBB-51CD-548D54A9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9F899-1026-4E5D-9CFE-DB97F8CC05B4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11DB5-1687-4F44-643B-8929D43C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CDC4F-144D-3FC2-CC08-96B15E92D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CFBF8-20BF-4AB7-B3DA-C4936068C1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605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AF14E7-F5EA-E2A7-10F7-E0F201F00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97CA-5EEA-4EB7-A8CC-A07C73DF8945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2EA0F2-18E2-3CE0-343F-4CE788FD0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3C9AE3-7871-DA4D-570A-61CF85080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B00115-9766-4D55-9E5A-BA4EB30A28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50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ABC9A3-A4B5-6250-BB32-3554045CA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9CB38-9B0E-4207-A044-EE5488A30003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309C78-E58B-901D-7DFB-17408A832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5697A02-E2B2-BFC4-03A2-CE1400092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E3B07-25D1-41D2-9AC8-0AFB7D52AE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917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7DFDA92-7446-25CA-F7C6-E6C2E5014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F6558-1CB3-4F30-B0B2-71502D949DD5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C44DB32-53DD-A681-0DD3-30EAECA1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1C82F5-C657-82C0-C273-8050199D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C4803-7A52-4997-B835-B12E7C9E9C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8841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FA03E0B-F06C-E912-B654-10040E12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8C61E-5B15-4CE0-BBCD-44F2DD0725CF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FF54722-8052-652F-8935-0DE42280F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904087-7261-C22C-BEE6-831DD017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C2265-833D-4863-A2D6-37D741EAFA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9452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07EAA43-B7BC-5733-DA3B-BF50380C5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3DAAC-A339-424A-8AF9-C52D275D5B0D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58753A-1982-06B9-3554-1F21BBB2A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7890C0-8796-85DA-BDC5-1BA07E73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E9AAA2-71DD-4762-B663-323BA87E0B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032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65A244-51F5-3742-100C-24F918765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5C492-5F3D-4A8E-AE0C-6CA5F922BE16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BA391F-761B-7B21-9B1B-D57E264E1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72F484-C4F9-0F4F-04B2-ACBB9E27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31C96-8EF7-4614-BDDF-C9555ED0B4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8720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E2F0262-6F96-7472-64EE-A28CDE9B86F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A835466-E45E-4A7E-7C8B-60D2B5E140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E9051-E2D0-52D1-39E0-2646C6561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7DDBE8-6D81-4282-8812-435988A68748}" type="datetimeFigureOut">
              <a:rPr lang="en-GB"/>
              <a:pPr>
                <a:defRPr/>
              </a:pPr>
              <a:t>04/09/2025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8C6ED-3F94-076B-865D-EABB1BD8CD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38333-2CAC-9D36-032F-BE752EE25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7628EC2-562D-44C9-B80D-814435CBF2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363B7FD-48FE-BD03-0771-A592E628E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348111"/>
              </p:ext>
            </p:extLst>
          </p:nvPr>
        </p:nvGraphicFramePr>
        <p:xfrm>
          <a:off x="0" y="1522671"/>
          <a:ext cx="6857998" cy="58357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4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4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876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PSED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Communication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</a:rPr>
                        <a:t> and Language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/>
                        <a:t>Physical</a:t>
                      </a:r>
                      <a:r>
                        <a:rPr lang="en-GB" sz="1200" b="1" baseline="0" dirty="0"/>
                        <a:t> Development</a:t>
                      </a:r>
                      <a:endParaRPr lang="en-GB" sz="1200" b="1" dirty="0"/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4928"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10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Children begin to separate confidently from parents/carers and engage in play with support from familiar adults. </a:t>
                      </a:r>
                      <a:endParaRPr lang="en-GB" sz="10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10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Learn/follow nursery rules and routines.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10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Grow in ability to recognize, express, and manage their emotions.</a:t>
                      </a:r>
                      <a:endParaRPr lang="en-GB" sz="10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10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Show increasing independence in meeting personal care needs.</a:t>
                      </a:r>
                      <a:endParaRPr lang="en-GB" sz="10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10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Demonstrate awareness of where belongings are kept (e.g., peg, snack, toys).</a:t>
                      </a:r>
                      <a:endParaRPr lang="en-GB" sz="100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en-GB" sz="10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</a:rPr>
                        <a:t>Start to share and take turns with peers.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listening and attention skills.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Respond to adults, following simple instructions.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will learn and begin to use vocabulary linked to the setting e.g. names of resources, classroom areas, routines such as tidy up time.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Begin to join in with and build a repertoire of familiar songs and rhymes as children develop confidence.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Use simple language to try and describe emotions e.g. happy, sad, angry.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Children will explore</a:t>
                      </a:r>
                      <a:r>
                        <a:rPr lang="en-GB" sz="1000" baseline="0" dirty="0"/>
                        <a:t> </a:t>
                      </a:r>
                      <a:r>
                        <a:rPr lang="en-GB" sz="1000" dirty="0"/>
                        <a:t> a variety of malleable materials</a:t>
                      </a:r>
                      <a:r>
                        <a:rPr lang="en-GB" sz="1000" baseline="0" dirty="0"/>
                        <a:t> and tools.</a:t>
                      </a:r>
                      <a:endParaRPr lang="en-GB" sz="1000" dirty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/>
                        <a:t>Continue</a:t>
                      </a:r>
                      <a:r>
                        <a:rPr lang="en-GB" sz="1000" baseline="0" dirty="0"/>
                        <a:t> to d</a:t>
                      </a:r>
                      <a:r>
                        <a:rPr lang="en-GB" sz="1000" dirty="0"/>
                        <a:t>evelop</a:t>
                      </a:r>
                      <a:r>
                        <a:rPr lang="en-GB" sz="1000" baseline="0" dirty="0"/>
                        <a:t> gross motor movements including music and movement, riding, balancing and climbing.</a:t>
                      </a:r>
                      <a:endParaRPr lang="en-GB" sz="1000" baseline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/>
                        <a:t>Develop fine motor movements including construction activities, mark-making, threading, sewing, cutting, pouring, peeling, digging etc. </a:t>
                      </a:r>
                      <a:endParaRPr lang="en-GB" sz="1000" baseline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/>
                        <a:t>Increase independence in peeling and pouring, access tools and materials with growing skill and control. </a:t>
                      </a:r>
                      <a:endParaRPr lang="en-GB" sz="1000" baseline="0"/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424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Mathematics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Literacy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/>
                        <a:t>Understanding the World</a:t>
                      </a:r>
                    </a:p>
                  </a:txBody>
                  <a:tcPr marL="91447" marR="91447" marT="45703" marB="45703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6277"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songs and rhymes.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 Town.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Explore 2D/3D shapes.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Matching, grouping and sorting by colour, size and shape.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Compare sizes and quantities using mathematical language. 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Begin to understand and use positional language e.g. in, on, under. </a:t>
                      </a: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Reading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Develop phonological awareness.</a:t>
                      </a:r>
                      <a:endParaRPr lang="en-GB" b="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Children enjoy looking at books independently. </a:t>
                      </a:r>
                      <a:endParaRPr lang="en-GB" b="0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Know the front and back of the book and be able to turn the pages one at a time.</a:t>
                      </a:r>
                      <a:endParaRPr lang="en-GB" b="0" dirty="0"/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Engage in extended conversations about stories, learning new vocabulary.</a:t>
                      </a:r>
                      <a:endParaRPr lang="en-GB" b="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Core texts- </a:t>
                      </a:r>
                      <a:r>
                        <a:rPr lang="en-GB" sz="900" b="0" u="none" baseline="0" dirty="0"/>
                        <a:t>Handa's Surprise by Eileen Browne and The Leaf Thief by Alice Hemming.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u="none" baseline="0" dirty="0"/>
                        <a:t>Writing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Children make random marks with their fingers and some natural and man-made tools.</a:t>
                      </a:r>
                      <a:endParaRPr lang="en-GB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Make marks on their picture to stand for their name.</a:t>
                      </a:r>
                      <a:endParaRPr lang="en-GB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b="0" i="0" u="none" strike="noStrike" baseline="0" noProof="0" dirty="0">
                          <a:latin typeface="Arial"/>
                        </a:rPr>
                        <a:t>•</a:t>
                      </a:r>
                      <a:r>
                        <a:rPr lang="en-GB" sz="900" b="0" i="0" u="none" strike="noStrike" baseline="0" noProof="0" dirty="0">
                          <a:solidFill>
                            <a:srgbClr val="000000"/>
                          </a:solidFill>
                          <a:latin typeface="Calibri"/>
                        </a:rPr>
                        <a:t>Add some marks to their drawings, which they give meaning to.</a:t>
                      </a: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900" b="0" u="none" baseline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0" u="none" baseline="0" dirty="0"/>
                        <a:t>	 	 </a:t>
                      </a:r>
                    </a:p>
                  </a:txBody>
                  <a:tcPr marL="91447" marR="91447" marT="45703" marB="45703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explore different ingredients including sand, water, flour, pasta, dough, mud and a variety of malleable materials. 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to develop positive attitudes about differences between people.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Learn/talk about basic human needs and apply this understanding to caring for plants.</a:t>
                      </a:r>
                      <a:endParaRPr lang="en-GB" sz="9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Talk about what they see, using wide vocabulary.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natural materials.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Have hands on experiences exploring Autumn and what happens this time of year e.g. Harvest.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900" b="0" i="0" u="none" strike="noStrike" kern="1200" baseline="0" noProof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1447" marR="91447" marT="45703" marB="457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5F634E8-9765-4B03-7898-D3326AFA6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373800"/>
              </p:ext>
            </p:extLst>
          </p:nvPr>
        </p:nvGraphicFramePr>
        <p:xfrm>
          <a:off x="0" y="7176599"/>
          <a:ext cx="6858000" cy="19979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69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022"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Expressive Art &amp; Design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b="1" dirty="0"/>
                        <a:t>Any other Information:</a:t>
                      </a:r>
                    </a:p>
                  </a:txBody>
                  <a:tcPr marL="91434" marR="91434" marT="45692" marB="45692">
                    <a:solidFill>
                      <a:srgbClr val="993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9379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participate in art activities with adult support and independently to explore a variety of tools and techniques.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continue to develop pretend play, communicating and negotiating with their friends.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05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Explore, manipulate and play with different materials.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05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their imagination as they consider what they can do with different materials.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05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they grow in confidence, children enjoy and take part in action songs, singing, music and movement, playing  instruments etc.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05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Listen with increased attention to sounds, respond to what they have heard, expressing their thoughts and feelings.</a:t>
                      </a:r>
                    </a:p>
                  </a:txBody>
                  <a:tcPr marL="91434" marR="91434" marT="45692" marB="45692"/>
                </a:tc>
                <a:tc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try to discourage children from bringing in toys from home unless they relate to our topic and can remain in school.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send children in appropriate clothing for nursery in order to get outside in all weathers. </a:t>
                      </a:r>
                    </a:p>
                  </a:txBody>
                  <a:tcPr marL="91434" marR="91434" marT="45692" marB="4569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F0DECEF-B3C7-44AE-58EA-3E01EBAEA4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079610"/>
              </p:ext>
            </p:extLst>
          </p:nvPr>
        </p:nvGraphicFramePr>
        <p:xfrm>
          <a:off x="1125538" y="-48352"/>
          <a:ext cx="4535487" cy="15240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1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2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Term -  Autumn 1</a:t>
                      </a:r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Nursery</a:t>
                      </a:r>
                    </a:p>
                  </a:txBody>
                  <a:tcPr marL="91436" marR="91436"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Topic:</a:t>
                      </a:r>
                      <a:r>
                        <a:rPr lang="en-GB" sz="1600" b="1" baseline="0" dirty="0"/>
                        <a:t> Myself/Autumn </a:t>
                      </a:r>
                      <a:endParaRPr lang="en-GB" sz="1600" b="1" i="1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97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36" marR="91436" marT="45721" marB="4572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Teacher: Miss</a:t>
                      </a:r>
                      <a:r>
                        <a:rPr lang="en-GB" sz="1200" baseline="0" dirty="0"/>
                        <a:t> Glenny</a:t>
                      </a:r>
                      <a:endParaRPr lang="en-GB" sz="1200" dirty="0"/>
                    </a:p>
                  </a:txBody>
                  <a:tcPr marL="91436" marR="91436" marT="45721" marB="45721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91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63933A71-C0AA-E11B-F73F-73819C03A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01725" cy="1527175"/>
          </a:xfrm>
          <a:prstGeom prst="rect">
            <a:avLst/>
          </a:prstGeom>
          <a:solidFill>
            <a:srgbClr val="923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2" name="Picture 47" descr="http://www.williamgilbertend.derbyshire.sch.uk/Uploads/new-parent-overview-pictures/new_curriculum_overview_pictures/npo---nursery-a2-2014.png">
            <a:extLst>
              <a:ext uri="{FF2B5EF4-FFF2-40B4-BE49-F238E27FC236}">
                <a16:creationId xmlns:a16="http://schemas.microsoft.com/office/drawing/2014/main" id="{C30B20CD-FC85-B373-0926-5C7BA3C33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88" y="0"/>
            <a:ext cx="1077912" cy="1524010"/>
          </a:xfrm>
          <a:prstGeom prst="rect">
            <a:avLst/>
          </a:prstGeom>
          <a:solidFill>
            <a:srgbClr val="99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92696" y="111561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6453336" y="1075656"/>
            <a:ext cx="144016" cy="216024"/>
          </a:xfrm>
          <a:prstGeom prst="rect">
            <a:avLst/>
          </a:prstGeom>
          <a:solidFill>
            <a:srgbClr val="9953F5"/>
          </a:solidFill>
          <a:ln>
            <a:solidFill>
              <a:srgbClr val="995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20688" y="1084908"/>
            <a:ext cx="216024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800" dirty="0">
                <a:latin typeface="Arial Rounded MT Bold"/>
                <a:cs typeface="Arial"/>
              </a:rPr>
              <a:t>1</a:t>
            </a:r>
            <a:endParaRPr lang="en-GB" sz="800" dirty="0">
              <a:latin typeface="Arial Rounded MT Bold" panose="020F07040305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81328" y="1084908"/>
            <a:ext cx="216024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800" dirty="0">
                <a:latin typeface="Arial Rounded MT Bold"/>
                <a:cs typeface="Arial"/>
              </a:rPr>
              <a:t>1</a:t>
            </a:r>
            <a:endParaRPr lang="en-GB" sz="8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14ce512378723bb0e5df98471c50caf3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f2e38d2c0f269a3978ae3e67199b8808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F2600138-900B-485E-8E2F-9440B4077DAC}"/>
</file>

<file path=customXml/itemProps2.xml><?xml version="1.0" encoding="utf-8"?>
<ds:datastoreItem xmlns:ds="http://schemas.openxmlformats.org/officeDocument/2006/customXml" ds:itemID="{55B7CE86-CAC3-4932-99FE-1B1791EC0193}"/>
</file>

<file path=customXml/itemProps3.xml><?xml version="1.0" encoding="utf-8"?>
<ds:datastoreItem xmlns:ds="http://schemas.openxmlformats.org/officeDocument/2006/customXml" ds:itemID="{CF2F45B1-0E2A-4228-97FA-FDBB63878147}"/>
</file>

<file path=docProps/app.xml><?xml version="1.0" encoding="utf-8"?>
<Properties xmlns="http://schemas.openxmlformats.org/officeDocument/2006/extended-properties" xmlns:vt="http://schemas.openxmlformats.org/officeDocument/2006/docPropsVTypes">
  <TotalTime>24830</TotalTime>
  <Words>327</Words>
  <Application>Microsoft Office PowerPoint</Application>
  <PresentationFormat>On-screen Show (4:3)</PresentationFormat>
  <Paragraphs>39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O Glenny</cp:lastModifiedBy>
  <cp:revision>468</cp:revision>
  <cp:lastPrinted>2018-11-06T15:17:58Z</cp:lastPrinted>
  <dcterms:created xsi:type="dcterms:W3CDTF">2015-04-28T21:00:47Z</dcterms:created>
  <dcterms:modified xsi:type="dcterms:W3CDTF">2025-09-04T19:24:44Z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