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-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C0699-C1AE-4DF9-9433-1C460D8D4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608DF1-5DB4-41F6-A626-B9D9467A93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74901-3145-4337-8503-413AFB87B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A23E56-3863-4615-90B4-580D08278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3F950-14E9-469A-BAEC-3945F5DB4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075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047C4-E5D0-4CB6-9164-9E708CBB2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762EC-D3CA-44E3-AA06-1D4297072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1C25A-6A8D-405E-9B56-CFD680ADD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7EC43-767F-4E7D-BE53-A1744679C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BB0DB-E39A-4EB2-8525-FEB9786BB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574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499083-3C3E-4F56-AACB-D2B2087CA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1C520-1D4E-4894-8931-56BC3709A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04833-9FEA-4813-A879-973F128F7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2BF57-FD53-4028-97B9-A434596E1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25D5B-A055-4E72-813F-54ECC98E2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70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E226B-598E-4CCB-A96E-19A77D950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43DC0-D96E-4B3C-80EA-45704CFB5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94CEB-E193-4E43-A263-9C3515148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4925C-CE3B-430B-BB1C-956F7745D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C4737-EB32-45AB-BF30-CA0A3DD1F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177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C75BB-5447-4A6A-96ED-04BD08DD0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079B49-5E38-4174-8873-EE74EE90C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F986A-779B-4281-ACDD-C13E936B6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4BB94-D0BE-4A85-A014-135647C41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AA226-96BF-436F-B5D3-2B8AD19F8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083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A14B2-C8C8-4BC9-AA0F-5E46907EB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499FD-3ED6-41FC-BF4D-01C04C7B22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F85E1-19BB-48CE-8B9D-33DD7293D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7D534-0D4B-41E4-92ED-5FFCC5B47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CF6A9-C011-4319-9AA0-629A68ED3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274B40-23BC-467B-A62C-8AAD4F239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79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518D8-A3AB-42FB-BA7C-221EF4582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855882-6EC9-45BC-B523-379737AE3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E24D90-317E-48B8-BFE3-BB0DF54F4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1CA387-F87B-475A-BAA0-E4080E38E0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1E99B3-6839-4720-9983-3057708C48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F88638-BC4A-475F-8E65-F9A44F8A7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1C49BC-DF7A-483E-BCC9-6BDD5974D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9686AF-2857-4EA8-AA1D-3928989C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446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B2A9B-21CE-47E3-A040-EFBBD0BBC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4FD76D-24A6-4C81-8C67-7E5A975A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BFF704-27D8-4BE2-BA88-F4AA294DC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D18C53-965A-4119-9691-FD9832971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112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0F4291-8F54-4236-8318-C478BFF84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E8C984-E10E-48AB-B3EB-B006105D9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EA24C5-628C-4A16-87DC-D7F39E7BB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86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56DAE-CB89-45C2-9572-BBBFEDE7A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96D92-7023-44EC-BDAB-3FE5F6482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3BA76C-D36A-4A46-838C-4750CAECD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54E34A-34E9-4480-8286-6BE5AD40C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F59AD8-937C-4B1E-90B9-7D87C7303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6811CE-B500-4828-8AAE-5157AEB47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26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51F6E-7204-499F-80FC-83A6C128A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8947F1-88EE-4A8A-BE22-81303ED9F7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ABDF34-8E82-4252-AD44-1ED3CDFA0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33EFF4-A5F0-4763-9D6C-54B38F839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B0E1-C8D9-48EF-8DA2-7EDCD1B6DCC5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B2CC0-6AA7-4FF6-8DB0-593172078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E5AC5-5279-4B6B-8923-EAC5A9552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16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4D899C-BC12-4ACF-AB26-45A5FD718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A2B3E-F087-4032-AD0C-3389A5AC0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F21B3-A11B-4FBC-A84D-C36F97535A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1B0E1-C8D9-48EF-8DA2-7EDCD1B6DCC5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21BD4-493B-492D-B769-50A9F07949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3F72A-B1C2-44AF-AF59-3EC56243F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61250-D68F-4F5F-AF61-44017D9504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77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BBE478-ED95-432C-B364-DBB3F9BDF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970" y="119920"/>
            <a:ext cx="10515600" cy="231223"/>
          </a:xfrm>
        </p:spPr>
        <p:txBody>
          <a:bodyPr>
            <a:noAutofit/>
          </a:bodyPr>
          <a:lstStyle/>
          <a:p>
            <a:r>
              <a:rPr lang="en-GB" sz="1800" dirty="0">
                <a:latin typeface="Hobo Std" panose="020B0803040709020204" pitchFamily="34" charset="0"/>
              </a:rPr>
              <a:t>Creative Arts Curriculum Map – KS4 3D Design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7DE9F7C-64D5-436F-B959-49649AD27E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163161"/>
              </p:ext>
            </p:extLst>
          </p:nvPr>
        </p:nvGraphicFramePr>
        <p:xfrm>
          <a:off x="109763" y="326357"/>
          <a:ext cx="11972474" cy="6707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214">
                  <a:extLst>
                    <a:ext uri="{9D8B030D-6E8A-4147-A177-3AD203B41FA5}">
                      <a16:colId xmlns:a16="http://schemas.microsoft.com/office/drawing/2014/main" val="70847136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842050012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4045302934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2286598869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3918105949"/>
                    </a:ext>
                  </a:extLst>
                </a:gridCol>
                <a:gridCol w="1147140">
                  <a:extLst>
                    <a:ext uri="{9D8B030D-6E8A-4147-A177-3AD203B41FA5}">
                      <a16:colId xmlns:a16="http://schemas.microsoft.com/office/drawing/2014/main" val="3523251956"/>
                    </a:ext>
                  </a:extLst>
                </a:gridCol>
                <a:gridCol w="1561833">
                  <a:extLst>
                    <a:ext uri="{9D8B030D-6E8A-4147-A177-3AD203B41FA5}">
                      <a16:colId xmlns:a16="http://schemas.microsoft.com/office/drawing/2014/main" val="751169658"/>
                    </a:ext>
                  </a:extLst>
                </a:gridCol>
                <a:gridCol w="1101213">
                  <a:extLst>
                    <a:ext uri="{9D8B030D-6E8A-4147-A177-3AD203B41FA5}">
                      <a16:colId xmlns:a16="http://schemas.microsoft.com/office/drawing/2014/main" val="4147864602"/>
                    </a:ext>
                  </a:extLst>
                </a:gridCol>
                <a:gridCol w="934064">
                  <a:extLst>
                    <a:ext uri="{9D8B030D-6E8A-4147-A177-3AD203B41FA5}">
                      <a16:colId xmlns:a16="http://schemas.microsoft.com/office/drawing/2014/main" val="3425555610"/>
                    </a:ext>
                  </a:extLst>
                </a:gridCol>
                <a:gridCol w="991450">
                  <a:extLst>
                    <a:ext uri="{9D8B030D-6E8A-4147-A177-3AD203B41FA5}">
                      <a16:colId xmlns:a16="http://schemas.microsoft.com/office/drawing/2014/main" val="1425441886"/>
                    </a:ext>
                  </a:extLst>
                </a:gridCol>
              </a:tblGrid>
              <a:tr h="14803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Substantive Knowledge </a:t>
                      </a:r>
                    </a:p>
                    <a:p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‘Threshold Concepts’</a:t>
                      </a:r>
                    </a:p>
                    <a:p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Theory of art</a:t>
                      </a:r>
                    </a:p>
                    <a:p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 History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Disciplinary&amp; Procedural  Knowledge </a:t>
                      </a:r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Understanding &amp; practical application of skills, </a:t>
                      </a:r>
                    </a:p>
                    <a:p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processes &amp; techniques </a:t>
                      </a:r>
                      <a:endParaRPr lang="en-GB" sz="9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10 Cycle 1</a:t>
                      </a:r>
                    </a:p>
                    <a:p>
                      <a:endParaRPr lang="en-GB" sz="9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9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Biomimicry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10 Cycle 2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Biomimicry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10 Cycle 3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Biomimicry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11 Cycle 1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Signwriting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11 Cycle 2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EXAM</a:t>
                      </a:r>
                    </a:p>
                    <a:p>
                      <a:endParaRPr lang="en-GB" sz="9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Yr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 11 Cycle 3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EXAM</a:t>
                      </a:r>
                    </a:p>
                    <a:p>
                      <a:endParaRPr lang="en-GB" sz="1000" dirty="0">
                        <a:solidFill>
                          <a:schemeClr val="tx1"/>
                        </a:solidFill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latin typeface="Hobo Std" panose="020B0803040709020204" pitchFamily="34" charset="0"/>
                        </a:rPr>
                        <a:t>Marking &amp; Moderation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900" u="sng" dirty="0">
                          <a:solidFill>
                            <a:schemeClr val="tx1"/>
                          </a:solidFill>
                        </a:rPr>
                        <a:t>Trips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900" u="sng" dirty="0">
                          <a:solidFill>
                            <a:schemeClr val="tx1"/>
                          </a:solidFill>
                        </a:rPr>
                        <a:t>Enrichment</a:t>
                      </a:r>
                    </a:p>
                    <a:p>
                      <a:endParaRPr lang="en-GB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900" u="sng" dirty="0">
                          <a:solidFill>
                            <a:schemeClr val="tx1"/>
                          </a:solidFill>
                        </a:rPr>
                        <a:t>Staff CPD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3648478"/>
                  </a:ext>
                </a:extLst>
              </a:tr>
              <a:tr h="2530014">
                <a:tc>
                  <a:txBody>
                    <a:bodyPr/>
                    <a:lstStyle/>
                    <a:p>
                      <a:r>
                        <a:rPr lang="en-GB" sz="9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 </a:t>
                      </a:r>
                      <a:r>
                        <a:rPr lang="en-GB" sz="900" b="0" u="none" dirty="0">
                          <a:latin typeface="Hobo Std" panose="020B0803040709020204" pitchFamily="34" charset="0"/>
                        </a:rPr>
                        <a:t>  </a:t>
                      </a:r>
                    </a:p>
                    <a:p>
                      <a:endParaRPr lang="en-GB" sz="900" b="0" dirty="0"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900" b="0" dirty="0">
                          <a:highlight>
                            <a:srgbClr val="00FF00"/>
                          </a:highlight>
                          <a:latin typeface="Hobo Std" panose="020B0803040709020204" pitchFamily="34" charset="0"/>
                        </a:rPr>
                        <a:t>Sculpture</a:t>
                      </a:r>
                      <a:r>
                        <a:rPr lang="en-GB" sz="900" b="0" dirty="0">
                          <a:latin typeface="Hobo Std" panose="020B0803040709020204" pitchFamily="34" charset="0"/>
                        </a:rPr>
                        <a:t>  </a:t>
                      </a:r>
                    </a:p>
                    <a:p>
                      <a:r>
                        <a:rPr lang="en-GB" sz="900" b="0" dirty="0">
                          <a:latin typeface="Hobo Std" panose="020B0803040709020204" pitchFamily="34" charset="0"/>
                        </a:rPr>
                        <a:t> </a:t>
                      </a:r>
                    </a:p>
                    <a:p>
                      <a:r>
                        <a:rPr lang="en-GB" sz="900" b="0" dirty="0">
                          <a:highlight>
                            <a:srgbClr val="00FFFF"/>
                          </a:highlight>
                          <a:latin typeface="Hobo Std" panose="020B0803040709020204" pitchFamily="34" charset="0"/>
                        </a:rPr>
                        <a:t>Resistant Materials</a:t>
                      </a:r>
                    </a:p>
                    <a:p>
                      <a:endParaRPr lang="en-GB" sz="900" b="0" dirty="0">
                        <a:highlight>
                          <a:srgbClr val="FFFF00"/>
                        </a:highlight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900" b="0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Ceramics</a:t>
                      </a:r>
                    </a:p>
                    <a:p>
                      <a:endParaRPr lang="en-GB" sz="900" b="0" dirty="0">
                        <a:highlight>
                          <a:srgbClr val="00FFFF"/>
                        </a:highlight>
                        <a:latin typeface="Hobo Std" panose="020B0803040709020204" pitchFamily="34" charset="0"/>
                      </a:endParaRPr>
                    </a:p>
                    <a:p>
                      <a:r>
                        <a:rPr lang="en-GB" sz="900" b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Photography / </a:t>
                      </a:r>
                      <a:r>
                        <a:rPr lang="en-GB" sz="900" b="0" dirty="0" err="1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Miixed</a:t>
                      </a:r>
                      <a:r>
                        <a:rPr lang="en-GB" sz="900" b="0" dirty="0">
                          <a:highlight>
                            <a:srgbClr val="FF00FF"/>
                          </a:highlight>
                          <a:latin typeface="Hobo Std" panose="020B0803040709020204" pitchFamily="34" charset="0"/>
                        </a:rPr>
                        <a:t> Media </a:t>
                      </a:r>
                      <a:r>
                        <a:rPr lang="en-GB" sz="900" b="0" i="0" dirty="0">
                          <a:latin typeface="+mn-lt"/>
                        </a:rPr>
                        <a:t>(digital, collage, combined )</a:t>
                      </a:r>
                    </a:p>
                    <a:p>
                      <a:endParaRPr lang="en-GB" sz="900" b="0" i="0" dirty="0">
                        <a:latin typeface="+mn-lt"/>
                      </a:endParaRPr>
                    </a:p>
                    <a:p>
                      <a:r>
                        <a:rPr lang="en-GB" sz="900" b="1" i="0" dirty="0">
                          <a:latin typeface="Hobo Std" panose="020B0803040709020204" pitchFamily="34" charset="0"/>
                        </a:rPr>
                        <a:t>Home-learning (booklets )</a:t>
                      </a:r>
                    </a:p>
                    <a:p>
                      <a:r>
                        <a:rPr lang="en-GB" sz="900" b="0" i="0" dirty="0">
                          <a:latin typeface="+mn-lt"/>
                        </a:rPr>
                        <a:t>Including research &amp; practical tasks to support projects</a:t>
                      </a:r>
                    </a:p>
                    <a:p>
                      <a:endParaRPr lang="en-GB" sz="900" b="0" i="0" dirty="0">
                        <a:latin typeface="+mn-lt"/>
                      </a:endParaRPr>
                    </a:p>
                    <a:p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Assessment Model: </a:t>
                      </a: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areas of assessment: Research, Experiment, Record, Create</a:t>
                      </a:r>
                      <a:endParaRPr lang="en-GB" sz="900" i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 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Observational drawing. Scale.  Measuring. Proportion. Use of line, shape, tone, colour &amp; mark making. Identifying basic shapes. Using different drawing methods tonal, continuous line, Mono print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00FF00"/>
                          </a:highlight>
                          <a:latin typeface="Hobo Std" panose="020B0803040709020204" pitchFamily="34" charset="0"/>
                        </a:rPr>
                        <a:t>Sculpture</a:t>
                      </a:r>
                      <a:r>
                        <a:rPr lang="en-GB" sz="800" b="0" dirty="0">
                          <a:latin typeface="Hobo Std" panose="020B0803040709020204" pitchFamily="34" charset="0"/>
                        </a:rPr>
                        <a:t> </a:t>
                      </a:r>
                      <a:r>
                        <a:rPr lang="en-GB" sz="800" b="0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Ceramics</a:t>
                      </a:r>
                      <a:endParaRPr lang="en-GB" sz="800" b="0" dirty="0">
                        <a:latin typeface="Hobo Std" panose="020B0803040709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+mn-lt"/>
                        </a:rPr>
                        <a:t>Measuring, Proportion, Card relief, Carving, Origami paper/card construction, Heat manipulation- thermal forming and vacuum forming, clay and plaster casting</a:t>
                      </a:r>
                      <a:endParaRPr lang="en-GB" sz="800" b="0" dirty="0">
                        <a:latin typeface="Hobo Std" panose="020B0803040709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0000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Drawing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Drawing for design -sketches &amp; annotations.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Use of line, shape, tone, space, form &amp; contrast.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00FF00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Sculpture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800" b="0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Ceramics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Clay / Card or wood sculpture,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Translate 2D into 3D. Texture, Shape, Form.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00FF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Photography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Photograph &amp; edit own work to present in portfolios.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Photopea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/ Photoshop digital manipulation of Serra sculptures and Zaha Hadid  work.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Drawing for design -sketches &amp; annotations.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Use of line, shape, tone, space, form &amp; contrast.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00FF00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Sculpture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800" b="0" dirty="0">
                          <a:highlight>
                            <a:srgbClr val="FFFF00"/>
                          </a:highlight>
                          <a:latin typeface="Hobo Std" panose="020B0803040709020204" pitchFamily="34" charset="0"/>
                        </a:rPr>
                        <a:t>Ceramics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Clay, Card , acrylic or wood sculpture,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Translate 2D into 3D. Texture, Shape, Form.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00FF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Photography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Photograph &amp; edit own work to present in portfolios.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Photopea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or Photoshop digital manipulation of images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Observational drawing. Scale.  Measuring. Proportion. Use of line, shape, tone, colour &amp; mark making. Identifying basic shapes. Using different 3D drawing methods  2D design, CAD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00FF00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Sculpture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Measuring, Proportion, Card </a:t>
                      </a:r>
                      <a:r>
                        <a:rPr kumimoji="0" lang="en-GB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relief,CAD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CAM Collage/Decoupage, Card and Origami paper construction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00FF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Photography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Photograph &amp; edit own work</a:t>
                      </a:r>
                      <a:endParaRPr lang="en-GB" sz="800" b="0" dirty="0">
                        <a:highlight>
                          <a:srgbClr val="FF0000"/>
                        </a:highlight>
                        <a:latin typeface="Hobo Std" panose="020B0803040709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0000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Observational drawing. Scale.  Measuring. Proportion. Use of line, shape, tone, colour &amp; mark making. Identifying basic shapes. Using different drawing methods tonal, continuous line, Mono print, Linear pen work.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00FF00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Sculpture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Measuring, Proportion, Card relief, Card construction, Heat manipulation- thermal forming and vacuum forming, clay and wood or pewter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obo Std" panose="020B0803040709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highlight>
                            <a:srgbClr val="FF0000"/>
                          </a:highlight>
                          <a:latin typeface="Hobo Std" panose="020B0803040709020204" pitchFamily="34" charset="0"/>
                        </a:rPr>
                        <a:t>Drawing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Drawing for design -sketches &amp; annotations.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Use of line, shape, tone, space, form &amp; contrast.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00FF00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Sculpture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  </a:t>
                      </a: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Clay, acrylic, Card, wood, pewter,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Translate 2D into 3D. Texture, Shape, Form.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00FF"/>
                          </a:highlight>
                          <a:uLnTx/>
                          <a:uFillTx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Photography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Photograph &amp; edit a photographing own work to present in portfolios.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Photopea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or Photoshop digital manipulation of image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Broomhill Sculpture Park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Trip to St Ives Barbara Hepworth Studios and The Leach Pottery Studios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After school KS4 workshops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Tuesdays Week </a:t>
                      </a:r>
                      <a:r>
                        <a:rPr lang="en-GB" sz="800" b="0">
                          <a:latin typeface="+mn-lt"/>
                        </a:rPr>
                        <a:t>A and </a:t>
                      </a:r>
                      <a:r>
                        <a:rPr lang="en-GB" sz="800" b="0" dirty="0">
                          <a:latin typeface="+mn-lt"/>
                        </a:rPr>
                        <a:t>throughout the spring and summer term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H&amp;S courses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Sept and Nov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Use of machines in T3 and T4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AQA 3D design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>
                          <a:latin typeface="+mn-lt"/>
                        </a:rPr>
                        <a:t>Following AQA help forums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5354908"/>
                  </a:ext>
                </a:extLst>
              </a:tr>
              <a:tr h="11976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Disciplinary Knowledge </a:t>
                      </a:r>
                    </a:p>
                    <a:p>
                      <a:r>
                        <a:rPr lang="en-GB" sz="1000" dirty="0">
                          <a:latin typeface="Hobo Std" panose="020B0803040709020204" pitchFamily="34" charset="0"/>
                        </a:rPr>
                        <a:t>&amp; Critical Thinking Skills</a:t>
                      </a:r>
                    </a:p>
                    <a:p>
                      <a:r>
                        <a:rPr lang="en-GB" sz="9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Literacy &amp; Vocabulary,</a:t>
                      </a:r>
                    </a:p>
                    <a:p>
                      <a:r>
                        <a:rPr lang="en-GB" sz="9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application of key terms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Create  &amp; annotate a mood board. Describe the formal elements. Compare &amp; contrast sources.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Elements of art, Line, tone, colour, pattern, texture, shape, form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Collage, Layer, relief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Describe and analyse art and design from different cultures and contexts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Elements of art context, expression, </a:t>
                      </a: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Architecture, Linear Perspective Viewpoint </a:t>
                      </a: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GB" sz="800" b="1" i="1" dirty="0">
                        <a:solidFill>
                          <a:srgbClr val="7030A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 the elements &amp; techniques by architects and sculptors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1" i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Elements of art ,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1" i="1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Grid, Proportion, Scale, Deconstruction</a:t>
                      </a:r>
                    </a:p>
                    <a:p>
                      <a:endParaRPr lang="en-GB" sz="800" b="1" i="1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Analyse the elements &amp; techniques in different artworks. </a:t>
                      </a:r>
                      <a:r>
                        <a:rPr lang="en-GB" sz="800" b="0" dirty="0">
                          <a:latin typeface="+mn-lt"/>
                        </a:rPr>
                        <a:t>Compare art &amp; craft.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Elements of art, Relief, Typography, Kerning, Graffiti, Decorative, Functional, Pattern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800" b="1" i="1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Create  &amp; annotate a mood board, mind map &amp; primary images. Describe the formal elements. Compare &amp; contrast sources.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Elements of art, Line, tone, colour, pattern, texture, shape, form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Describe and analyse art and design from different cultures and contexts. Annotation of ideas/ techniques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GB" sz="8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Elements of art, </a:t>
                      </a:r>
                      <a:r>
                        <a:rPr lang="en-GB" sz="800" b="1" i="1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Line, tone, colour, pattern, texture, shape, form, function, design, </a:t>
                      </a:r>
                      <a:endParaRPr lang="en-GB" sz="800" b="1" i="1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GB" sz="800" b="1" i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800" b="1" i="1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5031146"/>
                  </a:ext>
                </a:extLst>
              </a:tr>
              <a:tr h="8383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Substantive Knowledge </a:t>
                      </a:r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Hinterland Knowledge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Contextual references including : traditional, modern &amp; contemporary sources</a:t>
                      </a:r>
                      <a:endParaRPr lang="en-GB" sz="9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Ernst Haeckel,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Richard Serra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Zaha Hadid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Peter Randall Page</a:t>
                      </a:r>
                      <a:endParaRPr lang="en-GB" sz="800" b="0" i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Dale Chihuly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Heatherwick studios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Ernst Haeckel,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Richard Serra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Zaha Hadid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Peter Randall Page</a:t>
                      </a:r>
                      <a:endParaRPr lang="en-GB" sz="800" b="0" i="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  <a:p>
                      <a:endParaRPr lang="en-GB" sz="800" b="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Gina Hollingsworth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Alecks Cruz, Robert Indiana, Alexis </a:t>
                      </a:r>
                      <a:r>
                        <a:rPr lang="en-GB" sz="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Persani</a:t>
                      </a: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GENT, Andreas </a:t>
                      </a:r>
                      <a:r>
                        <a:rPr lang="en-GB" sz="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Scheiger</a:t>
                      </a:r>
                      <a:endParaRPr lang="en-GB" sz="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Dean Zeus Colman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Paul </a:t>
                      </a:r>
                      <a:r>
                        <a:rPr lang="en-GB" sz="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Thurlby</a:t>
                      </a:r>
                      <a:endParaRPr lang="en-GB" sz="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Chosen artist and designers specific to students brief/theme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8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Chosen artist and designers specific to students brief/theme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800" b="0" i="1" dirty="0">
                        <a:solidFill>
                          <a:srgbClr val="7030A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GB" sz="800" b="0" i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2955720"/>
                  </a:ext>
                </a:extLst>
              </a:tr>
              <a:tr h="568879">
                <a:tc>
                  <a:txBody>
                    <a:bodyPr/>
                    <a:lstStyle/>
                    <a:p>
                      <a:r>
                        <a:rPr lang="en-GB" sz="1000" b="1" kern="1200" dirty="0">
                          <a:solidFill>
                            <a:schemeClr val="dk1"/>
                          </a:solidFill>
                          <a:effectLst/>
                          <a:latin typeface="Hobo Std" panose="020B0803040709020204" pitchFamily="34" charset="0"/>
                          <a:ea typeface="+mn-ea"/>
                          <a:cs typeface="+mn-cs"/>
                        </a:rPr>
                        <a:t>Gatsby </a:t>
                      </a:r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Links to careers</a:t>
                      </a:r>
                      <a:endParaRPr lang="en-GB" sz="900" b="1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Artist/ Architect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Designer/Sculptor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Illustrato</a:t>
                      </a: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/Craftsperson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Artist/Architect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Designer /Sculptor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Craftsperson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Artist/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Architect</a:t>
                      </a:r>
                      <a:endParaRPr lang="en-GB" sz="800" b="0" i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Designer /Sculptor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Craftsperson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Artist/Architect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Designer /Sculptor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Grafitti</a:t>
                      </a: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Urban art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Artist/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Architect</a:t>
                      </a:r>
                      <a:endParaRPr lang="en-GB" sz="800" b="0" i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Designer /Sculptor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Craftsperson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8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Artist/</a:t>
                      </a: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Architect</a:t>
                      </a:r>
                      <a:endParaRPr lang="en-GB" sz="800" b="0" i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Designer /Sculptor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b="0" i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Craftsperson</a:t>
                      </a: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8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5990988"/>
                  </a:ext>
                </a:extLst>
              </a:tr>
            </a:tbl>
          </a:graphicData>
        </a:graphic>
      </p:graphicFrame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4B80582-F72C-4B32-8A7B-86D65C7D08C4}"/>
              </a:ext>
            </a:extLst>
          </p:cNvPr>
          <p:cNvCxnSpPr/>
          <p:nvPr/>
        </p:nvCxnSpPr>
        <p:spPr>
          <a:xfrm>
            <a:off x="1165556" y="981037"/>
            <a:ext cx="4710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C4B49AE-00C7-49C2-A366-A3A8A8046FD0}"/>
              </a:ext>
            </a:extLst>
          </p:cNvPr>
          <p:cNvCxnSpPr>
            <a:cxnSpLocks/>
          </p:cNvCxnSpPr>
          <p:nvPr/>
        </p:nvCxnSpPr>
        <p:spPr>
          <a:xfrm>
            <a:off x="1591640" y="1437075"/>
            <a:ext cx="0" cy="3649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702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1B974E9B42DF42A6DCCCB579A3E4C6" ma:contentTypeVersion="6" ma:contentTypeDescription="Create a new document." ma:contentTypeScope="" ma:versionID="52a258d1763cccd831a686852d7ddcef">
  <xsd:schema xmlns:xsd="http://www.w3.org/2001/XMLSchema" xmlns:xs="http://www.w3.org/2001/XMLSchema" xmlns:p="http://schemas.microsoft.com/office/2006/metadata/properties" xmlns:ns2="f6dbf1d6-2ce5-40df-9cc9-9bb34b01c2e0" xmlns:ns3="9ad13610-ae9a-4e71-a8d9-9480d9997d77" targetNamespace="http://schemas.microsoft.com/office/2006/metadata/properties" ma:root="true" ma:fieldsID="9fa17866a8f4b6d3f626960390c2734e" ns2:_="" ns3:_="">
    <xsd:import namespace="f6dbf1d6-2ce5-40df-9cc9-9bb34b01c2e0"/>
    <xsd:import namespace="9ad13610-ae9a-4e71-a8d9-9480d9997d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dbf1d6-2ce5-40df-9cc9-9bb34b01c2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3610-ae9a-4e71-a8d9-9480d9997d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B7FD6A-0A9B-450A-9873-9687B6AF96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0582FF-7DA3-4404-B97D-95C353D42E80}">
  <ds:schemaRefs>
    <ds:schemaRef ds:uri="870c77c1-e8e4-4d92-9a11-20027429ab66"/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cf84d994-1eef-47cb-ba5c-483110f2cb73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A34A282-FD5C-4A91-B41F-4186BA6D4ED9}"/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890</Words>
  <Application>Microsoft Office PowerPoint</Application>
  <PresentationFormat>Widescreen</PresentationFormat>
  <Paragraphs>150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Hobo Std</vt:lpstr>
      <vt:lpstr>Times New Roman</vt:lpstr>
      <vt:lpstr>Office Theme</vt:lpstr>
      <vt:lpstr>Creative Arts Curriculum Map – KS4 3D Design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ESW Curriculum Map - KS3 Art &amp; Design</dc:title>
  <dc:creator>Natalie RYRIE</dc:creator>
  <cp:lastModifiedBy>Sam EYRE</cp:lastModifiedBy>
  <cp:revision>34</cp:revision>
  <cp:lastPrinted>2022-04-29T12:47:36Z</cp:lastPrinted>
  <dcterms:created xsi:type="dcterms:W3CDTF">2022-04-29T10:27:24Z</dcterms:created>
  <dcterms:modified xsi:type="dcterms:W3CDTF">2022-12-15T09:21:33Z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0x010100D41B974E9B42DF42A6DCCCB579A3E4C6</vt:lpwstr>
  </property>
</Properties>
</file>