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06" autoAdjust="0"/>
  </p:normalViewPr>
  <p:slideViewPr>
    <p:cSldViewPr snapToGrid="0">
      <p:cViewPr varScale="1">
        <p:scale>
          <a:sx n="72" d="100"/>
          <a:sy n="72" d="100"/>
        </p:scale>
        <p:origin x="10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D2A0-33A5-4CA0-9EAF-6BA0A5D6E6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351323-E51E-432F-932E-17736FBBF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75B59B-B330-4179-9BF3-2859F1A7593E}"/>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5" name="Footer Placeholder 4">
            <a:extLst>
              <a:ext uri="{FF2B5EF4-FFF2-40B4-BE49-F238E27FC236}">
                <a16:creationId xmlns:a16="http://schemas.microsoft.com/office/drawing/2014/main" id="{637B8E6F-BB0C-45B4-8E00-B1B539A2A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D41FF-7D5A-4336-9098-9C6FB0B2024A}"/>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77202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9F41-7D1C-4BAA-9DF6-5A0FC53FA9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98FC22-56D0-419D-86BE-5CD4665D58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37023-CA6B-4AE5-AF28-6E71DD50DBF3}"/>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5" name="Footer Placeholder 4">
            <a:extLst>
              <a:ext uri="{FF2B5EF4-FFF2-40B4-BE49-F238E27FC236}">
                <a16:creationId xmlns:a16="http://schemas.microsoft.com/office/drawing/2014/main" id="{1676B679-2B03-4D8E-900D-BC14C7E3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ECD9B-5B6D-40EE-81E8-DF56CF6FC384}"/>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69035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2CD97-1598-4034-A67D-3B01054C1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C59B2-DD6B-4A69-BB15-998B38E0B4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73CA9-91C9-4352-AAF0-683AD39FA23F}"/>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5" name="Footer Placeholder 4">
            <a:extLst>
              <a:ext uri="{FF2B5EF4-FFF2-40B4-BE49-F238E27FC236}">
                <a16:creationId xmlns:a16="http://schemas.microsoft.com/office/drawing/2014/main" id="{789A7C27-FC12-4430-A916-FA0274467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1F0F5-93D7-4096-B583-095FA355E413}"/>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8377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5C28-3396-4CDA-8718-AB131A076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ABB216-8499-44F2-ADB7-10C6977E46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0852A-DD21-49A6-A684-95ECA8A18478}"/>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5" name="Footer Placeholder 4">
            <a:extLst>
              <a:ext uri="{FF2B5EF4-FFF2-40B4-BE49-F238E27FC236}">
                <a16:creationId xmlns:a16="http://schemas.microsoft.com/office/drawing/2014/main" id="{DCC5F6F9-C6C3-473B-90C0-40128AC5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B5DDC-E72A-4F6D-BA6F-A33D3D99158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9703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2B46-80BC-4E2A-AD8E-7ED06FB99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B593FC-2361-4F59-913B-E72D49C02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AF3E23-0050-4BD9-B9B6-53046411C33E}"/>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5" name="Footer Placeholder 4">
            <a:extLst>
              <a:ext uri="{FF2B5EF4-FFF2-40B4-BE49-F238E27FC236}">
                <a16:creationId xmlns:a16="http://schemas.microsoft.com/office/drawing/2014/main" id="{5D91F1AF-780E-4E79-92E5-08DC7B05F3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D2E74-53EB-41E8-A715-E39530D7F0B0}"/>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40720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88A5-5E7A-47C2-A8C8-619196AF55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A6398-C091-4CB4-8241-B404842521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76C35D-A490-44E5-BF8F-55E9C829B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2D9DDC-A409-49AD-A2A7-20D909F0D3E7}"/>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6" name="Footer Placeholder 5">
            <a:extLst>
              <a:ext uri="{FF2B5EF4-FFF2-40B4-BE49-F238E27FC236}">
                <a16:creationId xmlns:a16="http://schemas.microsoft.com/office/drawing/2014/main" id="{2AB5E5CB-32DE-4FE1-909F-BEB81AD160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50ACD-AF58-4B03-97A1-1F3F0D9564A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7327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4838-6E42-4E5F-8FDC-5632F5A112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21B782-BC0A-4BAB-BED5-B04C433BA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3FA6A5-E400-4E04-B5A2-2FF9F4E69B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C8B0C0-C464-4A65-A740-B600CF802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FB045C-7F7D-4C82-802D-04DC539AAE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072DCA-F731-4799-99B2-C407DF7149CC}"/>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8" name="Footer Placeholder 7">
            <a:extLst>
              <a:ext uri="{FF2B5EF4-FFF2-40B4-BE49-F238E27FC236}">
                <a16:creationId xmlns:a16="http://schemas.microsoft.com/office/drawing/2014/main" id="{7CFB457D-8934-4BC5-A1D8-46A0A7069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7F0285-82B4-4352-ACD8-D9867B625992}"/>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96384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EC5E-6523-4CAA-ABB4-4DC61CA8A4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DA2386-9F17-4BB7-A966-2B12391FCEF8}"/>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4" name="Footer Placeholder 3">
            <a:extLst>
              <a:ext uri="{FF2B5EF4-FFF2-40B4-BE49-F238E27FC236}">
                <a16:creationId xmlns:a16="http://schemas.microsoft.com/office/drawing/2014/main" id="{28A7B1FF-162C-4B69-A494-1CBBBA1357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654F1E-39D8-4ED3-8044-92734A4FAE3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69050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88523-2DB8-4AA1-9C49-15C8B06F3E02}"/>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3" name="Footer Placeholder 2">
            <a:extLst>
              <a:ext uri="{FF2B5EF4-FFF2-40B4-BE49-F238E27FC236}">
                <a16:creationId xmlns:a16="http://schemas.microsoft.com/office/drawing/2014/main" id="{7712F8C3-8774-469D-BBF3-4A4E2D751B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7E9AC1-7DFC-422D-B5CD-BE6F4D8814B5}"/>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72062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9F7B-9719-4C84-9C71-6F8FC7423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3EA48D-A266-4217-8550-312D0902D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B9D569-581F-4915-B579-2F1D82E04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C9A6F-005F-4AC3-8158-2143955AB52E}"/>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6" name="Footer Placeholder 5">
            <a:extLst>
              <a:ext uri="{FF2B5EF4-FFF2-40B4-BE49-F238E27FC236}">
                <a16:creationId xmlns:a16="http://schemas.microsoft.com/office/drawing/2014/main" id="{153B547D-5D2F-4261-9697-4002580B5C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05B29-76D1-4E5A-B856-410DD50A9CB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67575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999E-E77F-46E6-95A0-BBC83CDD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5D22BB-5384-4774-BBAE-C59484BC2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74745-2A42-4927-A3FD-22E18B3DA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A70B2D-BCDF-46D3-99A2-FEFCF48734C8}"/>
              </a:ext>
            </a:extLst>
          </p:cNvPr>
          <p:cNvSpPr>
            <a:spLocks noGrp="1"/>
          </p:cNvSpPr>
          <p:nvPr>
            <p:ph type="dt" sz="half" idx="10"/>
          </p:nvPr>
        </p:nvSpPr>
        <p:spPr/>
        <p:txBody>
          <a:bodyPr/>
          <a:lstStyle/>
          <a:p>
            <a:fld id="{1E06C867-09EB-46CF-9B8B-E51DA52769AF}" type="datetimeFigureOut">
              <a:rPr lang="en-GB" smtClean="0"/>
              <a:t>14/06/2022</a:t>
            </a:fld>
            <a:endParaRPr lang="en-GB"/>
          </a:p>
        </p:txBody>
      </p:sp>
      <p:sp>
        <p:nvSpPr>
          <p:cNvPr id="6" name="Footer Placeholder 5">
            <a:extLst>
              <a:ext uri="{FF2B5EF4-FFF2-40B4-BE49-F238E27FC236}">
                <a16:creationId xmlns:a16="http://schemas.microsoft.com/office/drawing/2014/main" id="{D3D20FF8-C96C-47D7-A880-FBB1EAFAF0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299EB5-C8CE-4D35-AE5A-3601BDECA101}"/>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11409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7F159-F29D-4736-B851-CA46DBF60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5E4CA-05E0-4C32-9A8C-164554B2C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E9263-94A8-4325-A1DC-2D38E472C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6C867-09EB-46CF-9B8B-E51DA52769AF}" type="datetimeFigureOut">
              <a:rPr lang="en-GB" smtClean="0"/>
              <a:t>14/06/2022</a:t>
            </a:fld>
            <a:endParaRPr lang="en-GB"/>
          </a:p>
        </p:txBody>
      </p:sp>
      <p:sp>
        <p:nvSpPr>
          <p:cNvPr id="5" name="Footer Placeholder 4">
            <a:extLst>
              <a:ext uri="{FF2B5EF4-FFF2-40B4-BE49-F238E27FC236}">
                <a16:creationId xmlns:a16="http://schemas.microsoft.com/office/drawing/2014/main" id="{874A74A7-03DA-42E1-A4F8-07446917D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603EF0-8C43-4971-BD3C-4EDA4A89B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CF408-EA44-4CB3-B6AE-ADF32EB24BD7}" type="slidenum">
              <a:rPr lang="en-GB" smtClean="0"/>
              <a:t>‹#›</a:t>
            </a:fld>
            <a:endParaRPr lang="en-GB"/>
          </a:p>
        </p:txBody>
      </p:sp>
    </p:spTree>
    <p:extLst>
      <p:ext uri="{BB962C8B-B14F-4D97-AF65-F5344CB8AC3E}">
        <p14:creationId xmlns:p14="http://schemas.microsoft.com/office/powerpoint/2010/main" val="51613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tif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59D96-88F2-415C-A4AE-B68655C39186}"/>
              </a:ext>
            </a:extLst>
          </p:cNvPr>
          <p:cNvSpPr/>
          <p:nvPr/>
        </p:nvSpPr>
        <p:spPr>
          <a:xfrm>
            <a:off x="3669765" y="30245"/>
            <a:ext cx="2083335" cy="5566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u="sng" dirty="0">
                <a:latin typeface="XCCW Joined 1a" panose="03050602040000000000" pitchFamily="66" charset="0"/>
              </a:rPr>
              <a:t>Christianity - KS1</a:t>
            </a:r>
          </a:p>
        </p:txBody>
      </p:sp>
      <p:sp>
        <p:nvSpPr>
          <p:cNvPr id="20" name="Text Box 2">
            <a:extLst>
              <a:ext uri="{FF2B5EF4-FFF2-40B4-BE49-F238E27FC236}">
                <a16:creationId xmlns:a16="http://schemas.microsoft.com/office/drawing/2014/main" id="{1F7845E8-FAEF-4129-9D5A-C316C8A7EABD}"/>
              </a:ext>
            </a:extLst>
          </p:cNvPr>
          <p:cNvSpPr txBox="1">
            <a:spLocks noChangeArrowheads="1"/>
          </p:cNvSpPr>
          <p:nvPr/>
        </p:nvSpPr>
        <p:spPr bwMode="auto">
          <a:xfrm>
            <a:off x="13028" y="86600"/>
            <a:ext cx="2890170" cy="3647200"/>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b="1" u="sng" dirty="0">
                <a:effectLst/>
                <a:latin typeface="XCCW Joined 1a" panose="03050602040000000000" pitchFamily="66" charset="0"/>
                <a:ea typeface="Times New Roman" panose="02020603050405020304" pitchFamily="18" charset="0"/>
                <a:cs typeface="Times New Roman" panose="02020603050405020304" pitchFamily="18" charset="0"/>
              </a:rPr>
              <a:t>Vocabulary</a:t>
            </a:r>
          </a:p>
          <a:p>
            <a:pPr>
              <a:lnSpc>
                <a:spcPct val="107000"/>
              </a:lnSpc>
              <a:spcAft>
                <a:spcPts val="800"/>
              </a:spcAft>
            </a:pPr>
            <a:r>
              <a:rPr lang="en-GB" sz="1000" b="1" dirty="0">
                <a:effectLst/>
                <a:latin typeface="XCCW Joined 1a" panose="03050602040000000000" pitchFamily="66" charset="0"/>
                <a:ea typeface="Times New Roman" panose="02020603050405020304" pitchFamily="18" charset="0"/>
                <a:cs typeface="Times New Roman" panose="02020603050405020304" pitchFamily="18" charset="0"/>
              </a:rPr>
              <a:t>Advent – </a:t>
            </a:r>
            <a:r>
              <a:rPr lang="en-GB" sz="1000" b="1" dirty="0">
                <a:latin typeface="XCCW Joined 1a" panose="03050602040000000000" pitchFamily="66" charset="0"/>
                <a:ea typeface="Times New Roman" panose="02020603050405020304" pitchFamily="18" charset="0"/>
                <a:cs typeface="Times New Roman" panose="02020603050405020304" pitchFamily="18" charset="0"/>
              </a:rPr>
              <a:t>Special time leading up to Christmas, Christians light special candles in church for each week.</a:t>
            </a:r>
            <a:endParaRPr lang="en-GB" sz="10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b="1" dirty="0">
                <a:effectLst/>
                <a:latin typeface="XCCW Joined 1a" panose="03050602040000000000" pitchFamily="66" charset="0"/>
                <a:ea typeface="Times New Roman" panose="02020603050405020304" pitchFamily="18" charset="0"/>
                <a:cs typeface="Times New Roman" panose="02020603050405020304" pitchFamily="18" charset="0"/>
              </a:rPr>
              <a:t>Baptism – This is a special ceremony when a person is welcomed into the church and often when a person is just a baby. It is also known as a Christening.</a:t>
            </a:r>
          </a:p>
          <a:p>
            <a:pPr>
              <a:lnSpc>
                <a:spcPct val="107000"/>
              </a:lnSpc>
              <a:spcAft>
                <a:spcPts val="800"/>
              </a:spcAft>
            </a:pPr>
            <a:r>
              <a:rPr lang="en-GB" sz="1000" b="1" dirty="0">
                <a:effectLst/>
                <a:latin typeface="XCCW Joined 1a" panose="03050602040000000000" pitchFamily="66" charset="0"/>
                <a:ea typeface="Times New Roman" panose="02020603050405020304" pitchFamily="18" charset="0"/>
                <a:cs typeface="Times New Roman" panose="02020603050405020304" pitchFamily="18" charset="0"/>
              </a:rPr>
              <a:t>Bible – Holy Book of Christianity</a:t>
            </a:r>
          </a:p>
          <a:p>
            <a:pPr>
              <a:lnSpc>
                <a:spcPct val="107000"/>
              </a:lnSpc>
              <a:spcAft>
                <a:spcPts val="800"/>
              </a:spcAft>
            </a:pPr>
            <a:r>
              <a:rPr lang="en-GB" sz="1000" b="1" dirty="0">
                <a:latin typeface="XCCW Joined 1a" panose="03050602040000000000" pitchFamily="66" charset="0"/>
                <a:ea typeface="Times New Roman" panose="02020603050405020304" pitchFamily="18" charset="0"/>
                <a:cs typeface="Times New Roman" panose="02020603050405020304" pitchFamily="18" charset="0"/>
              </a:rPr>
              <a:t>Christmas – Jesus’s birthday that Christians celebrate.</a:t>
            </a:r>
            <a:endParaRPr lang="en-GB" sz="10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b="1" dirty="0">
                <a:effectLst/>
                <a:latin typeface="XCCW Joined 1a" panose="03050602040000000000" pitchFamily="66" charset="0"/>
                <a:ea typeface="Times New Roman" panose="02020603050405020304" pitchFamily="18" charset="0"/>
                <a:cs typeface="Times New Roman" panose="02020603050405020304" pitchFamily="18" charset="0"/>
              </a:rPr>
              <a:t>Church/Chapel/Cathedral – Christian places of worship.</a:t>
            </a:r>
          </a:p>
          <a:p>
            <a:pPr>
              <a:lnSpc>
                <a:spcPct val="107000"/>
              </a:lnSpc>
              <a:spcAft>
                <a:spcPts val="800"/>
              </a:spcAft>
            </a:pPr>
            <a:r>
              <a:rPr lang="en-GB" sz="1000" b="1" dirty="0">
                <a:latin typeface="XCCW Joined 1a" panose="03050602040000000000" pitchFamily="66" charset="0"/>
                <a:ea typeface="Times New Roman" panose="02020603050405020304" pitchFamily="18" charset="0"/>
                <a:cs typeface="Times New Roman" panose="02020603050405020304" pitchFamily="18" charset="0"/>
              </a:rPr>
              <a:t>Creation – The creation story is how God created the world.</a:t>
            </a:r>
            <a:endParaRPr lang="en-GB" sz="10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b="1" dirty="0">
                <a:latin typeface="XCCW Joined 1a" panose="03050602040000000000" pitchFamily="66" charset="0"/>
                <a:ea typeface="Times New Roman" panose="02020603050405020304" pitchFamily="18" charset="0"/>
                <a:cs typeface="Times New Roman" panose="02020603050405020304" pitchFamily="18" charset="0"/>
              </a:rPr>
              <a:t>Prayer – when a Christian speaks to God.</a:t>
            </a:r>
          </a:p>
          <a:p>
            <a:pPr>
              <a:lnSpc>
                <a:spcPct val="107000"/>
              </a:lnSpc>
              <a:spcAft>
                <a:spcPts val="800"/>
              </a:spcAft>
            </a:pPr>
            <a:r>
              <a:rPr lang="en-GB" sz="1000" b="1" dirty="0">
                <a:effectLst/>
                <a:latin typeface="XCCW Joined 1a" panose="03050602040000000000" pitchFamily="66" charset="0"/>
                <a:ea typeface="Times New Roman" panose="02020603050405020304" pitchFamily="18" charset="0"/>
                <a:cs typeface="Times New Roman" panose="02020603050405020304" pitchFamily="18" charset="0"/>
              </a:rPr>
              <a:t>Worship – to say prayers or sing to God.</a:t>
            </a:r>
          </a:p>
          <a:p>
            <a:pPr>
              <a:lnSpc>
                <a:spcPct val="107000"/>
              </a:lnSpc>
              <a:spcAft>
                <a:spcPts val="800"/>
              </a:spcAft>
            </a:pPr>
            <a:endParaRPr lang="en-GB" sz="8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a:latin typeface="XCCW Joined 1a" panose="03050602040000000000" pitchFamily="66" charset="0"/>
                <a:ea typeface="Times New Roman" panose="02020603050405020304" pitchFamily="18" charset="0"/>
                <a:cs typeface="Times New Roman" panose="02020603050405020304" pitchFamily="18" charset="0"/>
              </a:rPr>
              <a:t>  </a:t>
            </a:r>
            <a:endParaRPr lang="en-GB" sz="1000" dirty="0">
              <a:effectLst/>
              <a:latin typeface="XCCW Joined 1a" panose="03050602040000000000" pitchFamily="66" charset="0"/>
              <a:ea typeface="Times New Roman" panose="02020603050405020304" pitchFamily="18" charset="0"/>
              <a:cs typeface="Times New Roman" panose="02020603050405020304" pitchFamily="18" charset="0"/>
            </a:endParaRPr>
          </a:p>
        </p:txBody>
      </p:sp>
      <p:sp>
        <p:nvSpPr>
          <p:cNvPr id="6" name="AutoShape 6" descr="Image result for penguin">
            <a:extLst>
              <a:ext uri="{FF2B5EF4-FFF2-40B4-BE49-F238E27FC236}">
                <a16:creationId xmlns:a16="http://schemas.microsoft.com/office/drawing/2014/main" id="{1DB35D06-B997-4621-8A5E-2276F5DEE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TextBox 43">
            <a:extLst>
              <a:ext uri="{FF2B5EF4-FFF2-40B4-BE49-F238E27FC236}">
                <a16:creationId xmlns:a16="http://schemas.microsoft.com/office/drawing/2014/main" id="{37C86F50-65CC-4B09-A0BE-B1F48EC790E8}"/>
              </a:ext>
            </a:extLst>
          </p:cNvPr>
          <p:cNvSpPr txBox="1"/>
          <p:nvPr/>
        </p:nvSpPr>
        <p:spPr>
          <a:xfrm>
            <a:off x="110691" y="3835044"/>
            <a:ext cx="2844637" cy="784830"/>
          </a:xfrm>
          <a:prstGeom prst="rect">
            <a:avLst/>
          </a:prstGeom>
          <a:solidFill>
            <a:schemeClr val="accent3">
              <a:lumMod val="20000"/>
              <a:lumOff val="80000"/>
            </a:schemeClr>
          </a:solidFill>
          <a:ln>
            <a:solidFill>
              <a:schemeClr val="tx1"/>
            </a:solidFill>
          </a:ln>
        </p:spPr>
        <p:txBody>
          <a:bodyPr wrap="square" rtlCol="0">
            <a:spAutoFit/>
          </a:bodyPr>
          <a:lstStyle/>
          <a:p>
            <a:r>
              <a:rPr lang="en-GB" sz="900" b="1" u="sng" dirty="0">
                <a:latin typeface="Calibri Light" panose="020F0302020204030204" pitchFamily="34" charset="0"/>
              </a:rPr>
              <a:t>Main Beliefs</a:t>
            </a:r>
          </a:p>
          <a:p>
            <a:r>
              <a:rPr lang="en-GB" sz="900" dirty="0"/>
              <a:t>Christians believe there is only one God and he is often called the father. Jesus Christ was God’s Son. God sent his Son to earth to teach people good ways to live, to love God and to look after one another.</a:t>
            </a:r>
          </a:p>
        </p:txBody>
      </p:sp>
      <p:sp>
        <p:nvSpPr>
          <p:cNvPr id="18" name="AutoShape 6" descr="Image result for compass">
            <a:extLst>
              <a:ext uri="{FF2B5EF4-FFF2-40B4-BE49-F238E27FC236}">
                <a16:creationId xmlns:a16="http://schemas.microsoft.com/office/drawing/2014/main" id="{2925C7F9-A258-40D4-8266-F0C7D29319D4}"/>
              </a:ext>
            </a:extLst>
          </p:cNvPr>
          <p:cNvSpPr>
            <a:spLocks noChangeAspect="1" noChangeArrowheads="1"/>
          </p:cNvSpPr>
          <p:nvPr/>
        </p:nvSpPr>
        <p:spPr bwMode="auto">
          <a:xfrm>
            <a:off x="6087990" y="3420990"/>
            <a:ext cx="312810" cy="3128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8" descr="Image result for compass">
            <a:extLst>
              <a:ext uri="{FF2B5EF4-FFF2-40B4-BE49-F238E27FC236}">
                <a16:creationId xmlns:a16="http://schemas.microsoft.com/office/drawing/2014/main" id="{5D856371-6E41-40DE-8026-4E532044B22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12" descr="Image result for compass">
            <a:extLst>
              <a:ext uri="{FF2B5EF4-FFF2-40B4-BE49-F238E27FC236}">
                <a16:creationId xmlns:a16="http://schemas.microsoft.com/office/drawing/2014/main" id="{CBCC595C-11DC-4752-B361-51E05876B46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2F8B2439-9192-44AC-B2AC-9DA19F392F57}"/>
              </a:ext>
            </a:extLst>
          </p:cNvPr>
          <p:cNvSpPr txBox="1"/>
          <p:nvPr/>
        </p:nvSpPr>
        <p:spPr>
          <a:xfrm>
            <a:off x="2983122" y="1965922"/>
            <a:ext cx="4043436" cy="600164"/>
          </a:xfrm>
          <a:prstGeom prst="rect">
            <a:avLst/>
          </a:prstGeom>
          <a:solidFill>
            <a:srgbClr val="FFFF00"/>
          </a:solidFill>
        </p:spPr>
        <p:txBody>
          <a:bodyPr wrap="square" rtlCol="0">
            <a:spAutoFit/>
          </a:bodyPr>
          <a:lstStyle/>
          <a:p>
            <a:r>
              <a:rPr lang="en-GB" sz="1100" u="sng" dirty="0"/>
              <a:t>Place of  worship</a:t>
            </a:r>
          </a:p>
          <a:p>
            <a:r>
              <a:rPr lang="en-GB" sz="1100" dirty="0"/>
              <a:t>The Christian place of worship is called a Church or a chapel or a cathedral.</a:t>
            </a:r>
          </a:p>
        </p:txBody>
      </p:sp>
      <p:sp>
        <p:nvSpPr>
          <p:cNvPr id="55" name="TextBox 54">
            <a:extLst>
              <a:ext uri="{FF2B5EF4-FFF2-40B4-BE49-F238E27FC236}">
                <a16:creationId xmlns:a16="http://schemas.microsoft.com/office/drawing/2014/main" id="{74880D06-6FF6-4CEE-9771-63A735948716}"/>
              </a:ext>
            </a:extLst>
          </p:cNvPr>
          <p:cNvSpPr txBox="1"/>
          <p:nvPr/>
        </p:nvSpPr>
        <p:spPr>
          <a:xfrm>
            <a:off x="3207026" y="265043"/>
            <a:ext cx="1397188" cy="702366"/>
          </a:xfrm>
          <a:prstGeom prst="rect">
            <a:avLst/>
          </a:prstGeom>
          <a:noFill/>
        </p:spPr>
        <p:txBody>
          <a:bodyPr wrap="square" rtlCol="0">
            <a:spAutoFit/>
          </a:bodyPr>
          <a:lstStyle/>
          <a:p>
            <a:endParaRPr lang="en-GB" dirty="0"/>
          </a:p>
        </p:txBody>
      </p:sp>
      <p:sp>
        <p:nvSpPr>
          <p:cNvPr id="56" name="AutoShape 4" descr="Image result for om symbol">
            <a:extLst>
              <a:ext uri="{FF2B5EF4-FFF2-40B4-BE49-F238E27FC236}">
                <a16:creationId xmlns:a16="http://schemas.microsoft.com/office/drawing/2014/main" id="{83CD277B-C1C3-409A-8B93-7844EDA920C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TextBox 57">
            <a:extLst>
              <a:ext uri="{FF2B5EF4-FFF2-40B4-BE49-F238E27FC236}">
                <a16:creationId xmlns:a16="http://schemas.microsoft.com/office/drawing/2014/main" id="{402EC726-926A-4A68-A6CF-8F322D3BE6D8}"/>
              </a:ext>
            </a:extLst>
          </p:cNvPr>
          <p:cNvSpPr txBox="1"/>
          <p:nvPr/>
        </p:nvSpPr>
        <p:spPr>
          <a:xfrm>
            <a:off x="3207026" y="289010"/>
            <a:ext cx="1397188" cy="702366"/>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D9DD7E52-C92E-4EDB-8460-6A87CCB385DC}"/>
              </a:ext>
            </a:extLst>
          </p:cNvPr>
          <p:cNvSpPr txBox="1"/>
          <p:nvPr/>
        </p:nvSpPr>
        <p:spPr>
          <a:xfrm>
            <a:off x="6380089" y="3268590"/>
            <a:ext cx="1563998" cy="369332"/>
          </a:xfrm>
          <a:prstGeom prst="rect">
            <a:avLst/>
          </a:prstGeom>
          <a:solidFill>
            <a:schemeClr val="accent2">
              <a:lumMod val="20000"/>
              <a:lumOff val="80000"/>
            </a:schemeClr>
          </a:solidFill>
        </p:spPr>
        <p:txBody>
          <a:bodyPr wrap="square" rtlCol="0">
            <a:spAutoFit/>
          </a:bodyPr>
          <a:lstStyle/>
          <a:p>
            <a:r>
              <a:rPr lang="en-GB" sz="900" u="sng" dirty="0"/>
              <a:t>Main Festivals</a:t>
            </a:r>
          </a:p>
          <a:p>
            <a:r>
              <a:rPr lang="en-GB" sz="900" dirty="0"/>
              <a:t>Christmas, Easter, Lent</a:t>
            </a:r>
          </a:p>
        </p:txBody>
      </p:sp>
      <p:sp>
        <p:nvSpPr>
          <p:cNvPr id="13" name="TextBox 12">
            <a:extLst>
              <a:ext uri="{FF2B5EF4-FFF2-40B4-BE49-F238E27FC236}">
                <a16:creationId xmlns:a16="http://schemas.microsoft.com/office/drawing/2014/main" id="{D62C5DAC-97CB-4F02-9AFA-484FC474A545}"/>
              </a:ext>
            </a:extLst>
          </p:cNvPr>
          <p:cNvSpPr txBox="1"/>
          <p:nvPr/>
        </p:nvSpPr>
        <p:spPr>
          <a:xfrm>
            <a:off x="3079611" y="726715"/>
            <a:ext cx="741132" cy="630942"/>
          </a:xfrm>
          <a:prstGeom prst="rect">
            <a:avLst/>
          </a:prstGeom>
          <a:solidFill>
            <a:schemeClr val="accent4">
              <a:lumMod val="40000"/>
              <a:lumOff val="60000"/>
            </a:schemeClr>
          </a:solidFill>
        </p:spPr>
        <p:txBody>
          <a:bodyPr wrap="square" rtlCol="0">
            <a:spAutoFit/>
          </a:bodyPr>
          <a:lstStyle/>
          <a:p>
            <a:r>
              <a:rPr lang="en-GB" sz="700" dirty="0"/>
              <a:t>The cross is the symbol of Christianity as Jesus died on the cross.</a:t>
            </a:r>
          </a:p>
        </p:txBody>
      </p:sp>
      <p:sp>
        <p:nvSpPr>
          <p:cNvPr id="15" name="TextBox 14">
            <a:extLst>
              <a:ext uri="{FF2B5EF4-FFF2-40B4-BE49-F238E27FC236}">
                <a16:creationId xmlns:a16="http://schemas.microsoft.com/office/drawing/2014/main" id="{5CB4E0B5-BAC3-4372-8499-F6BAF495C513}"/>
              </a:ext>
            </a:extLst>
          </p:cNvPr>
          <p:cNvSpPr txBox="1"/>
          <p:nvPr/>
        </p:nvSpPr>
        <p:spPr>
          <a:xfrm>
            <a:off x="9385998" y="906709"/>
            <a:ext cx="1242463" cy="215444"/>
          </a:xfrm>
          <a:prstGeom prst="rect">
            <a:avLst/>
          </a:prstGeom>
          <a:solidFill>
            <a:schemeClr val="accent6">
              <a:lumMod val="40000"/>
              <a:lumOff val="60000"/>
            </a:schemeClr>
          </a:solidFill>
        </p:spPr>
        <p:txBody>
          <a:bodyPr wrap="square" rtlCol="0">
            <a:spAutoFit/>
          </a:bodyPr>
          <a:lstStyle/>
          <a:p>
            <a:r>
              <a:rPr lang="en-GB" sz="800" dirty="0"/>
              <a:t>Holy Book: The Bible</a:t>
            </a:r>
          </a:p>
        </p:txBody>
      </p:sp>
      <p:sp>
        <p:nvSpPr>
          <p:cNvPr id="22" name="TextBox 21">
            <a:extLst>
              <a:ext uri="{FF2B5EF4-FFF2-40B4-BE49-F238E27FC236}">
                <a16:creationId xmlns:a16="http://schemas.microsoft.com/office/drawing/2014/main" id="{185726AB-3AE9-49D6-A0CB-8F1E4FD1D53C}"/>
              </a:ext>
            </a:extLst>
          </p:cNvPr>
          <p:cNvSpPr txBox="1"/>
          <p:nvPr/>
        </p:nvSpPr>
        <p:spPr>
          <a:xfrm>
            <a:off x="1119498" y="5906337"/>
            <a:ext cx="5097827" cy="830997"/>
          </a:xfrm>
          <a:prstGeom prst="rect">
            <a:avLst/>
          </a:prstGeom>
          <a:solidFill>
            <a:schemeClr val="accent1">
              <a:lumMod val="20000"/>
              <a:lumOff val="80000"/>
            </a:schemeClr>
          </a:solidFill>
        </p:spPr>
        <p:txBody>
          <a:bodyPr wrap="square" rtlCol="0">
            <a:spAutoFit/>
          </a:bodyPr>
          <a:lstStyle/>
          <a:p>
            <a:r>
              <a:rPr lang="en-GB" sz="1000" b="1" u="sng" dirty="0"/>
              <a:t>Festival of Christmas</a:t>
            </a:r>
          </a:p>
          <a:p>
            <a:r>
              <a:rPr lang="en-GB" sz="1000" b="1" u="sng" dirty="0"/>
              <a:t>Christmas</a:t>
            </a:r>
            <a:r>
              <a:rPr lang="en-GB" sz="1000" b="1" dirty="0"/>
              <a:t> is the celebration of Jesus’s birthday and is the 25</a:t>
            </a:r>
            <a:r>
              <a:rPr lang="en-GB" sz="1000" b="1" baseline="30000" dirty="0"/>
              <a:t>th</a:t>
            </a:r>
            <a:r>
              <a:rPr lang="en-GB" sz="1000" b="1" dirty="0"/>
              <a:t> December. It is a time of giving and receiving presents and cards. Christians sing carols and send cards. Families get together and have a special meal.  The tradition of Santa Claus bringing presents is celebrated. </a:t>
            </a:r>
          </a:p>
          <a:p>
            <a:endParaRPr lang="en-GB" sz="800" b="1" u="sng" dirty="0"/>
          </a:p>
        </p:txBody>
      </p:sp>
      <p:pic>
        <p:nvPicPr>
          <p:cNvPr id="74" name="Picture 73">
            <a:extLst>
              <a:ext uri="{FF2B5EF4-FFF2-40B4-BE49-F238E27FC236}">
                <a16:creationId xmlns:a16="http://schemas.microsoft.com/office/drawing/2014/main" id="{4C8D6B8E-3EB1-477D-9704-C5220DE5B42F}"/>
              </a:ext>
            </a:extLst>
          </p:cNvPr>
          <p:cNvPicPr/>
          <p:nvPr/>
        </p:nvPicPr>
        <p:blipFill>
          <a:blip r:embed="rId2">
            <a:extLst>
              <a:ext uri="{28A0092B-C50C-407E-A947-70E740481C1C}">
                <a14:useLocalDpi xmlns:a14="http://schemas.microsoft.com/office/drawing/2010/main" val="0"/>
              </a:ext>
            </a:extLst>
          </a:blip>
          <a:stretch>
            <a:fillRect/>
          </a:stretch>
        </p:blipFill>
        <p:spPr>
          <a:xfrm>
            <a:off x="2986158" y="-6921"/>
            <a:ext cx="838200" cy="685165"/>
          </a:xfrm>
          <a:prstGeom prst="rect">
            <a:avLst/>
          </a:prstGeom>
        </p:spPr>
      </p:pic>
      <p:sp>
        <p:nvSpPr>
          <p:cNvPr id="43" name="Text Box 6">
            <a:extLst>
              <a:ext uri="{FF2B5EF4-FFF2-40B4-BE49-F238E27FC236}">
                <a16:creationId xmlns:a16="http://schemas.microsoft.com/office/drawing/2014/main" id="{238BA871-A1E1-4782-89C8-889592ECF76E}"/>
              </a:ext>
            </a:extLst>
          </p:cNvPr>
          <p:cNvSpPr txBox="1"/>
          <p:nvPr/>
        </p:nvSpPr>
        <p:spPr>
          <a:xfrm>
            <a:off x="7336503" y="249626"/>
            <a:ext cx="1515762" cy="826474"/>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00" u="sng" dirty="0">
                <a:solidFill>
                  <a:srgbClr val="222222"/>
                </a:solidFill>
                <a:effectLst/>
                <a:latin typeface="Calibri" panose="020F0502020204030204" pitchFamily="34" charset="0"/>
                <a:ea typeface="Calibri" panose="020F0502020204030204" pitchFamily="34" charset="0"/>
                <a:cs typeface="Arial" panose="020B0604020202020204" pitchFamily="34" charset="0"/>
              </a:rPr>
              <a:t>Some Holy Ceremonies</a:t>
            </a:r>
            <a:r>
              <a:rPr lang="en-GB" sz="10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GB" sz="1000" dirty="0">
                <a:solidFill>
                  <a:srgbClr val="222222"/>
                </a:solidFill>
                <a:latin typeface="Calibri" panose="020F0502020204030204" pitchFamily="34" charset="0"/>
                <a:ea typeface="Calibri" panose="020F0502020204030204" pitchFamily="34" charset="0"/>
                <a:cs typeface="Arial" panose="020B0604020202020204" pitchFamily="34" charset="0"/>
              </a:rPr>
              <a:t>and pr</a:t>
            </a:r>
            <a:r>
              <a:rPr lang="en-GB" sz="1000" dirty="0">
                <a:effectLst/>
                <a:latin typeface="Calibri" panose="020F0502020204030204" pitchFamily="34" charset="0"/>
                <a:ea typeface="Calibri" panose="020F0502020204030204" pitchFamily="34" charset="0"/>
                <a:cs typeface="Times New Roman" panose="02020603050405020304" pitchFamily="18" charset="0"/>
              </a:rPr>
              <a:t>actices may include baptism, funerals and weddings.</a:t>
            </a:r>
          </a:p>
        </p:txBody>
      </p:sp>
      <p:pic>
        <p:nvPicPr>
          <p:cNvPr id="47" name="Picture 46" descr="Image result for arched stained glass window&quot;">
            <a:extLst>
              <a:ext uri="{FF2B5EF4-FFF2-40B4-BE49-F238E27FC236}">
                <a16:creationId xmlns:a16="http://schemas.microsoft.com/office/drawing/2014/main" id="{ACB50687-6AA5-404A-B265-93D42D5FC2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68042" y="171515"/>
            <a:ext cx="657225" cy="1038225"/>
          </a:xfrm>
          <a:prstGeom prst="rect">
            <a:avLst/>
          </a:prstGeom>
          <a:noFill/>
          <a:ln>
            <a:noFill/>
          </a:ln>
        </p:spPr>
      </p:pic>
      <p:sp>
        <p:nvSpPr>
          <p:cNvPr id="9" name="TextBox 8">
            <a:extLst>
              <a:ext uri="{FF2B5EF4-FFF2-40B4-BE49-F238E27FC236}">
                <a16:creationId xmlns:a16="http://schemas.microsoft.com/office/drawing/2014/main" id="{80BAFA81-8B05-41BB-B588-8B2E6556E95B}"/>
              </a:ext>
            </a:extLst>
          </p:cNvPr>
          <p:cNvSpPr txBox="1"/>
          <p:nvPr/>
        </p:nvSpPr>
        <p:spPr>
          <a:xfrm>
            <a:off x="10951865" y="1218771"/>
            <a:ext cx="943580" cy="461665"/>
          </a:xfrm>
          <a:prstGeom prst="rect">
            <a:avLst/>
          </a:prstGeom>
          <a:noFill/>
        </p:spPr>
        <p:txBody>
          <a:bodyPr wrap="square" rtlCol="0">
            <a:spAutoFit/>
          </a:bodyPr>
          <a:lstStyle/>
          <a:p>
            <a:r>
              <a:rPr lang="en-GB" sz="800" dirty="0"/>
              <a:t>Churches often have stained glass windows.</a:t>
            </a:r>
          </a:p>
        </p:txBody>
      </p:sp>
      <p:pic>
        <p:nvPicPr>
          <p:cNvPr id="48" name="Picture 47" descr="Image result for st. nicholas church st.helens&quot;">
            <a:extLst>
              <a:ext uri="{FF2B5EF4-FFF2-40B4-BE49-F238E27FC236}">
                <a16:creationId xmlns:a16="http://schemas.microsoft.com/office/drawing/2014/main" id="{29F0FD80-1FBF-4291-8160-9F18957767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10827" y="690627"/>
            <a:ext cx="1754199" cy="932490"/>
          </a:xfrm>
          <a:prstGeom prst="rect">
            <a:avLst/>
          </a:prstGeom>
          <a:noFill/>
          <a:ln>
            <a:noFill/>
          </a:ln>
        </p:spPr>
      </p:pic>
      <p:sp>
        <p:nvSpPr>
          <p:cNvPr id="17" name="TextBox 16">
            <a:extLst>
              <a:ext uri="{FF2B5EF4-FFF2-40B4-BE49-F238E27FC236}">
                <a16:creationId xmlns:a16="http://schemas.microsoft.com/office/drawing/2014/main" id="{32721C8D-E4E5-4EC9-BA43-A061244C76E7}"/>
              </a:ext>
            </a:extLst>
          </p:cNvPr>
          <p:cNvSpPr txBox="1"/>
          <p:nvPr/>
        </p:nvSpPr>
        <p:spPr>
          <a:xfrm>
            <a:off x="7306062" y="2378000"/>
            <a:ext cx="1182426" cy="338554"/>
          </a:xfrm>
          <a:prstGeom prst="rect">
            <a:avLst/>
          </a:prstGeom>
          <a:noFill/>
        </p:spPr>
        <p:txBody>
          <a:bodyPr wrap="square" rtlCol="0">
            <a:spAutoFit/>
          </a:bodyPr>
          <a:lstStyle/>
          <a:p>
            <a:r>
              <a:rPr lang="en-GB" sz="800" dirty="0"/>
              <a:t>St. Nicholas’s Church, Sutton, </a:t>
            </a:r>
            <a:r>
              <a:rPr lang="en-GB" sz="800" dirty="0" err="1"/>
              <a:t>St.Helens</a:t>
            </a:r>
            <a:endParaRPr lang="en-GB" sz="800" dirty="0"/>
          </a:p>
        </p:txBody>
      </p:sp>
      <p:pic>
        <p:nvPicPr>
          <p:cNvPr id="51" name="Picture 50" descr="Image result for vicar christening baby&quot;">
            <a:extLst>
              <a:ext uri="{FF2B5EF4-FFF2-40B4-BE49-F238E27FC236}">
                <a16:creationId xmlns:a16="http://schemas.microsoft.com/office/drawing/2014/main" id="{61DD73B2-3D7A-48D1-895A-8B755C74FEF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885543" y="204316"/>
            <a:ext cx="1404530" cy="992383"/>
          </a:xfrm>
          <a:prstGeom prst="rect">
            <a:avLst/>
          </a:prstGeom>
          <a:noFill/>
          <a:ln>
            <a:noFill/>
          </a:ln>
        </p:spPr>
      </p:pic>
      <p:pic>
        <p:nvPicPr>
          <p:cNvPr id="60" name="Picture 59" descr="Image result for advent&quot;">
            <a:extLst>
              <a:ext uri="{FF2B5EF4-FFF2-40B4-BE49-F238E27FC236}">
                <a16:creationId xmlns:a16="http://schemas.microsoft.com/office/drawing/2014/main" id="{5D03DC15-A6CE-49BD-8622-A7D9BAC5175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77695" y="4132900"/>
            <a:ext cx="1182426" cy="1145468"/>
          </a:xfrm>
          <a:prstGeom prst="rect">
            <a:avLst/>
          </a:prstGeom>
          <a:noFill/>
          <a:ln>
            <a:noFill/>
          </a:ln>
        </p:spPr>
      </p:pic>
      <p:sp>
        <p:nvSpPr>
          <p:cNvPr id="21" name="TextBox 20">
            <a:extLst>
              <a:ext uri="{FF2B5EF4-FFF2-40B4-BE49-F238E27FC236}">
                <a16:creationId xmlns:a16="http://schemas.microsoft.com/office/drawing/2014/main" id="{181E2B8B-9FF4-434E-AF56-065487A94084}"/>
              </a:ext>
            </a:extLst>
          </p:cNvPr>
          <p:cNvSpPr txBox="1"/>
          <p:nvPr/>
        </p:nvSpPr>
        <p:spPr>
          <a:xfrm>
            <a:off x="6024336" y="5372668"/>
            <a:ext cx="1182426" cy="338554"/>
          </a:xfrm>
          <a:prstGeom prst="rect">
            <a:avLst/>
          </a:prstGeom>
          <a:noFill/>
        </p:spPr>
        <p:txBody>
          <a:bodyPr wrap="square" rtlCol="0">
            <a:spAutoFit/>
          </a:bodyPr>
          <a:lstStyle/>
          <a:p>
            <a:r>
              <a:rPr lang="en-GB" sz="800" dirty="0"/>
              <a:t>Advent wreath with candles at Christmas</a:t>
            </a:r>
          </a:p>
        </p:txBody>
      </p:sp>
      <p:sp>
        <p:nvSpPr>
          <p:cNvPr id="27" name="TextBox 26">
            <a:extLst>
              <a:ext uri="{FF2B5EF4-FFF2-40B4-BE49-F238E27FC236}">
                <a16:creationId xmlns:a16="http://schemas.microsoft.com/office/drawing/2014/main" id="{ADCA8CD5-2A4F-4E61-AF25-B4BD9CBA04A5}"/>
              </a:ext>
            </a:extLst>
          </p:cNvPr>
          <p:cNvSpPr txBox="1"/>
          <p:nvPr/>
        </p:nvSpPr>
        <p:spPr>
          <a:xfrm>
            <a:off x="5968854" y="1216753"/>
            <a:ext cx="1237908" cy="461665"/>
          </a:xfrm>
          <a:prstGeom prst="rect">
            <a:avLst/>
          </a:prstGeom>
          <a:noFill/>
        </p:spPr>
        <p:txBody>
          <a:bodyPr wrap="square" rtlCol="0">
            <a:spAutoFit/>
          </a:bodyPr>
          <a:lstStyle/>
          <a:p>
            <a:r>
              <a:rPr lang="en-GB" sz="800" dirty="0"/>
              <a:t>A Christening (Baptism) ceremony in a church using a font.</a:t>
            </a:r>
          </a:p>
        </p:txBody>
      </p:sp>
      <p:pic>
        <p:nvPicPr>
          <p:cNvPr id="37" name="Picture 36">
            <a:extLst>
              <a:ext uri="{FF2B5EF4-FFF2-40B4-BE49-F238E27FC236}">
                <a16:creationId xmlns:a16="http://schemas.microsoft.com/office/drawing/2014/main" id="{69DDE570-DB76-487C-AEBC-6665790630E5}"/>
              </a:ext>
            </a:extLst>
          </p:cNvPr>
          <p:cNvPicPr>
            <a:picLocks noChangeAspect="1"/>
          </p:cNvPicPr>
          <p:nvPr/>
        </p:nvPicPr>
        <p:blipFill rotWithShape="1">
          <a:blip r:embed="rId7"/>
          <a:srcRect l="13389" t="5787" r="10699" b="12692"/>
          <a:stretch/>
        </p:blipFill>
        <p:spPr>
          <a:xfrm>
            <a:off x="309477" y="5673183"/>
            <a:ext cx="738637" cy="1159220"/>
          </a:xfrm>
          <a:prstGeom prst="rect">
            <a:avLst/>
          </a:prstGeom>
        </p:spPr>
      </p:pic>
      <p:pic>
        <p:nvPicPr>
          <p:cNvPr id="54" name="Picture 53" descr="Slimline Flickering LED Pillar Candles">
            <a:extLst>
              <a:ext uri="{FF2B5EF4-FFF2-40B4-BE49-F238E27FC236}">
                <a16:creationId xmlns:a16="http://schemas.microsoft.com/office/drawing/2014/main" id="{FA552C08-2719-4CAE-A546-4976544C8B1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65177" y="2921269"/>
            <a:ext cx="540268" cy="630942"/>
          </a:xfrm>
          <a:prstGeom prst="rect">
            <a:avLst/>
          </a:prstGeom>
          <a:noFill/>
          <a:ln>
            <a:noFill/>
          </a:ln>
        </p:spPr>
      </p:pic>
      <p:pic>
        <p:nvPicPr>
          <p:cNvPr id="61" name="Picture 60" descr="20,100 Open Bible Photos - Free &amp;amp; Royalty-Free Stock Photos from Dreamstime">
            <a:extLst>
              <a:ext uri="{FF2B5EF4-FFF2-40B4-BE49-F238E27FC236}">
                <a16:creationId xmlns:a16="http://schemas.microsoft.com/office/drawing/2014/main" id="{E721ACA9-72CB-443C-9885-CD4207BA045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430897" y="171515"/>
            <a:ext cx="1047750" cy="710565"/>
          </a:xfrm>
          <a:prstGeom prst="rect">
            <a:avLst/>
          </a:prstGeom>
          <a:noFill/>
          <a:ln>
            <a:noFill/>
          </a:ln>
        </p:spPr>
      </p:pic>
      <p:sp>
        <p:nvSpPr>
          <p:cNvPr id="3" name="TextBox 2">
            <a:extLst>
              <a:ext uri="{FF2B5EF4-FFF2-40B4-BE49-F238E27FC236}">
                <a16:creationId xmlns:a16="http://schemas.microsoft.com/office/drawing/2014/main" id="{4561A6DD-C7B7-4D88-A2EE-4B7D47EAAB87}"/>
              </a:ext>
            </a:extLst>
          </p:cNvPr>
          <p:cNvSpPr txBox="1"/>
          <p:nvPr/>
        </p:nvSpPr>
        <p:spPr>
          <a:xfrm>
            <a:off x="3611070" y="2848637"/>
            <a:ext cx="1184448" cy="1061829"/>
          </a:xfrm>
          <a:prstGeom prst="rect">
            <a:avLst/>
          </a:prstGeom>
          <a:noFill/>
        </p:spPr>
        <p:txBody>
          <a:bodyPr wrap="square" rtlCol="0">
            <a:spAutoFit/>
          </a:bodyPr>
          <a:lstStyle/>
          <a:p>
            <a:r>
              <a:rPr lang="en-GB" sz="900" dirty="0"/>
              <a:t>Light is important in Christianity as well as other religions.  Jesus was often called the light of the world as light is considered good like Jesus.</a:t>
            </a:r>
          </a:p>
        </p:txBody>
      </p:sp>
      <p:pic>
        <p:nvPicPr>
          <p:cNvPr id="52" name="Picture 51" descr="Today's Gospel - Jesus Christ is Light of the World -">
            <a:extLst>
              <a:ext uri="{FF2B5EF4-FFF2-40B4-BE49-F238E27FC236}">
                <a16:creationId xmlns:a16="http://schemas.microsoft.com/office/drawing/2014/main" id="{55C02A8D-52FF-4765-83E5-349F6604B83C}"/>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767537" y="2920522"/>
            <a:ext cx="1216785" cy="879196"/>
          </a:xfrm>
          <a:prstGeom prst="rect">
            <a:avLst/>
          </a:prstGeom>
          <a:noFill/>
          <a:ln>
            <a:noFill/>
          </a:ln>
        </p:spPr>
      </p:pic>
      <p:pic>
        <p:nvPicPr>
          <p:cNvPr id="53" name="Picture 52" descr="Podium Lectern | POD-4 | Podion Global">
            <a:extLst>
              <a:ext uri="{FF2B5EF4-FFF2-40B4-BE49-F238E27FC236}">
                <a16:creationId xmlns:a16="http://schemas.microsoft.com/office/drawing/2014/main" id="{2A523ED2-4EC5-40F2-B8ED-0A4B507B0EF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075087" y="1439364"/>
            <a:ext cx="1254760" cy="1254760"/>
          </a:xfrm>
          <a:prstGeom prst="rect">
            <a:avLst/>
          </a:prstGeom>
          <a:noFill/>
          <a:ln>
            <a:noFill/>
          </a:ln>
        </p:spPr>
      </p:pic>
      <p:pic>
        <p:nvPicPr>
          <p:cNvPr id="62" name="Picture 61" descr="picture of altar">
            <a:extLst>
              <a:ext uri="{FF2B5EF4-FFF2-40B4-BE49-F238E27FC236}">
                <a16:creationId xmlns:a16="http://schemas.microsoft.com/office/drawing/2014/main" id="{28EF9CED-3B1A-4A8E-A507-DC165504133A}"/>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0454946" y="1696490"/>
            <a:ext cx="1666875" cy="1108075"/>
          </a:xfrm>
          <a:prstGeom prst="rect">
            <a:avLst/>
          </a:prstGeom>
          <a:noFill/>
          <a:ln>
            <a:noFill/>
          </a:ln>
        </p:spPr>
      </p:pic>
      <p:pic>
        <p:nvPicPr>
          <p:cNvPr id="38" name="Graphic 1">
            <a:extLst>
              <a:ext uri="{FF2B5EF4-FFF2-40B4-BE49-F238E27FC236}">
                <a16:creationId xmlns:a16="http://schemas.microsoft.com/office/drawing/2014/main" id="{A45547AC-6FBA-4FFB-8533-F9C748DE6A6A}"/>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5863" y="3674189"/>
            <a:ext cx="4066660" cy="2934185"/>
          </a:xfrm>
          <a:prstGeom prst="rect">
            <a:avLst/>
          </a:prstGeom>
        </p:spPr>
      </p:pic>
      <p:pic>
        <p:nvPicPr>
          <p:cNvPr id="39" name="Picture 38" descr="Image result for st. nicholas church st.helens&quot;">
            <a:extLst>
              <a:ext uri="{FF2B5EF4-FFF2-40B4-BE49-F238E27FC236}">
                <a16:creationId xmlns:a16="http://schemas.microsoft.com/office/drawing/2014/main" id="{3D1F7620-04BC-4C14-B4F8-8C4B610DE9B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62088" y="1341069"/>
            <a:ext cx="1754199" cy="932490"/>
          </a:xfrm>
          <a:prstGeom prst="rect">
            <a:avLst/>
          </a:prstGeom>
          <a:noFill/>
          <a:ln>
            <a:noFill/>
          </a:ln>
        </p:spPr>
      </p:pic>
      <p:sp>
        <p:nvSpPr>
          <p:cNvPr id="2" name="TextBox 1">
            <a:extLst>
              <a:ext uri="{FF2B5EF4-FFF2-40B4-BE49-F238E27FC236}">
                <a16:creationId xmlns:a16="http://schemas.microsoft.com/office/drawing/2014/main" id="{238A71A3-482F-440E-B207-D0CC7E195455}"/>
              </a:ext>
            </a:extLst>
          </p:cNvPr>
          <p:cNvSpPr txBox="1"/>
          <p:nvPr/>
        </p:nvSpPr>
        <p:spPr>
          <a:xfrm>
            <a:off x="9075087" y="2834885"/>
            <a:ext cx="1254760" cy="584775"/>
          </a:xfrm>
          <a:prstGeom prst="rect">
            <a:avLst/>
          </a:prstGeom>
          <a:noFill/>
        </p:spPr>
        <p:txBody>
          <a:bodyPr wrap="square" rtlCol="0">
            <a:spAutoFit/>
          </a:bodyPr>
          <a:lstStyle/>
          <a:p>
            <a:r>
              <a:rPr lang="en-GB" sz="800" dirty="0"/>
              <a:t>A lectern is a feature in a church. The vicar or minister often reads from here.</a:t>
            </a:r>
          </a:p>
        </p:txBody>
      </p:sp>
      <p:sp>
        <p:nvSpPr>
          <p:cNvPr id="5" name="TextBox 4">
            <a:extLst>
              <a:ext uri="{FF2B5EF4-FFF2-40B4-BE49-F238E27FC236}">
                <a16:creationId xmlns:a16="http://schemas.microsoft.com/office/drawing/2014/main" id="{D8EAED64-75CB-4ED9-A5BB-93C700668FB0}"/>
              </a:ext>
            </a:extLst>
          </p:cNvPr>
          <p:cNvSpPr txBox="1"/>
          <p:nvPr/>
        </p:nvSpPr>
        <p:spPr>
          <a:xfrm>
            <a:off x="10553700" y="2921269"/>
            <a:ext cx="1341745" cy="707886"/>
          </a:xfrm>
          <a:prstGeom prst="rect">
            <a:avLst/>
          </a:prstGeom>
          <a:noFill/>
        </p:spPr>
        <p:txBody>
          <a:bodyPr wrap="square" rtlCol="0">
            <a:spAutoFit/>
          </a:bodyPr>
          <a:lstStyle/>
          <a:p>
            <a:r>
              <a:rPr lang="en-GB" sz="800" dirty="0"/>
              <a:t>An altar is a main feature of the church. It usually has candles on it and sometimes the bread and wine.</a:t>
            </a:r>
          </a:p>
        </p:txBody>
      </p:sp>
      <p:sp>
        <p:nvSpPr>
          <p:cNvPr id="41" name="Content Placeholder 6">
            <a:extLst>
              <a:ext uri="{FF2B5EF4-FFF2-40B4-BE49-F238E27FC236}">
                <a16:creationId xmlns:a16="http://schemas.microsoft.com/office/drawing/2014/main" id="{C5EF7FD4-3D47-4524-B481-DE377415AAC8}"/>
              </a:ext>
            </a:extLst>
          </p:cNvPr>
          <p:cNvSpPr txBox="1">
            <a:spLocks/>
          </p:cNvSpPr>
          <p:nvPr/>
        </p:nvSpPr>
        <p:spPr>
          <a:xfrm>
            <a:off x="335492" y="4309479"/>
            <a:ext cx="2946221" cy="1442933"/>
          </a:xfrm>
          <a:prstGeom prst="roundRect">
            <a:avLst>
              <a:gd name="adj" fmla="val 0"/>
            </a:avLst>
          </a:prstGeom>
          <a:noFill/>
          <a:ln w="25400">
            <a:noFill/>
          </a:ln>
        </p:spPr>
        <p:txBody>
          <a:bodyPr vert="horz" wrap="square" lIns="252000" tIns="252000" rIns="252000" bIns="252000" rtlCol="0" anchor="ctr">
            <a:noAutofit/>
          </a:bodyPr>
          <a:lstStyle/>
          <a:p>
            <a:pPr>
              <a:lnSpc>
                <a:spcPct val="107000"/>
              </a:lnSpc>
              <a:spcAft>
                <a:spcPts val="800"/>
              </a:spcAft>
            </a:pPr>
            <a:r>
              <a:rPr lang="en-GB" sz="1000" b="1" kern="1200" dirty="0">
                <a:solidFill>
                  <a:srgbClr val="000000"/>
                </a:solidFill>
                <a:effectLst/>
                <a:latin typeface="Calibri" panose="020F0502020204030204" pitchFamily="34" charset="0"/>
                <a:ea typeface="Sassoon Infant Rg"/>
                <a:cs typeface="Arial" panose="020B0604020202020204" pitchFamily="34" charset="0"/>
              </a:rPr>
              <a:t>Prayer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200" dirty="0">
                <a:solidFill>
                  <a:srgbClr val="000000"/>
                </a:solidFill>
                <a:effectLst/>
                <a:latin typeface="Calibri" panose="020F0502020204030204" pitchFamily="34" charset="0"/>
                <a:ea typeface="Sassoon Infant Rg"/>
                <a:cs typeface="Arial" panose="020B0604020202020204" pitchFamily="34" charset="0"/>
              </a:rPr>
              <a:t>Christians believe that praying is a way of speaking with God. People can pray to give thanks, ask for help or to ask for forgiveness.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2" name="Picture 41">
            <a:extLst>
              <a:ext uri="{FF2B5EF4-FFF2-40B4-BE49-F238E27FC236}">
                <a16:creationId xmlns:a16="http://schemas.microsoft.com/office/drawing/2014/main" id="{E6EF4F20-30C6-48F2-97E1-5CD0709BA17F}"/>
              </a:ext>
            </a:extLst>
          </p:cNvPr>
          <p:cNvPicPr/>
          <p:nvPr/>
        </p:nvPicPr>
        <p:blipFill rotWithShape="1">
          <a:blip r:embed="rId15" cstate="print">
            <a:extLst>
              <a:ext uri="{28A0092B-C50C-407E-A947-70E740481C1C}">
                <a14:useLocalDpi xmlns:a14="http://schemas.microsoft.com/office/drawing/2010/main" val="0"/>
              </a:ext>
            </a:extLst>
          </a:blip>
          <a:srcRect l="-33583" t="-8306" r="-6805" b="2434"/>
          <a:stretch/>
        </p:blipFill>
        <p:spPr>
          <a:xfrm>
            <a:off x="3191848" y="4377678"/>
            <a:ext cx="1412366" cy="1171380"/>
          </a:xfrm>
          <a:prstGeom prst="ellipse">
            <a:avLst/>
          </a:prstGeom>
          <a:ln w="57150">
            <a:solidFill>
              <a:schemeClr val="accent4"/>
            </a:solidFill>
          </a:ln>
        </p:spPr>
      </p:pic>
    </p:spTree>
    <p:extLst>
      <p:ext uri="{BB962C8B-B14F-4D97-AF65-F5344CB8AC3E}">
        <p14:creationId xmlns:p14="http://schemas.microsoft.com/office/powerpoint/2010/main" val="1913217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48BF19889E5C4A884FE862C12E2E73" ma:contentTypeVersion="12" ma:contentTypeDescription="Create a new document." ma:contentTypeScope="" ma:versionID="0ee70311f3b3bec8a0168dd920c66486">
  <xsd:schema xmlns:xsd="http://www.w3.org/2001/XMLSchema" xmlns:xs="http://www.w3.org/2001/XMLSchema" xmlns:p="http://schemas.microsoft.com/office/2006/metadata/properties" xmlns:ns2="34684cb3-e614-4402-8de7-208e930e3685" xmlns:ns3="9f307c04-8786-433e-8208-e0d42b7344d5" targetNamespace="http://schemas.microsoft.com/office/2006/metadata/properties" ma:root="true" ma:fieldsID="56cccc910d018c99c4927ce5d82f4b50" ns2:_="" ns3:_="">
    <xsd:import namespace="34684cb3-e614-4402-8de7-208e930e3685"/>
    <xsd:import namespace="9f307c04-8786-433e-8208-e0d42b7344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84cb3-e614-4402-8de7-208e930e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307c04-8786-433e-8208-e0d42b7344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31883-66DF-4C86-8D8C-84C013D83C08}">
  <ds:schemaRef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34684cb3-e614-4402-8de7-208e930e3685"/>
    <ds:schemaRef ds:uri="http://www.w3.org/XML/1998/namespace"/>
    <ds:schemaRef ds:uri="http://schemas.openxmlformats.org/package/2006/metadata/core-properties"/>
    <ds:schemaRef ds:uri="9f307c04-8786-433e-8208-e0d42b7344d5"/>
  </ds:schemaRefs>
</ds:datastoreItem>
</file>

<file path=customXml/itemProps2.xml><?xml version="1.0" encoding="utf-8"?>
<ds:datastoreItem xmlns:ds="http://schemas.openxmlformats.org/officeDocument/2006/customXml" ds:itemID="{FD512652-D9AD-4AFC-9066-F72978805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84cb3-e614-4402-8de7-208e930e3685"/>
    <ds:schemaRef ds:uri="9f307c04-8786-433e-8208-e0d42b734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35B1DA-B4CE-4B67-8372-EFEDF3F1B3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2287</TotalTime>
  <Words>406</Words>
  <Application>Microsoft Office PowerPoint</Application>
  <PresentationFormat>Widescreen</PresentationFormat>
  <Paragraphs>32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1a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Page</dc:creator>
  <cp:lastModifiedBy>Louise Rattigan</cp:lastModifiedBy>
  <cp:revision>213</cp:revision>
  <cp:lastPrinted>2020-02-04T10:00:53Z</cp:lastPrinted>
  <dcterms:created xsi:type="dcterms:W3CDTF">2019-06-07T08:13:52Z</dcterms:created>
  <dcterms:modified xsi:type="dcterms:W3CDTF">2022-06-14T12:22:25Z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0x0101004A48BF19889E5C4A884FE862C12E2E73</vt:lpwstr>
  </property>
</Properties>
</file>