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C3E9"/>
    <a:srgbClr val="0000FF"/>
    <a:srgbClr val="90D7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>
      <p:cViewPr>
        <p:scale>
          <a:sx n="90" d="100"/>
          <a:sy n="90" d="100"/>
        </p:scale>
        <p:origin x="1398" y="-21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 Reed" userId="371c1b9c-e16e-4a1b-85ee-4ef249242609" providerId="ADAL" clId="{D59A77AF-8FD8-4F40-833D-22F3906DBD08}"/>
    <pc:docChg chg="modSld">
      <pc:chgData name="J Reed" userId="371c1b9c-e16e-4a1b-85ee-4ef249242609" providerId="ADAL" clId="{D59A77AF-8FD8-4F40-833D-22F3906DBD08}" dt="2026-04-03T12:54:34.980" v="1" actId="20577"/>
      <pc:docMkLst>
        <pc:docMk/>
      </pc:docMkLst>
      <pc:sldChg chg="modSp mod">
        <pc:chgData name="J Reed" userId="371c1b9c-e16e-4a1b-85ee-4ef249242609" providerId="ADAL" clId="{D59A77AF-8FD8-4F40-833D-22F3906DBD08}" dt="2026-04-03T12:54:34.980" v="1" actId="20577"/>
        <pc:sldMkLst>
          <pc:docMk/>
          <pc:sldMk cId="0" sldId="257"/>
        </pc:sldMkLst>
        <pc:graphicFrameChg chg="modGraphic">
          <ac:chgData name="J Reed" userId="371c1b9c-e16e-4a1b-85ee-4ef249242609" providerId="ADAL" clId="{D59A77AF-8FD8-4F40-833D-22F3906DBD08}" dt="2026-04-03T12:54:34.980" v="1" actId="20577"/>
          <ac:graphicFrameMkLst>
            <pc:docMk/>
            <pc:sldMk cId="0" sldId="257"/>
            <ac:graphicFrameMk id="11" creationId="{D2E0272B-0B86-4132-8D15-3980227E6E21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FE278-BF16-4B4B-AAC0-D0F74D663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E175D-8732-4159-B0AC-A666740578CA}" type="datetimeFigureOut">
              <a:rPr lang="en-GB"/>
              <a:pPr>
                <a:defRPr/>
              </a:pPr>
              <a:t>03/04/2026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EE2C2-5C15-4C9B-A199-A16F1355C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2CA4DA-90A5-44E0-ACDA-644B06740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D059D5-CCC4-45FB-84C1-9A1ED4173F0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9426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0A509-E175-4EF3-9E5F-79BCCF45A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195E1-8A14-4C0F-B369-904A0E835CC3}" type="datetimeFigureOut">
              <a:rPr lang="en-GB"/>
              <a:pPr>
                <a:defRPr/>
              </a:pPr>
              <a:t>03/04/2026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D5B3F0-444E-4D8C-9213-6B96B9899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70EE6-499B-4695-8698-F50593D8D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380AC9-9A84-4B14-8E49-07109FE1A0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6223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9AB59-5ECD-4D92-804F-6B16F4437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CF569-B6B2-4339-B4E8-79453FE44940}" type="datetimeFigureOut">
              <a:rPr lang="en-GB"/>
              <a:pPr>
                <a:defRPr/>
              </a:pPr>
              <a:t>03/04/2026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A307A-1D7B-4244-B44A-C5E2F2260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9B028D-B310-484A-8916-85977F308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5F7DF9-92F0-4BA2-838C-23D8E9A88AB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6207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A95E0F-006B-47E1-B9FC-7AFE954BE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49543-A9BD-4A74-B538-C4F5B2DB8356}" type="datetimeFigureOut">
              <a:rPr lang="en-GB"/>
              <a:pPr>
                <a:defRPr/>
              </a:pPr>
              <a:t>03/04/2026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0732B-22CC-42C6-9E97-C4F500E5A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9FE02-048E-47A8-A629-7B7603577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EEB45-A7F7-486D-B1C2-BC537D30A35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192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105D5-8006-4837-A859-9755EA432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BEE6E-8C48-4621-BCB1-F6D34DAE256A}" type="datetimeFigureOut">
              <a:rPr lang="en-GB"/>
              <a:pPr>
                <a:defRPr/>
              </a:pPr>
              <a:t>03/04/2026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75485-876B-4531-A86E-BFEC72A1D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F09008-CC1A-41D5-B83C-7CB8CCEFE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9C5FA5-C44A-4D8C-AA1B-3241C7D5953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8060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0A82409-681B-42AB-93C2-D1850CED3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15603-DB34-46E0-B3EC-45E92BA67FCD}" type="datetimeFigureOut">
              <a:rPr lang="en-GB"/>
              <a:pPr>
                <a:defRPr/>
              </a:pPr>
              <a:t>03/04/2026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6530702-18B6-4512-99B8-1AB907C23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F25939F-0EC5-4AE8-BD0F-A038AC7D5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99A4A-7C2F-447B-8590-A79A13D3A8A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8094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5B68E43-73EF-4200-88CB-12A6C0B50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90261-376F-480C-B340-E58AB5402E81}" type="datetimeFigureOut">
              <a:rPr lang="en-GB"/>
              <a:pPr>
                <a:defRPr/>
              </a:pPr>
              <a:t>03/04/2026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25BAB7F-D61B-4FB7-BEC3-94CBD07AC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B869435-2E58-4BE7-A6E1-7BE66B55F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1B4A9B-BFDD-412C-80AB-185059B9DEC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5336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049A646-8BCB-40B5-98DF-B2B0A3FD6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49DE6-8258-42DB-B8F3-37859C9F8A0C}" type="datetimeFigureOut">
              <a:rPr lang="en-GB"/>
              <a:pPr>
                <a:defRPr/>
              </a:pPr>
              <a:t>03/04/2026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3E46E8B-6FD9-42C0-9CAE-D0BCE140A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8E91577-3E63-4BF0-AE52-20C54F77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1B5BB-45A1-4046-AC4C-5BDBA7BDCAD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157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750F215-5A8B-4F5B-BC54-B5CDAA3B0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20FBA-7169-4F3D-B33E-40A7A1607C31}" type="datetimeFigureOut">
              <a:rPr lang="en-GB"/>
              <a:pPr>
                <a:defRPr/>
              </a:pPr>
              <a:t>03/04/2026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8ED2045-6BCE-45D6-B046-9A2FF3321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E114F55-892E-4729-9DB0-72499973A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A7E287-64C4-4E0C-9F69-D5AE41601EC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302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DD1F5E1-C437-4355-AE8D-16DE1EA50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F6454-DB1F-46D3-A7F6-8E4376853599}" type="datetimeFigureOut">
              <a:rPr lang="en-GB"/>
              <a:pPr>
                <a:defRPr/>
              </a:pPr>
              <a:t>03/04/2026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F341D79-49A1-420C-BC09-3E53AA7B9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BF2118F-C73C-4273-B520-4CBF363A6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5970B7-0576-4A25-AB88-C439F329440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2839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E3E3AEF-1016-49A8-8C58-ECCD751FF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68C7D-DEEE-42BF-967D-739472DE83F9}" type="datetimeFigureOut">
              <a:rPr lang="en-GB"/>
              <a:pPr>
                <a:defRPr/>
              </a:pPr>
              <a:t>03/04/2026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8EC4291-68B5-4F99-80FE-3B78A8176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AEB383E-62FD-46EF-A8C7-09FB1C6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7B9C91-ADD8-4A65-AFDE-9E09737E4A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2973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A4D8812-861D-4875-8415-C1519EE8178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AA183D7-AFB7-4B76-AF62-FEB68EC262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45EE7-8889-49CB-B863-057800CF8D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FFF3FF-F02B-426B-9E0B-3B13B516F2D7}" type="datetimeFigureOut">
              <a:rPr lang="en-GB"/>
              <a:pPr>
                <a:defRPr/>
              </a:pPr>
              <a:t>03/04/2026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3B481-FEB9-4B03-B87F-C02F51FF1F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31AD8-8F9B-496E-A33D-8674E4344F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EF7112C-C252-4BF5-928A-021B7364D08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topics/zkvv4wx/articles/zyfhxbk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www.bbc.co.uk/teach/supermovers/articles/zhbm47h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bbc.co.uk/bitesize/topics/zkvv4wx/articles/z3kbyd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4479BFC-D93F-47F7-A747-D7EC781998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658904"/>
              </p:ext>
            </p:extLst>
          </p:nvPr>
        </p:nvGraphicFramePr>
        <p:xfrm>
          <a:off x="11113" y="1341169"/>
          <a:ext cx="6874271" cy="86695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376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Mathematics</a:t>
                      </a:r>
                    </a:p>
                  </a:txBody>
                  <a:tcPr marT="45714" marB="45714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English</a:t>
                      </a:r>
                    </a:p>
                  </a:txBody>
                  <a:tcPr marT="45714" marB="45714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Geography</a:t>
                      </a:r>
                    </a:p>
                  </a:txBody>
                  <a:tcPr marT="45714" marB="45714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1010">
                <a:tc>
                  <a:txBody>
                    <a:bodyPr/>
                    <a:lstStyle/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1100" u="sng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 11 Multiplication and Division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Counting in 2s, 5s and 10s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Finding equal groups.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 equal groups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Arrays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Making doubles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Grouping and sharing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GB" sz="1100" u="non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1100" u="sng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 12 Fractions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Recognise and find half of a shape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Recognise and find half of a number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Recognise and find a quarter of a shape.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Recognise and find a quarter of a shape.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GB" sz="1100" u="sng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1100" u="sng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 13 Position and Direction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Describe turns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Describe position – left/right, forwards/backwards, above/below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Ordinal numbers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GB" sz="1100" u="sng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1100" u="sng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 14 Numbers to 100.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Counting from 50 to 100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Counting in 10s to 100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Partition numbers into 10s and 1s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a number line to 100.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One more/less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Comparing numbers to 100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Fiction (Traditional Tales)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Features of traditional tales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Good characters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Bad characters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Story </a:t>
                      </a:r>
                      <a:r>
                        <a:rPr lang="en-US" sz="11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(Once </a:t>
                      </a: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upon… </a:t>
                      </a:r>
                      <a:r>
                        <a:rPr lang="en-US" sz="11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they all lived….)</a:t>
                      </a: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Problem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Good overcomes bad and the problem is resolved.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Hansel and Gretel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Little Red Riding Hood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Three Little Pigs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Three Billy Goats Gruff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Goldilocks and the Three Bears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Duffield </a:t>
                      </a:r>
                      <a:r>
                        <a:rPr lang="en-GB" sz="1100" dirty="0"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GB" sz="11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 a village, Belper </a:t>
                      </a:r>
                      <a:r>
                        <a:rPr lang="en-GB" sz="1100" dirty="0"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</a:t>
                      </a:r>
                      <a:r>
                        <a:rPr lang="en-GB" sz="11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 town and Derby is a city.</a:t>
                      </a:r>
                      <a:endParaRPr lang="en-GB" sz="1100" dirty="0"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Human features of Duffield include a school, church and park.</a:t>
                      </a:r>
                      <a:endParaRPr lang="en-GB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Physical features of Duffield include a river, hill and trees.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England is one of four countries in the United Kingdom. London is the capital city of England.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England, Scotland, Wales and Northern Ireland are the four countries of the United Kingdom.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United Kingdom is an island surrounded by seas and oceans.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North Sea, Irish Sea, English Channel and the Atlantic Ocean surround the United Kingdom.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100" dirty="0"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AAA45A2-70B1-4D98-8799-6A13B64512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567998"/>
              </p:ext>
            </p:extLst>
          </p:nvPr>
        </p:nvGraphicFramePr>
        <p:xfrm>
          <a:off x="1125538" y="4763"/>
          <a:ext cx="4606925" cy="17028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3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3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481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William Gilbert Endowed Church of England Aided Primary School</a:t>
                      </a:r>
                      <a:endParaRPr lang="en-GB" sz="1200" i="1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026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u="sng" dirty="0"/>
                        <a:t>Curriculum Overview For Parents</a:t>
                      </a:r>
                      <a:endParaRPr lang="en-GB" sz="1600" b="1" u="sng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481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Term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</a:rPr>
                        <a:t>: Summer 1 2026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/>
                        <a:t>Mrs Reed</a:t>
                      </a:r>
                      <a:endParaRPr lang="en-GB" sz="1200" dirty="0"/>
                    </a:p>
                  </a:txBody>
                  <a:tcPr marL="91393" marR="91393" marT="45737" marB="4573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433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Theme:</a:t>
                      </a:r>
                      <a:r>
                        <a:rPr lang="en-GB" sz="1600" baseline="0" dirty="0"/>
                        <a:t> ‘Who Lives Here?’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0" baseline="0" dirty="0"/>
                        <a:t>                   (Local Study)</a:t>
                      </a:r>
                      <a:endParaRPr lang="en-GB" sz="1200" i="0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481"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393" marR="91393" marT="45737" marB="45737"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72" name="TextBox 7">
            <a:extLst>
              <a:ext uri="{FF2B5EF4-FFF2-40B4-BE49-F238E27FC236}">
                <a16:creationId xmlns:a16="http://schemas.microsoft.com/office/drawing/2014/main" id="{99E5C31B-3956-4FB7-9E25-A4AD123B7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1320"/>
            <a:ext cx="1268760" cy="135421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5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</p:txBody>
      </p:sp>
      <p:sp>
        <p:nvSpPr>
          <p:cNvPr id="2073" name="TextBox 7">
            <a:extLst>
              <a:ext uri="{FF2B5EF4-FFF2-40B4-BE49-F238E27FC236}">
                <a16:creationId xmlns:a16="http://schemas.microsoft.com/office/drawing/2014/main" id="{4ADF3FAD-63AF-4334-A8F9-091011846F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9240" y="-1320"/>
            <a:ext cx="1279873" cy="133882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5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000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FD79BA8-5FF6-DD2F-5727-000CC350F6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43" y="424012"/>
            <a:ext cx="1101474" cy="89686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22E687E-82DB-8092-0867-26459ABEA6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4188" y="419980"/>
            <a:ext cx="1097375" cy="89619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CF84FB2-CE8B-451D-8E9C-94A6890695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011537"/>
              </p:ext>
            </p:extLst>
          </p:nvPr>
        </p:nvGraphicFramePr>
        <p:xfrm>
          <a:off x="24306" y="1348838"/>
          <a:ext cx="6833693" cy="25030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25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928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785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RHE</a:t>
                      </a:r>
                    </a:p>
                  </a:txBody>
                  <a:tcPr marL="91452" marR="91452" marT="45667" marB="45667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Design Technology</a:t>
                      </a:r>
                    </a:p>
                  </a:txBody>
                  <a:tcPr marL="91452" marR="91452" marT="45667" marB="45667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R.E</a:t>
                      </a:r>
                    </a:p>
                  </a:txBody>
                  <a:tcPr marL="91452" marR="91452" marT="45667" marB="45667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5228"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Recognise some of the needs of babies and younger children.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Begin to recognise ways in which we are the same as and different from other people.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the range of groups that people belong to.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Begin to know how democracy works.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discover what money is and how it helps us.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consider ways to keep coins safe.</a:t>
                      </a:r>
                    </a:p>
                  </a:txBody>
                  <a:tcPr marL="91452" marR="91452" marT="45667" marB="45667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 stability by balancing.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explore wide or narrow bases by building towers.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test a structures stability with weight added to different places.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design a stable structure that meets the needs of the user.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use a variety of cutting and joining techniques to make a stable product.</a:t>
                      </a:r>
                    </a:p>
                  </a:txBody>
                  <a:tcPr marL="91452" marR="91452" marT="45667" marB="45667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Everyone is valuable and unique.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Golden Rule for everyone is to ‘treat others how we would like to be treated’.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 the Jewish festival of Sukkot, people spend time living outside to remember the Israelites escape from Egypt.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 Good Samaritan tells us how to be a good neighbour to everyone.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Tzedakah is the Jewish idea of charitable giving to those in need. This is to help make the world a better place.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2" marR="91452" marT="45667" marB="4566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2E0272B-0B86-4132-8D15-3980227E6E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077661"/>
              </p:ext>
            </p:extLst>
          </p:nvPr>
        </p:nvGraphicFramePr>
        <p:xfrm>
          <a:off x="1513" y="6198798"/>
          <a:ext cx="6813550" cy="29633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13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154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                  Things to look for and do at home/Any other information</a:t>
                      </a:r>
                    </a:p>
                  </a:txBody>
                  <a:tcPr marL="91444" marR="91444" marT="45737" marB="45737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3661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have been counting in 2s, 5s and 10s using a resource on the BBC website, please could your child have an extra practice counting in 5s </a:t>
                      </a:r>
                      <a:r>
                        <a:rPr lang="en-US" sz="1050" b="0" kern="1200" baseline="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https://www.bbc.co.uk/teach/supermovers/articles/zhbm47h</a:t>
                      </a:r>
                      <a:r>
                        <a:rPr lang="en-US" sz="1050" b="0" kern="1200" baseline="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Please make sure library books are signed off ready to change each Friday.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Remember to log your child’s reading progress in the front of their reading record books, comments/feedback is checked each Tuesday when a new reading response is added.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050" b="1" u="sng" kern="1200" baseline="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050" b="1" u="sng" kern="1200" baseline="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Creative Homework Ideas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https://www.bbc.co.uk/bitesize/topics/zkvv4wx/articles/zyfhxbk</a:t>
                      </a:r>
                      <a:r>
                        <a:rPr lang="en-US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https://www.bbc.co.uk/bitesize/topics/zkvv4wx/articles/z3kbydm</a:t>
                      </a:r>
                      <a:r>
                        <a:rPr lang="en-US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Create a seasons/calendar wheel to show the relationship between the seasons and months.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Produce a piece of artwork to show seasonal change.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 on a walk, look out for common and wild plants, can you identify them? Take some photographs to make a poster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the computer to create a piece of digital art linked to our topic.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Make a leaflet/poster to advertise Duffield, you could add headings ‘Places to visit’ ‘Places to eat’ ‘Things to do’ to list physical and human features. </a:t>
                      </a:r>
                      <a:r>
                        <a:rPr lang="en-US" sz="1050" b="0" kern="1200" baseline="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Please can work be brought into school by </a:t>
                      </a:r>
                      <a:r>
                        <a:rPr lang="en-US" sz="1050" b="0" kern="1200" baseline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Monday 11</a:t>
                      </a:r>
                      <a:r>
                        <a:rPr lang="en-US" sz="1050" b="0" kern="1200" baseline="3000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050" b="0" kern="1200" baseline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50" b="0" kern="1200" baseline="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 (or before!) to receive a FREE STAR!!!</a:t>
                      </a:r>
                    </a:p>
                  </a:txBody>
                  <a:tcPr marL="91444" marR="91444" marT="45737" marB="4573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91DD8EE-918F-4532-B257-8680A0B3E8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443704"/>
              </p:ext>
            </p:extLst>
          </p:nvPr>
        </p:nvGraphicFramePr>
        <p:xfrm>
          <a:off x="1125538" y="0"/>
          <a:ext cx="4606925" cy="16766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3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3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78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William Gilbert Endowed Church of England Aided Primary School</a:t>
                      </a:r>
                      <a:endParaRPr lang="en-GB" sz="1200" i="1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51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u="sng" dirty="0"/>
                        <a:t>Curriculum Overview For Parents</a:t>
                      </a:r>
                      <a:endParaRPr lang="en-GB" sz="1600" b="1" u="sng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7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Term  -  Summer 1</a:t>
                      </a:r>
                      <a:r>
                        <a:rPr lang="en-GB" sz="1200" baseline="0" dirty="0"/>
                        <a:t> 2026</a:t>
                      </a:r>
                      <a:endParaRPr lang="en-GB" sz="1200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Mrs</a:t>
                      </a:r>
                      <a:r>
                        <a:rPr lang="en-US" sz="1200" baseline="0" dirty="0"/>
                        <a:t> Reed</a:t>
                      </a:r>
                      <a:endParaRPr lang="en-GB" sz="1200" dirty="0"/>
                    </a:p>
                  </a:txBody>
                  <a:tcPr marL="91409" marR="91409" marT="45730" marB="4573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51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Theme: ‘Who Lives Here?’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(Local Study)</a:t>
                      </a:r>
                      <a:endParaRPr lang="en-GB" sz="1200" i="1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78"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409" marR="91409" marT="45730" marB="45730"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765E8F3-5DFE-44D8-A227-BF7C2A3E54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674690"/>
              </p:ext>
            </p:extLst>
          </p:nvPr>
        </p:nvGraphicFramePr>
        <p:xfrm>
          <a:off x="16685" y="3851921"/>
          <a:ext cx="6809385" cy="23468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2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85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4279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Science</a:t>
                      </a:r>
                    </a:p>
                  </a:txBody>
                  <a:tcPr marL="91444" marR="91444" marT="45679" marB="45679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Computing – Digital Painting</a:t>
                      </a:r>
                    </a:p>
                  </a:txBody>
                  <a:tcPr marL="91444" marR="91444" marT="45679" marB="45679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P.E - Orienteering</a:t>
                      </a:r>
                    </a:p>
                  </a:txBody>
                  <a:tcPr marL="91444" marR="91444" marT="45679" marB="45679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7968">
                <a:tc>
                  <a:txBody>
                    <a:bodyPr/>
                    <a:lstStyle/>
                    <a:p>
                      <a:pPr marL="0" lvl="0" indent="0" algn="l">
                        <a:buFont typeface="Symbol" panose="05050102010706020507" pitchFamily="18" charset="2"/>
                        <a:buNone/>
                      </a:pPr>
                      <a:endParaRPr lang="en-US" sz="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Identify and name a variety of common wild and garden plants, including deciduous and evergreen trees.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Identify and describe the basic structure of a variety of common flowering plants, including trees.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Discuss and observe changes across the four seasons.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Observe and describe weather associated with the seasons and how day length varies.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endParaRPr lang="en-US" sz="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Create pictures by drawing, painting, photographing and using computers.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Different tools on the computer can create different lines, shapes and colours.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Artwork can be created using computers.</a:t>
                      </a:r>
                    </a:p>
                  </a:txBody>
                  <a:tcPr marL="91444" marR="91444" marT="45679" marB="45679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 what it means to work in a team.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 within a team to achieve an objective.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 how to solve a problem.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Recognise key landmarks on a map.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Follow instructions from a map.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Following directions and working as a team.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679" marB="4567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121" name="TextBox 7">
            <a:extLst>
              <a:ext uri="{FF2B5EF4-FFF2-40B4-BE49-F238E27FC236}">
                <a16:creationId xmlns:a16="http://schemas.microsoft.com/office/drawing/2014/main" id="{7B53EE1B-B0F6-496C-81E4-0904588EE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7" y="25399"/>
            <a:ext cx="1268760" cy="132343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</p:txBody>
      </p:sp>
      <p:sp>
        <p:nvSpPr>
          <p:cNvPr id="3122" name="TextBox 7">
            <a:extLst>
              <a:ext uri="{FF2B5EF4-FFF2-40B4-BE49-F238E27FC236}">
                <a16:creationId xmlns:a16="http://schemas.microsoft.com/office/drawing/2014/main" id="{1E49B444-2C76-48F8-A2CE-4AB604B02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9241" y="25400"/>
            <a:ext cx="1268760" cy="132343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0A96DF-98DA-A5DF-DAFB-9FC8F6B095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379" y="440071"/>
            <a:ext cx="1097375" cy="89619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3947050-702E-B90A-B3DD-4480D39C7A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1869" y="439948"/>
            <a:ext cx="1097375" cy="89619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BFE87D5-3F44-90BF-D560-1DD92B7811D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05064" y="7242427"/>
            <a:ext cx="701321" cy="63332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66A3BF1-CBD8-8208-FED9-2042ED17599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52749" y="7314423"/>
            <a:ext cx="930215" cy="5383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68C9F5823BC844A011B3CDF13D093B" ma:contentTypeVersion="12" ma:contentTypeDescription="Create a new document." ma:contentTypeScope="" ma:versionID="de4394ede43c1ba32d46f297c48d1a44">
  <xsd:schema xmlns:xsd="http://www.w3.org/2001/XMLSchema" xmlns:xs="http://www.w3.org/2001/XMLSchema" xmlns:p="http://schemas.microsoft.com/office/2006/metadata/properties" xmlns:ns2="b2f1d325-4cb6-4428-8030-8c133dba3385" xmlns:ns3="9c028657-b331-4746-bff2-5c6ab46ed246" targetNamespace="http://schemas.microsoft.com/office/2006/metadata/properties" ma:root="true" ma:fieldsID="d10201b180e32b77f896674183255a45" ns2:_="" ns3:_="">
    <xsd:import namespace="b2f1d325-4cb6-4428-8030-8c133dba3385"/>
    <xsd:import namespace="9c028657-b331-4746-bff2-5c6ab46ed2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f1d325-4cb6-4428-8030-8c133dba33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b5a9e40-5c8f-4e4e-b4e1-dae2113df3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028657-b331-4746-bff2-5c6ab46ed24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89a7909-3b7f-4065-b879-c80572402a64}" ma:internalName="TaxCatchAll" ma:showField="CatchAllData" ma:web="9c028657-b331-4746-bff2-5c6ab46ed2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f1d325-4cb6-4428-8030-8c133dba3385">
      <Terms xmlns="http://schemas.microsoft.com/office/infopath/2007/PartnerControls"/>
    </lcf76f155ced4ddcb4097134ff3c332f>
    <TaxCatchAll xmlns="9c028657-b331-4746-bff2-5c6ab46ed246" xsi:nil="true"/>
  </documentManagement>
</p:properties>
</file>

<file path=customXml/itemProps1.xml><?xml version="1.0" encoding="utf-8"?>
<ds:datastoreItem xmlns:ds="http://schemas.openxmlformats.org/officeDocument/2006/customXml" ds:itemID="{FD4FE5BD-0783-4F6A-9320-470D624CBE14}"/>
</file>

<file path=customXml/itemProps2.xml><?xml version="1.0" encoding="utf-8"?>
<ds:datastoreItem xmlns:ds="http://schemas.openxmlformats.org/officeDocument/2006/customXml" ds:itemID="{E56DB506-F8E4-4DC1-80A1-FF9983B3F37F}"/>
</file>

<file path=customXml/itemProps3.xml><?xml version="1.0" encoding="utf-8"?>
<ds:datastoreItem xmlns:ds="http://schemas.openxmlformats.org/officeDocument/2006/customXml" ds:itemID="{7BA9BD52-DF77-4A9A-8680-6264EB72732E}"/>
</file>

<file path=docProps/app.xml><?xml version="1.0" encoding="utf-8"?>
<Properties xmlns="http://schemas.openxmlformats.org/officeDocument/2006/extended-properties" xmlns:vt="http://schemas.openxmlformats.org/officeDocument/2006/docPropsVTypes">
  <TotalTime>1682</TotalTime>
  <Words>976</Words>
  <Application>Microsoft Office PowerPoint</Application>
  <PresentationFormat>On-screen Show (4:3)</PresentationFormat>
  <Paragraphs>162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Symbol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</dc:creator>
  <cp:lastModifiedBy>J Reed</cp:lastModifiedBy>
  <cp:revision>106</cp:revision>
  <cp:lastPrinted>2017-02-24T14:05:27Z</cp:lastPrinted>
  <dcterms:created xsi:type="dcterms:W3CDTF">2015-04-28T21:00:47Z</dcterms:created>
  <dcterms:modified xsi:type="dcterms:W3CDTF">2026-04-03T12:54:38Z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0x0101004568C9F5823BC844A011B3CDF13D093B</vt:lpwstr>
  </property>
  <property fmtid="{D5CDD505-2E9C-101B-9397-08002B2CF9AE}" pid="3" name="Order">
    <vt:r8>654600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</Properties>
</file>