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6858000" cy="9144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C3E9"/>
    <a:srgbClr val="0000FF"/>
    <a:srgbClr val="90D7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214C7B-1BF8-43A0-92FE-DA72BA5D12D5}" v="46" dt="2025-11-05T11:40:59.1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>
      <p:cViewPr varScale="1">
        <p:scale>
          <a:sx n="86" d="100"/>
          <a:sy n="86" d="100"/>
        </p:scale>
        <p:origin x="2892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 Reed" userId="371c1b9c-e16e-4a1b-85ee-4ef249242609" providerId="ADAL" clId="{22214C7B-1BF8-43A0-92FE-DA72BA5D12D5}"/>
    <pc:docChg chg="undo custSel modSld">
      <pc:chgData name="J Reed" userId="371c1b9c-e16e-4a1b-85ee-4ef249242609" providerId="ADAL" clId="{22214C7B-1BF8-43A0-92FE-DA72BA5D12D5}" dt="2025-11-05T11:43:10.787" v="2192" actId="20577"/>
      <pc:docMkLst>
        <pc:docMk/>
      </pc:docMkLst>
      <pc:sldChg chg="addSp modSp mod">
        <pc:chgData name="J Reed" userId="371c1b9c-e16e-4a1b-85ee-4ef249242609" providerId="ADAL" clId="{22214C7B-1BF8-43A0-92FE-DA72BA5D12D5}" dt="2025-10-31T15:36:00.598" v="1821" actId="20577"/>
        <pc:sldMkLst>
          <pc:docMk/>
          <pc:sldMk cId="0" sldId="256"/>
        </pc:sldMkLst>
        <pc:spChg chg="mod">
          <ac:chgData name="J Reed" userId="371c1b9c-e16e-4a1b-85ee-4ef249242609" providerId="ADAL" clId="{22214C7B-1BF8-43A0-92FE-DA72BA5D12D5}" dt="2025-10-31T15:33:28.729" v="1673" actId="20577"/>
          <ac:spMkLst>
            <pc:docMk/>
            <pc:sldMk cId="0" sldId="256"/>
            <ac:spMk id="2072" creationId="{99E5C31B-3956-4FB7-9E25-A4AD123B7519}"/>
          </ac:spMkLst>
        </pc:spChg>
        <pc:spChg chg="mod">
          <ac:chgData name="J Reed" userId="371c1b9c-e16e-4a1b-85ee-4ef249242609" providerId="ADAL" clId="{22214C7B-1BF8-43A0-92FE-DA72BA5D12D5}" dt="2025-10-31T15:33:59.630" v="1679" actId="20577"/>
          <ac:spMkLst>
            <pc:docMk/>
            <pc:sldMk cId="0" sldId="256"/>
            <ac:spMk id="2073" creationId="{4ADF3FAD-63AF-4334-A8F9-091011846F59}"/>
          </ac:spMkLst>
        </pc:spChg>
        <pc:graphicFrameChg chg="mod modGraphic">
          <ac:chgData name="J Reed" userId="371c1b9c-e16e-4a1b-85ee-4ef249242609" providerId="ADAL" clId="{22214C7B-1BF8-43A0-92FE-DA72BA5D12D5}" dt="2025-10-31T15:36:00.598" v="1821" actId="20577"/>
          <ac:graphicFrameMkLst>
            <pc:docMk/>
            <pc:sldMk cId="0" sldId="256"/>
            <ac:graphicFrameMk id="9" creationId="{44479BFC-D93F-47F7-A747-D7EC781998E6}"/>
          </ac:graphicFrameMkLst>
        </pc:graphicFrameChg>
        <pc:graphicFrameChg chg="mod modGraphic">
          <ac:chgData name="J Reed" userId="371c1b9c-e16e-4a1b-85ee-4ef249242609" providerId="ADAL" clId="{22214C7B-1BF8-43A0-92FE-DA72BA5D12D5}" dt="2025-10-31T15:30:49.783" v="1655" actId="114"/>
          <ac:graphicFrameMkLst>
            <pc:docMk/>
            <pc:sldMk cId="0" sldId="256"/>
            <ac:graphicFrameMk id="12" creationId="{5AAA45A2-70B1-4D98-8799-6A13B6451278}"/>
          </ac:graphicFrameMkLst>
        </pc:graphicFrameChg>
        <pc:picChg chg="add mod">
          <ac:chgData name="J Reed" userId="371c1b9c-e16e-4a1b-85ee-4ef249242609" providerId="ADAL" clId="{22214C7B-1BF8-43A0-92FE-DA72BA5D12D5}" dt="2025-10-31T15:33:35.114" v="1674" actId="1076"/>
          <ac:picMkLst>
            <pc:docMk/>
            <pc:sldMk cId="0" sldId="256"/>
            <ac:picMk id="2" creationId="{14DA0B4A-BAE8-ADE5-DAAB-2D9E5B7ECA36}"/>
          </ac:picMkLst>
        </pc:picChg>
        <pc:picChg chg="add mod">
          <ac:chgData name="J Reed" userId="371c1b9c-e16e-4a1b-85ee-4ef249242609" providerId="ADAL" clId="{22214C7B-1BF8-43A0-92FE-DA72BA5D12D5}" dt="2025-10-31T15:33:51.774" v="1677" actId="1076"/>
          <ac:picMkLst>
            <pc:docMk/>
            <pc:sldMk cId="0" sldId="256"/>
            <ac:picMk id="3" creationId="{C1DE7046-75F6-FD43-9692-6FC2637C6CA6}"/>
          </ac:picMkLst>
        </pc:picChg>
      </pc:sldChg>
      <pc:sldChg chg="addSp modSp mod">
        <pc:chgData name="J Reed" userId="371c1b9c-e16e-4a1b-85ee-4ef249242609" providerId="ADAL" clId="{22214C7B-1BF8-43A0-92FE-DA72BA5D12D5}" dt="2025-11-05T11:43:10.787" v="2192" actId="20577"/>
        <pc:sldMkLst>
          <pc:docMk/>
          <pc:sldMk cId="0" sldId="257"/>
        </pc:sldMkLst>
        <pc:graphicFrameChg chg="mod modGraphic">
          <ac:chgData name="J Reed" userId="371c1b9c-e16e-4a1b-85ee-4ef249242609" providerId="ADAL" clId="{22214C7B-1BF8-43A0-92FE-DA72BA5D12D5}" dt="2025-11-05T11:42:31.333" v="2176" actId="14734"/>
          <ac:graphicFrameMkLst>
            <pc:docMk/>
            <pc:sldMk cId="0" sldId="257"/>
            <ac:graphicFrameMk id="4" creationId="{6765E8F3-5DFE-44D8-A227-BF7C2A3E54B1}"/>
          </ac:graphicFrameMkLst>
        </pc:graphicFrameChg>
        <pc:graphicFrameChg chg="mod modGraphic">
          <ac:chgData name="J Reed" userId="371c1b9c-e16e-4a1b-85ee-4ef249242609" providerId="ADAL" clId="{22214C7B-1BF8-43A0-92FE-DA72BA5D12D5}" dt="2025-10-31T15:29:54.349" v="1644" actId="14734"/>
          <ac:graphicFrameMkLst>
            <pc:docMk/>
            <pc:sldMk cId="0" sldId="257"/>
            <ac:graphicFrameMk id="9" creationId="{6CF84FB2-CE8B-451D-8E9C-94A6890695DC}"/>
          </ac:graphicFrameMkLst>
        </pc:graphicFrameChg>
        <pc:graphicFrameChg chg="mod modGraphic">
          <ac:chgData name="J Reed" userId="371c1b9c-e16e-4a1b-85ee-4ef249242609" providerId="ADAL" clId="{22214C7B-1BF8-43A0-92FE-DA72BA5D12D5}" dt="2025-11-05T11:43:10.787" v="2192" actId="20577"/>
          <ac:graphicFrameMkLst>
            <pc:docMk/>
            <pc:sldMk cId="0" sldId="257"/>
            <ac:graphicFrameMk id="11" creationId="{D2E0272B-0B86-4132-8D15-3980227E6E21}"/>
          </ac:graphicFrameMkLst>
        </pc:graphicFrameChg>
        <pc:graphicFrameChg chg="mod modGraphic">
          <ac:chgData name="J Reed" userId="371c1b9c-e16e-4a1b-85ee-4ef249242609" providerId="ADAL" clId="{22214C7B-1BF8-43A0-92FE-DA72BA5D12D5}" dt="2025-10-31T15:31:19.771" v="1660" actId="114"/>
          <ac:graphicFrameMkLst>
            <pc:docMk/>
            <pc:sldMk cId="0" sldId="257"/>
            <ac:graphicFrameMk id="12" creationId="{D91DD8EE-918F-4532-B257-8680A0B3E88B}"/>
          </ac:graphicFrameMkLst>
        </pc:graphicFrameChg>
        <pc:picChg chg="add mod">
          <ac:chgData name="J Reed" userId="371c1b9c-e16e-4a1b-85ee-4ef249242609" providerId="ADAL" clId="{22214C7B-1BF8-43A0-92FE-DA72BA5D12D5}" dt="2025-10-31T15:32:54.422" v="1667" actId="1076"/>
          <ac:picMkLst>
            <pc:docMk/>
            <pc:sldMk cId="0" sldId="257"/>
            <ac:picMk id="3" creationId="{674FACCB-41F2-AED1-E610-370A3FA270B3}"/>
          </ac:picMkLst>
        </pc:picChg>
        <pc:picChg chg="add mod">
          <ac:chgData name="J Reed" userId="371c1b9c-e16e-4a1b-85ee-4ef249242609" providerId="ADAL" clId="{22214C7B-1BF8-43A0-92FE-DA72BA5D12D5}" dt="2025-10-31T15:33:09.035" v="1669" actId="1076"/>
          <ac:picMkLst>
            <pc:docMk/>
            <pc:sldMk cId="0" sldId="257"/>
            <ac:picMk id="5" creationId="{7D489B00-8C31-13B2-08DE-50CE8430432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6FE278-BF16-4B4B-AAC0-D0F74D663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E175D-8732-4159-B0AC-A666740578CA}" type="datetimeFigureOut">
              <a:rPr lang="en-GB"/>
              <a:pPr>
                <a:defRPr/>
              </a:pPr>
              <a:t>07/11/2025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8EE2C2-5C15-4C9B-A199-A16F1355C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2CA4DA-90A5-44E0-ACDA-644B06740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D059D5-CCC4-45FB-84C1-9A1ED4173F0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89426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70A509-E175-4EF3-9E5F-79BCCF45A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2195E1-8A14-4C0F-B369-904A0E835CC3}" type="datetimeFigureOut">
              <a:rPr lang="en-GB"/>
              <a:pPr>
                <a:defRPr/>
              </a:pPr>
              <a:t>07/11/2025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D5B3F0-444E-4D8C-9213-6B96B9899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E70EE6-499B-4695-8698-F50593D8D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380AC9-9A84-4B14-8E49-07109FE1A08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16223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B9AB59-5ECD-4D92-804F-6B16F4437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0CF569-B6B2-4339-B4E8-79453FE44940}" type="datetimeFigureOut">
              <a:rPr lang="en-GB"/>
              <a:pPr>
                <a:defRPr/>
              </a:pPr>
              <a:t>07/11/2025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6A307A-1D7B-4244-B44A-C5E2F2260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9B028D-B310-484A-8916-85977F308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5F7DF9-92F0-4BA2-838C-23D8E9A88AB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26207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A95E0F-006B-47E1-B9FC-7AFE954BE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49543-A9BD-4A74-B538-C4F5B2DB8356}" type="datetimeFigureOut">
              <a:rPr lang="en-GB"/>
              <a:pPr>
                <a:defRPr/>
              </a:pPr>
              <a:t>07/11/2025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D0732B-22CC-42C6-9E97-C4F500E5A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19FE02-048E-47A8-A629-7B7603577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FEEB45-A7F7-486D-B1C2-BC537D30A35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7192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1105D5-8006-4837-A859-9755EA432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CBEE6E-8C48-4621-BCB1-F6D34DAE256A}" type="datetimeFigureOut">
              <a:rPr lang="en-GB"/>
              <a:pPr>
                <a:defRPr/>
              </a:pPr>
              <a:t>07/11/2025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075485-876B-4531-A86E-BFEC72A1D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F09008-CC1A-41D5-B83C-7CB8CCEFE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9C5FA5-C44A-4D8C-AA1B-3241C7D5953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48060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0A82409-681B-42AB-93C2-D1850CED3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15603-DB34-46E0-B3EC-45E92BA67FCD}" type="datetimeFigureOut">
              <a:rPr lang="en-GB"/>
              <a:pPr>
                <a:defRPr/>
              </a:pPr>
              <a:t>07/11/2025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6530702-18B6-4512-99B8-1AB907C23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F25939F-0EC5-4AE8-BD0F-A038AC7D5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A99A4A-7C2F-447B-8590-A79A13D3A8A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80949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5B68E43-73EF-4200-88CB-12A6C0B50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90261-376F-480C-B340-E58AB5402E81}" type="datetimeFigureOut">
              <a:rPr lang="en-GB"/>
              <a:pPr>
                <a:defRPr/>
              </a:pPr>
              <a:t>07/11/2025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25BAB7F-D61B-4FB7-BEC3-94CBD07AC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B869435-2E58-4BE7-A6E1-7BE66B55F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1B4A9B-BFDD-412C-80AB-185059B9DEC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25336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049A646-8BCB-40B5-98DF-B2B0A3FD6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249DE6-8258-42DB-B8F3-37859C9F8A0C}" type="datetimeFigureOut">
              <a:rPr lang="en-GB"/>
              <a:pPr>
                <a:defRPr/>
              </a:pPr>
              <a:t>07/11/2025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3E46E8B-6FD9-42C0-9CAE-D0BCE140A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8E91577-3E63-4BF0-AE52-20C54F774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D1B5BB-45A1-4046-AC4C-5BDBA7BDCAD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0157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750F215-5A8B-4F5B-BC54-B5CDAA3B0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20FBA-7169-4F3D-B33E-40A7A1607C31}" type="datetimeFigureOut">
              <a:rPr lang="en-GB"/>
              <a:pPr>
                <a:defRPr/>
              </a:pPr>
              <a:t>07/11/2025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8ED2045-6BCE-45D6-B046-9A2FF3321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E114F55-892E-4729-9DB0-72499973A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A7E287-64C4-4E0C-9F69-D5AE41601EC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6302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DD1F5E1-C437-4355-AE8D-16DE1EA50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F6454-DB1F-46D3-A7F6-8E4376853599}" type="datetimeFigureOut">
              <a:rPr lang="en-GB"/>
              <a:pPr>
                <a:defRPr/>
              </a:pPr>
              <a:t>07/11/2025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F341D79-49A1-420C-BC09-3E53AA7B9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BF2118F-C73C-4273-B520-4CBF363A6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5970B7-0576-4A25-AB88-C439F329440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42839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E3E3AEF-1016-49A8-8C58-ECCD751FF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68C7D-DEEE-42BF-967D-739472DE83F9}" type="datetimeFigureOut">
              <a:rPr lang="en-GB"/>
              <a:pPr>
                <a:defRPr/>
              </a:pPr>
              <a:t>07/11/2025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8EC4291-68B5-4F99-80FE-3B78A8176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AEB383E-62FD-46EF-A8C7-09FB1C6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7B9C91-ADD8-4A65-AFDE-9E09737E4A8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92973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A4D8812-861D-4875-8415-C1519EE8178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1AA183D7-AFB7-4B76-AF62-FEB68EC2621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145EE7-8889-49CB-B863-057800CF8D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0FFF3FF-F02B-426B-9E0B-3B13B516F2D7}" type="datetimeFigureOut">
              <a:rPr lang="en-GB"/>
              <a:pPr>
                <a:defRPr/>
              </a:pPr>
              <a:t>07/11/2025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3B481-FEB9-4B03-B87F-C02F51FF1F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131AD8-8F9B-496E-A33D-8674E4344F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EF7112C-C252-4BF5-928A-021B7364D081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35V2dm7JIwE" TargetMode="External"/><Relationship Id="rId7" Type="http://schemas.openxmlformats.org/officeDocument/2006/relationships/image" Target="../media/image1.png"/><Relationship Id="rId2" Type="http://schemas.openxmlformats.org/officeDocument/2006/relationships/hyperlink" Target="https://www.bbc.co.uk/bitesize/topics/zsym3qt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hyperlink" Target="https://www.bbc.co.uk/bitesize/articles/z2np6g8#zssjwnb" TargetMode="External"/><Relationship Id="rId4" Type="http://schemas.openxmlformats.org/officeDocument/2006/relationships/hyperlink" Target="https://www.youtube.com/watch?v=X6BE4VcYngQ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4479BFC-D93F-47F7-A747-D7EC781998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3198324"/>
              </p:ext>
            </p:extLst>
          </p:nvPr>
        </p:nvGraphicFramePr>
        <p:xfrm>
          <a:off x="11113" y="1425692"/>
          <a:ext cx="6858000" cy="751426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5315">
                <a:tc>
                  <a:txBody>
                    <a:bodyPr/>
                    <a:lstStyle/>
                    <a:p>
                      <a:pPr algn="ctr"/>
                      <a:r>
                        <a:rPr lang="en-GB" sz="1050" b="1" dirty="0"/>
                        <a:t>Mathematics</a:t>
                      </a:r>
                    </a:p>
                  </a:txBody>
                  <a:tcPr marT="45714" marB="45714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b="1" dirty="0"/>
                        <a:t>English</a:t>
                      </a:r>
                    </a:p>
                  </a:txBody>
                  <a:tcPr marT="45714" marB="45714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b="1" dirty="0"/>
                        <a:t>Geography</a:t>
                      </a:r>
                    </a:p>
                  </a:txBody>
                  <a:tcPr marT="45714" marB="45714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88948">
                <a:tc>
                  <a:txBody>
                    <a:bodyPr/>
                    <a:lstStyle/>
                    <a:p>
                      <a:pPr marL="0" lvl="0" indent="0">
                        <a:buFont typeface="Arial" pitchFamily="34" charset="0"/>
                        <a:buNone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Addition and Subtraction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 parts to find the whole using a part-whole model.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Find a missing part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Practice using number bonds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Find fact families (6+2=8, 2+6=8, 8-2=6, 8-6=2)</a:t>
                      </a:r>
                      <a:endParaRPr lang="en-GB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Subtracting using a number line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Solving word problems using addition and subtraction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One more/one less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Using a number line to 20.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Poem Crackle! Spit!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Remembrance Day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Gruffalo by Julia Donaldson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Rainbow Fish by Marcus Pfister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Great Kapok Tree by Lynne Cherry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GB" sz="105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Using nouns and adjectives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Using the pronoun ‘I’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Orally rehearsing sentences before writing them down.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 the suffix –ed accurately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GB" sz="105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There are seven continents: Africa, Antarctica, Asia, Australasia, Europe, North America and South America.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There are five oceans in the world: the Arctic Ocean, the Atlantic Ocean, the Indian Ocean, the Pacific Ocean and the Southern Ocean.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There are different habitats in the world - polar regions, tundra, forests, grasslands, deserts, rainforests, and oceans.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The United Kingdom is part of the continent called Europe. The climate of the UK is temperate. This means that we get cool, wet winters and warm, wet summers.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Human activities can change a habitat and the things that live within it.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GB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5AAA45A2-70B1-4D98-8799-6A13B64512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9871088"/>
              </p:ext>
            </p:extLst>
          </p:nvPr>
        </p:nvGraphicFramePr>
        <p:xfrm>
          <a:off x="1125538" y="4763"/>
          <a:ext cx="4606925" cy="174487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83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98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34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0488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i="0" dirty="0"/>
                        <a:t>William Gilbert Endowed Primary School and Nursery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i="1" dirty="0"/>
                    </a:p>
                  </a:txBody>
                  <a:tcPr marL="91393" marR="91393" marT="45737" marB="45737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1702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u="sng" dirty="0"/>
                        <a:t>Curriculum Overview For Parents</a:t>
                      </a:r>
                      <a:endParaRPr lang="en-GB" sz="1200" b="1" u="sng" dirty="0"/>
                    </a:p>
                  </a:txBody>
                  <a:tcPr marL="91393" marR="91393" marT="45737" marB="45737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0488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Term</a:t>
                      </a:r>
                      <a:r>
                        <a:rPr lang="en-GB" sz="1200" b="0" baseline="0" dirty="0">
                          <a:solidFill>
                            <a:schemeClr val="tx1"/>
                          </a:solidFill>
                        </a:rPr>
                        <a:t>: Autumn 2 2025</a:t>
                      </a:r>
                      <a:endParaRPr lang="en-GB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L="91393" marR="91393" marT="45737" marB="45737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aseline="0" dirty="0"/>
                        <a:t>Mrs Reed</a:t>
                      </a:r>
                      <a:endParaRPr lang="en-GB" sz="1200" dirty="0"/>
                    </a:p>
                  </a:txBody>
                  <a:tcPr marL="91393" marR="91393" marT="45737" marB="4573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1702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Theme:</a:t>
                      </a:r>
                      <a:r>
                        <a:rPr lang="en-GB" sz="1200" baseline="0" dirty="0"/>
                        <a:t> </a:t>
                      </a:r>
                      <a:r>
                        <a:rPr lang="en-GB" sz="1200" baseline="0" smtClean="0"/>
                        <a:t>‘Weather </a:t>
                      </a:r>
                      <a:r>
                        <a:rPr lang="en-GB" sz="1200" baseline="0" dirty="0"/>
                        <a:t>a</a:t>
                      </a:r>
                      <a:r>
                        <a:rPr lang="en-GB" sz="1200" baseline="0" smtClean="0"/>
                        <a:t>round </a:t>
                      </a:r>
                      <a:r>
                        <a:rPr lang="en-GB" sz="1200" baseline="0" dirty="0"/>
                        <a:t>the World’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i="1" dirty="0"/>
                    </a:p>
                  </a:txBody>
                  <a:tcPr marL="91393" marR="91393" marT="45737" marB="45737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0488"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L="91393" marR="91393" marT="45737" marB="45737"/>
                </a:tc>
                <a:tc gridSpan="2"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L="91393" marR="91393" marT="45737" marB="45737"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072" name="TextBox 7">
            <a:extLst>
              <a:ext uri="{FF2B5EF4-FFF2-40B4-BE49-F238E27FC236}">
                <a16:creationId xmlns:a16="http://schemas.microsoft.com/office/drawing/2014/main" id="{99E5C31B-3956-4FB7-9E25-A4AD123B75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12" y="0"/>
            <a:ext cx="1279873" cy="138499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100" b="1" dirty="0"/>
              <a:t>Curriculum Overview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1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/>
              <a:t>Year 1</a:t>
            </a:r>
          </a:p>
        </p:txBody>
      </p:sp>
      <p:sp>
        <p:nvSpPr>
          <p:cNvPr id="2073" name="TextBox 7">
            <a:extLst>
              <a:ext uri="{FF2B5EF4-FFF2-40B4-BE49-F238E27FC236}">
                <a16:creationId xmlns:a16="http://schemas.microsoft.com/office/drawing/2014/main" id="{4ADF3FAD-63AF-4334-A8F9-091011846F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9240" y="-1320"/>
            <a:ext cx="1279873" cy="14465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100" b="1" dirty="0"/>
              <a:t>Curriculum Overview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1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1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1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1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1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/>
              <a:t>Year 1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4DA0B4A-BAE8-ADE5-DAAB-2D9E5B7ECA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26" y="418054"/>
            <a:ext cx="1152244" cy="62184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1DE7046-75F6-FD43-9692-6FC2637C6C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3054" y="499435"/>
            <a:ext cx="1152244" cy="62184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CF84FB2-CE8B-451D-8E9C-94A6890695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5123494"/>
              </p:ext>
            </p:extLst>
          </p:nvPr>
        </p:nvGraphicFramePr>
        <p:xfrm>
          <a:off x="16687" y="1194950"/>
          <a:ext cx="6852314" cy="27584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881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43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202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Music</a:t>
                      </a:r>
                    </a:p>
                  </a:txBody>
                  <a:tcPr marL="91452" marR="91452" marT="45667" marB="45667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Art</a:t>
                      </a:r>
                    </a:p>
                  </a:txBody>
                  <a:tcPr marL="91452" marR="91452" marT="45667" marB="45667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/>
                        <a:t>R.E</a:t>
                      </a:r>
                      <a:endParaRPr lang="en-GB" sz="1200" b="1" dirty="0"/>
                    </a:p>
                  </a:txBody>
                  <a:tcPr marL="91452" marR="91452" marT="45667" marB="45667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6397"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9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 voices and bodies expressively, while exploring tempo.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9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Practise a rhyme using fast and slow beats on an instrument.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9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 voices to perform a song with a fast and slow beat.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9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 singing voices and an instrument to perform a song with a fast and slow beat.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9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Demonstrate fast and slow beats within the context of a story.</a:t>
                      </a:r>
                    </a:p>
                  </a:txBody>
                  <a:tcPr marL="91452" marR="91452" marT="45667" marB="45667"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collage is made with glue and materials. Collages can be made from a variety of media.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Paper used in collages can be changed by layering, folding, crumpling, fringing, creasing and tearing.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Paper can be changed with paper and in to be used in artwork.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Texture is how something feels – different materials can create different textures visually.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Create a collage using a variety of media.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2" marR="91452" marT="45667" marB="45667"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story of the tax collector in the Bible is important to Christians. This story talks about forgiveness and peace.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Lord’s Prayer is a special prayer for Christians.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Christians believe God listens to them and answers their prayers.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Christians believe that Jesus sets a good example to show us how to help others.</a:t>
                      </a:r>
                    </a:p>
                  </a:txBody>
                  <a:tcPr marL="91452" marR="91452" marT="45667" marB="4566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D2E0272B-0B86-4132-8D15-3980227E6E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6228668"/>
              </p:ext>
            </p:extLst>
          </p:nvPr>
        </p:nvGraphicFramePr>
        <p:xfrm>
          <a:off x="16687" y="6017226"/>
          <a:ext cx="6813550" cy="32614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13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36858">
                <a:tc>
                  <a:txBody>
                    <a:bodyPr/>
                    <a:lstStyle/>
                    <a:p>
                      <a:pPr algn="l"/>
                      <a:r>
                        <a:rPr lang="en-GB" sz="1200" b="1" dirty="0"/>
                        <a:t>Things to look for and do at home/Any other information</a:t>
                      </a:r>
                    </a:p>
                  </a:txBody>
                  <a:tcPr marL="91444" marR="91444" marT="45737" marB="45737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10404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Creative Homework Ideas: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Create your own habitat poster, add some labels and/or sentences to describe your habitat.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Look at an atlas or on Google maps to  locate continents and oceans, produce a piece of work that identifies the seven continents or the five oceans.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does human activities affect habitats? Design a poster, fact file or leaflet explaining what is happening to affect habitats around the world.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Useful websites:  </a:t>
                      </a:r>
                      <a:r>
                        <a:rPr lang="en-US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https://www.bbc.co.uk/bitesize/topics/zsym3qt</a:t>
                      </a:r>
                      <a:r>
                        <a:rPr lang="en-US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en-GB" sz="1000" dirty="0">
                          <a:hlinkClick r:id="rId3"/>
                        </a:rPr>
                        <a:t>https://www.youtube.com/watch?v=35V2dm7JIwE</a:t>
                      </a:r>
                      <a:r>
                        <a:rPr lang="en-GB" sz="1000" dirty="0"/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000" dirty="0">
                          <a:hlinkClick r:id="rId4"/>
                        </a:rPr>
                        <a:t>https://www.youtube.com/watch?v=X6BE4VcYngQ</a:t>
                      </a:r>
                      <a:r>
                        <a:rPr lang="en-GB" sz="1000" dirty="0"/>
                        <a:t>  </a:t>
                      </a:r>
                      <a:r>
                        <a:rPr lang="en-GB" sz="1000" dirty="0">
                          <a:hlinkClick r:id="rId5"/>
                        </a:rPr>
                        <a:t>https://www.bbc.co.uk/bitesize/articles/z2np6g8#zssjwnb</a:t>
                      </a:r>
                      <a:r>
                        <a:rPr lang="en-GB" sz="1000" dirty="0"/>
                        <a:t>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000" dirty="0"/>
                        <a:t>Creative homework is </a:t>
                      </a:r>
                      <a:r>
                        <a:rPr lang="en-GB" sz="1000" b="1" dirty="0"/>
                        <a:t>not</a:t>
                      </a:r>
                      <a:r>
                        <a:rPr lang="en-GB" sz="1000" dirty="0"/>
                        <a:t> compulsory, however if you want to produce of piece of work to support your child’s learning you are very welcome to! </a:t>
                      </a:r>
                      <a:r>
                        <a:rPr lang="en-US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Please can homework be brought into school by </a:t>
                      </a:r>
                      <a:r>
                        <a:rPr lang="en-US" sz="1000" kern="1200" baseline="0">
                          <a:solidFill>
                            <a:schemeClr val="tx1"/>
                          </a:solidFill>
                          <a:effectLst/>
                          <a:highlight>
                            <a:srgbClr val="00FF00"/>
                          </a:highlight>
                          <a:latin typeface="+mn-lt"/>
                          <a:ea typeface="+mn-ea"/>
                          <a:cs typeface="+mn-cs"/>
                        </a:rPr>
                        <a:t>Monday 24</a:t>
                      </a:r>
                      <a:r>
                        <a:rPr lang="en-US" sz="1000" kern="1200" baseline="30000">
                          <a:solidFill>
                            <a:schemeClr val="tx1"/>
                          </a:solidFill>
                          <a:effectLst/>
                          <a:highlight>
                            <a:srgbClr val="00FF00"/>
                          </a:highlight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000" kern="1200" baseline="0">
                          <a:solidFill>
                            <a:schemeClr val="tx1"/>
                          </a:solidFill>
                          <a:effectLst/>
                          <a:highlight>
                            <a:srgbClr val="00FF00"/>
                          </a:highlight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000" kern="1200" baseline="0" dirty="0">
                          <a:solidFill>
                            <a:schemeClr val="tx1"/>
                          </a:solidFill>
                          <a:effectLst/>
                          <a:highlight>
                            <a:srgbClr val="00FF00"/>
                          </a:highlight>
                          <a:latin typeface="+mn-lt"/>
                          <a:ea typeface="+mn-ea"/>
                          <a:cs typeface="+mn-cs"/>
                        </a:rPr>
                        <a:t>November</a:t>
                      </a:r>
                      <a:endParaRPr lang="en-GB" sz="10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Every </a:t>
                      </a:r>
                      <a:r>
                        <a:rPr lang="en-US" sz="1000" kern="1200" baseline="0" dirty="0">
                          <a:solidFill>
                            <a:schemeClr val="tx1"/>
                          </a:solidFill>
                          <a:effectLst/>
                          <a:highlight>
                            <a:srgbClr val="00FF00"/>
                          </a:highlight>
                          <a:latin typeface="+mn-lt"/>
                          <a:ea typeface="+mn-ea"/>
                          <a:cs typeface="+mn-cs"/>
                        </a:rPr>
                        <a:t>Monday</a:t>
                      </a:r>
                      <a:r>
                        <a:rPr lang="en-US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‘Reading Response’ activity with be stuck in your child’s reading record book, please encourage your child to write/draw their responses themselves in pencil (no gel pens, felt tips, highlighter please) rule some faint lines for your child to write on. Encourage them to use a capital letter at the start of their sentence, a capital for a name (if required), finger spaces and a full stop at the end of their sentence.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Each week go on </a:t>
                      </a:r>
                      <a:r>
                        <a:rPr lang="en-US" sz="1000" b="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Maths</a:t>
                      </a:r>
                      <a:r>
                        <a:rPr lang="en-US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Whizz, the expectation is </a:t>
                      </a:r>
                      <a:r>
                        <a:rPr lang="en-US" sz="1000" b="1" u="sng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three</a:t>
                      </a:r>
                      <a:r>
                        <a:rPr lang="en-US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blue gems and to </a:t>
                      </a:r>
                      <a:r>
                        <a:rPr lang="en-US" sz="1000" b="1" u="sng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</a:t>
                      </a:r>
                      <a:r>
                        <a:rPr lang="en-US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exceed the 60 minutes allowance each week.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Library books can be changed on a Friday – remember to sign your child’s book off in the back of their red reading record books.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 – Tuesday and Wednesday</a:t>
                      </a:r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4" marR="91444" marT="45737" marB="4573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D91DD8EE-918F-4532-B257-8680A0B3E8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457985"/>
              </p:ext>
            </p:extLst>
          </p:nvPr>
        </p:nvGraphicFramePr>
        <p:xfrm>
          <a:off x="1266900" y="0"/>
          <a:ext cx="4311341" cy="13717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820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36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56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6194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i="0" dirty="0"/>
                        <a:t>William Gilbert Endowed Primary School and Nursery</a:t>
                      </a:r>
                    </a:p>
                  </a:txBody>
                  <a:tcPr marL="91409" marR="91409" marT="45730" marB="4573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6194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u="sng" dirty="0"/>
                        <a:t>Curriculum Overview For Parents</a:t>
                      </a:r>
                      <a:endParaRPr lang="en-GB" sz="1200" b="1" u="sng" dirty="0"/>
                    </a:p>
                  </a:txBody>
                  <a:tcPr marL="91409" marR="91409" marT="45730" marB="4573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6194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Term  -  Autumn</a:t>
                      </a:r>
                      <a:r>
                        <a:rPr lang="en-GB" sz="1200" baseline="0" dirty="0"/>
                        <a:t> 2 2025</a:t>
                      </a:r>
                      <a:endParaRPr lang="en-GB" sz="1200" dirty="0"/>
                    </a:p>
                  </a:txBody>
                  <a:tcPr marL="91409" marR="91409" marT="45730" marB="4573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Mrs</a:t>
                      </a:r>
                      <a:r>
                        <a:rPr lang="en-US" sz="1200" baseline="0" dirty="0"/>
                        <a:t> Reed</a:t>
                      </a:r>
                      <a:endParaRPr lang="en-GB" sz="1200" dirty="0"/>
                    </a:p>
                  </a:txBody>
                  <a:tcPr marL="91409" marR="91409" marT="45730" marB="4573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6194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Theme: ‘Habitats Around the World’</a:t>
                      </a:r>
                      <a:endParaRPr lang="en-GB" sz="1200" i="1" dirty="0"/>
                    </a:p>
                  </a:txBody>
                  <a:tcPr marL="91409" marR="91409" marT="45730" marB="4573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6194"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L="91409" marR="91409" marT="45730" marB="45730"/>
                </a:tc>
                <a:tc gridSpan="2"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L="91409" marR="91409" marT="45730" marB="45730"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765E8F3-5DFE-44D8-A227-BF7C2A3E54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6459149"/>
              </p:ext>
            </p:extLst>
          </p:nvPr>
        </p:nvGraphicFramePr>
        <p:xfrm>
          <a:off x="44095" y="3422462"/>
          <a:ext cx="6809385" cy="25993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488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283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6789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P.E (Handball)</a:t>
                      </a:r>
                    </a:p>
                  </a:txBody>
                  <a:tcPr marL="91444" marR="91444" marT="45679" marB="45679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Computing</a:t>
                      </a:r>
                    </a:p>
                  </a:txBody>
                  <a:tcPr marL="91444" marR="91444" marT="45679" marB="45679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RHE</a:t>
                      </a:r>
                    </a:p>
                  </a:txBody>
                  <a:tcPr marL="91444" marR="91444" marT="45679" marB="45679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67975"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Follow simple instructions and rules.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Throw underarm and overarm with control towards a partner or target.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Pass and catch using two hands while standing still.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Move into space to receive the ball and throw towards a target.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Move towards an opponent to block or intercept passes safely.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Play small games using simple handball rules such as passing and scoring.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GB" sz="10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4" marR="91444" marT="45679" marB="45679"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Instructions tell someone or something what to do. They need to be clear otherwise things can go wrong.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Words such as forwards, backwards, turn, left and right are used to make instructions clear.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 can push buttons on programmable toys to give them an instruction.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 there is an error in the instruction, we can try again to get it right.</a:t>
                      </a:r>
                    </a:p>
                  </a:txBody>
                  <a:tcPr marL="91444" marR="91444" marT="45679" marB="45679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Describe feelings and develop simple strategies for managing them.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Recognise and celebrate my strengths and set simple yet challenging goals.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Understand the benefits of physical activity and rest. Know how to relax in different ways.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Understand how germs are spread and how we can stop them spreading.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4" marR="91444" marT="45679" marB="4567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121" name="TextBox 7">
            <a:extLst>
              <a:ext uri="{FF2B5EF4-FFF2-40B4-BE49-F238E27FC236}">
                <a16:creationId xmlns:a16="http://schemas.microsoft.com/office/drawing/2014/main" id="{7B53EE1B-B0F6-496C-81E4-0904588EE6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87" y="25399"/>
            <a:ext cx="1268760" cy="116955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000" b="1" dirty="0"/>
              <a:t>Curriculum Overview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 dirty="0"/>
              <a:t>Year 1</a:t>
            </a:r>
            <a:endParaRPr lang="en-GB" altLang="en-US" sz="1000" b="1" dirty="0"/>
          </a:p>
        </p:txBody>
      </p:sp>
      <p:sp>
        <p:nvSpPr>
          <p:cNvPr id="3122" name="TextBox 7">
            <a:extLst>
              <a:ext uri="{FF2B5EF4-FFF2-40B4-BE49-F238E27FC236}">
                <a16:creationId xmlns:a16="http://schemas.microsoft.com/office/drawing/2014/main" id="{1E49B444-2C76-48F8-A2CE-4AB604B020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9241" y="25400"/>
            <a:ext cx="1268760" cy="116955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000" b="1" dirty="0"/>
              <a:t>Curriculum Overview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 dirty="0"/>
              <a:t>Year 1</a:t>
            </a:r>
            <a:endParaRPr lang="en-GB" altLang="en-US" sz="1000" b="1" dirty="0"/>
          </a:p>
        </p:txBody>
      </p:sp>
      <p:pic>
        <p:nvPicPr>
          <p:cNvPr id="3" name="Picture 2" descr="A map of the world&#10;&#10;AI-generated content may be incorrect.">
            <a:extLst>
              <a:ext uri="{FF2B5EF4-FFF2-40B4-BE49-F238E27FC236}">
                <a16:creationId xmlns:a16="http://schemas.microsoft.com/office/drawing/2014/main" id="{674FACCB-41F2-AED1-E610-370A3FA270B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346" y="386462"/>
            <a:ext cx="1152128" cy="62124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D489B00-8C31-13B2-08DE-50CE8430432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58412" y="386462"/>
            <a:ext cx="1152244" cy="62184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568C9F5823BC844A011B3CDF13D093B" ma:contentTypeVersion="12" ma:contentTypeDescription="Create a new document." ma:contentTypeScope="" ma:versionID="14ce512378723bb0e5df98471c50caf3">
  <xsd:schema xmlns:xsd="http://www.w3.org/2001/XMLSchema" xmlns:xs="http://www.w3.org/2001/XMLSchema" xmlns:p="http://schemas.microsoft.com/office/2006/metadata/properties" xmlns:ns2="b2f1d325-4cb6-4428-8030-8c133dba3385" xmlns:ns3="9c028657-b331-4746-bff2-5c6ab46ed246" targetNamespace="http://schemas.microsoft.com/office/2006/metadata/properties" ma:root="true" ma:fieldsID="f2e38d2c0f269a3978ae3e67199b8808" ns2:_="" ns3:_="">
    <xsd:import namespace="b2f1d325-4cb6-4428-8030-8c133dba3385"/>
    <xsd:import namespace="9c028657-b331-4746-bff2-5c6ab46ed24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f1d325-4cb6-4428-8030-8c133dba33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6b5a9e40-5c8f-4e4e-b4e1-dae2113df39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028657-b331-4746-bff2-5c6ab46ed246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789a7909-3b7f-4065-b879-c80572402a64}" ma:internalName="TaxCatchAll" ma:showField="CatchAllData" ma:web="9c028657-b331-4746-bff2-5c6ab46ed24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2f1d325-4cb6-4428-8030-8c133dba3385">
      <Terms xmlns="http://schemas.microsoft.com/office/infopath/2007/PartnerControls"/>
    </lcf76f155ced4ddcb4097134ff3c332f>
    <TaxCatchAll xmlns="9c028657-b331-4746-bff2-5c6ab46ed246" xsi:nil="true"/>
  </documentManagement>
</p:properties>
</file>

<file path=customXml/itemProps1.xml><?xml version="1.0" encoding="utf-8"?>
<ds:datastoreItem xmlns:ds="http://schemas.openxmlformats.org/officeDocument/2006/customXml" ds:itemID="{C0BABE4F-636D-4B6E-BF46-A3F968A893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2f1d325-4cb6-4428-8030-8c133dba3385"/>
    <ds:schemaRef ds:uri="9c028657-b331-4746-bff2-5c6ab46ed24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C86D821-AA06-40E7-88E1-C2F39E9CE28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1B3FABA-70D6-46FA-9E36-2BCFF35405E6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b2f1d325-4cb6-4428-8030-8c133dba3385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9c028657-b331-4746-bff2-5c6ab46ed246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1347</TotalTime>
  <Words>971</Words>
  <Application>Microsoft Office PowerPoint</Application>
  <PresentationFormat>On-screen Show (4:3)</PresentationFormat>
  <Paragraphs>109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Ali</dc:creator>
  <cp:lastModifiedBy>N Stone</cp:lastModifiedBy>
  <cp:revision>94</cp:revision>
  <cp:lastPrinted>2017-02-24T14:05:27Z</cp:lastPrinted>
  <dcterms:created xsi:type="dcterms:W3CDTF">2015-04-28T21:00:47Z</dcterms:created>
  <dcterms:modified xsi:type="dcterms:W3CDTF">2025-11-07T14:09:14Z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0x0101004568C9F5823BC844A011B3CDF13D093B</vt:lpwstr>
  </property>
  <property fmtid="{D5CDD505-2E9C-101B-9397-08002B2CF9AE}" pid="3" name="MediaServiceImageTags">
    <vt:lpwstr/>
  </property>
</Properties>
</file>