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BFB"/>
    <a:srgbClr val="231BFA"/>
    <a:srgbClr val="FF3399"/>
    <a:srgbClr val="FF0066"/>
    <a:srgbClr val="FFFF5B"/>
    <a:srgbClr val="FFFF3F"/>
    <a:srgbClr val="E1DA4B"/>
    <a:srgbClr val="59C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DF5AF-157F-CB2D-7610-0B2F52F371B2}" v="8" dt="2026-06-16T15:30:07.242"/>
    <p1510:client id="{2AD3F689-4B22-46A3-94DC-917C575BA0D1}" v="433" dt="2026-06-16T15:42:17.124"/>
    <p1510:client id="{EDE8D996-1B0E-0392-187F-D82FE4A5D7EA}" v="32" dt="2026-06-16T15:27:53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25624-DA19-F95B-3AA6-4D831FDD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A7081-393D-4DFB-AB90-3FB01B10C3F2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195B8-4099-5E67-0F10-4D706A7ED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9E6D2-6CBE-EF12-C34D-6A8045EA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E054D-C723-4304-8B7A-F29069E9F5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5724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BB6C8-869A-AEED-CFD0-F13A3B43C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3EF1D-3B8F-445F-8F8E-0CD5C1469057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B6294-10B1-105D-C5B4-3B28AD9E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6EC8C-C9D8-015E-1290-2230868E0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6C94C-046C-4699-9F38-565FA6AB41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121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81500-146B-E457-518C-3DE7DFDB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8D3B0-84D1-4EB1-A88E-6109D245CBFF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A34E6-3C43-AF31-CAF9-7FA05C807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4E78D-93C2-34E7-B047-A9F00CFF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08367-15BA-4422-8960-A5A8328C6A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128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50986-1F2C-FB3D-D0DB-7293CE810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03DE3-6805-4684-B8FF-7724D72DF444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E46CB-01F4-9668-5382-FFE0F5FF3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3961F-6F61-4850-E905-8316C5D1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EF356-9E5E-4A05-B456-D5DFA872A6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596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60E73-64B0-47E9-67C5-447B0380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797DE-ECF9-4633-A6AE-1C0FA63B65BF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C9E41-F856-3943-E429-3D61263F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E7ADA-BA37-54F2-E8A9-2CD6667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606CA-1D6A-4A66-B62D-E055E2EB52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109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628283-CB26-542A-7901-3EF33303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BF37B-3165-43B9-843D-E11BD49D48DA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A3AC0D-DB2A-2CB8-47EB-BD425B395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233432-EAC9-DEB5-BFF2-556A28A7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BFFA-1578-47C5-B0D5-25FD1438CD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5870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B58BDF-4C1F-75BD-70F0-9BDD6999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9A6F7-2791-4123-857B-AEF0A2AAD7B7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56203A7-F283-A130-E874-75622C2EB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52680A8-1C3B-69EF-3917-6FAE0662B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B5774-E12E-4E3A-9E44-899003A4BE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819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5BFD9A-83CB-7CBB-BBF6-1C2AE68D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B7188-1282-4A48-8976-2AB5B2B93BC0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EFD07F-5D93-EE9A-FA48-F8D3EF588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32BBD7-0B96-6D0D-B53C-4F69E801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09F31-706D-4625-AEE1-D3350CDF79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781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37D631-E378-96C7-4819-16189123F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A48C-9443-44C5-9FAD-7885AE66D1A0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FE71D4E-C266-F502-01A5-787624E33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6F5701E-818D-2E41-2787-17C6440A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167A1-831D-42AB-9ACB-F0603FDA1C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471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B26C17-72EF-BC60-3ABF-34525CFF3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5C659-BCCB-4A6F-B61D-6C293B5680A1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EA4777-2A21-36C0-A11F-DA845CDC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D36D01-09E5-BDD2-9CC8-25F43C8E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05573-15E6-4A34-B51B-34135ABB0E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0175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37680B-C4EC-4189-807E-B7B8D920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418AE-782F-4620-8A53-DA12D2F2B08A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CEC70B-AE39-7B28-105A-5BED4986F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4DA7B0-9331-1E62-7F8C-6A399C14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527D1-CFDB-49C9-9E57-6FA9265AF7A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834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3B5142F-922F-B1FC-22FB-710D586AD0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F08D47-49E0-DB42-9685-2E8FD3ACB2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8FB31-35C1-9262-49C6-50CE6272F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41B931-CD7C-4455-9A0B-0B67E2B0B31D}" type="datetimeFigureOut">
              <a:rPr lang="en-GB"/>
              <a:pPr>
                <a:defRPr/>
              </a:pPr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724FB-5AA6-AFC8-C257-70B3832FD6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9CC65-CBC6-1B5C-0BE4-FBAB046D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3F3D6AD-37A4-49FD-81C3-7D506E09D7C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461C4AA-56F3-C7AF-1C02-266C63F1E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554514"/>
              </p:ext>
            </p:extLst>
          </p:nvPr>
        </p:nvGraphicFramePr>
        <p:xfrm>
          <a:off x="0" y="4761246"/>
          <a:ext cx="6851650" cy="34965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04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395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RE</a:t>
                      </a:r>
                    </a:p>
                  </a:txBody>
                  <a:tcPr marL="91441" marR="91441" marT="45766" marB="45766">
                    <a:solidFill>
                      <a:srgbClr val="443B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Computing</a:t>
                      </a:r>
                      <a:endParaRPr lang="en-GB" sz="1800"/>
                    </a:p>
                  </a:txBody>
                  <a:tcPr marL="91441" marR="91441" marT="45766" marB="45766"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49" marB="45749">
                    <a:solidFill>
                      <a:srgbClr val="443B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Art &amp; Design</a:t>
                      </a:r>
                    </a:p>
                  </a:txBody>
                  <a:tcPr marL="91441" marR="91441" marT="45766" marB="45766"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>
                          <a:solidFill>
                            <a:schemeClr val="bg1"/>
                          </a:solidFill>
                        </a:rPr>
                        <a:t>Geography</a:t>
                      </a:r>
                      <a:endParaRPr lang="en-GB" sz="1000" b="1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66" marB="45766"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4051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>
                          <a:cs typeface="Aharoni" panose="02010803020104030203" pitchFamily="2" charset="-79"/>
                        </a:rPr>
                        <a:t>Who is a Muslim and what do they believe?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1">
                        <a:cs typeface="Aharoni" panose="02010803020104030203" pitchFamily="2" charset="-79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Recognising key vocabulary linked to the Muslim faith of Islam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Exploring stories told by the prophet Muhammad and how they show Muslims to live their lives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Describing parts of a mosque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Exploring the Muslim holy book called the Qur’an</a:t>
                      </a:r>
                    </a:p>
                  </a:txBody>
                  <a:tcPr marL="91441" marR="91441" marT="45766" marB="45766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>
                          <a:cs typeface="Aharoni" panose="02010803020104030203" pitchFamily="2" charset="-79"/>
                        </a:rPr>
                        <a:t>Information Technology: Data Handling - Pictograms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1">
                        <a:cs typeface="Aharoni" panose="02010803020104030203" pitchFamily="2" charset="-79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tally charts to collect and record information that has been counted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>
                          <a:cs typeface="Times New Roman" panose="02020603050405020304" pitchFamily="18" charset="0"/>
                        </a:rPr>
                        <a:t>Using pictograms to represent information using symbols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>
                          <a:cs typeface="Times New Roman" panose="02020603050405020304" pitchFamily="18" charset="0"/>
                        </a:rPr>
                        <a:t>Creating pictograms using technology to show information that has been collected</a:t>
                      </a:r>
                      <a:endParaRPr lang="en-GB" sz="500" b="0">
                        <a:cs typeface="Aharoni" panose="02010803020104030203" pitchFamily="2" charset="-79"/>
                      </a:endParaRPr>
                    </a:p>
                  </a:txBody>
                  <a:tcPr marL="91441" marR="91441" marT="45766" marB="4576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49" marB="45749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/>
                        <a:t>Sculpture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1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/>
                        <a:t>Recognising different types of sculpture and how they are made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/>
                        <a:t>Exploring transient art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/>
                        <a:t>Recording ideas and making observational drawings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/>
                        <a:t>Using wire to create sculptures</a:t>
                      </a:r>
                    </a:p>
                  </a:txBody>
                  <a:tcPr marL="91441" marR="91441" marT="45766" marB="45766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Enchanted Wood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500" b="1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 a woodland and what lives there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ariel photographs to locate places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maps and their features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Recognising the four main compass points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grids on maps to locate features and places</a:t>
                      </a:r>
                    </a:p>
                  </a:txBody>
                  <a:tcPr marL="91441" marR="91441" marT="45766" marB="4576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950">
                <a:tc gridSpan="2">
                  <a:txBody>
                    <a:bodyPr/>
                    <a:lstStyle/>
                    <a:p>
                      <a:pPr marL="0" lvl="0" indent="0" algn="ctr">
                        <a:buFont typeface="Arial" pitchFamily="34" charset="0"/>
                        <a:buNone/>
                      </a:pPr>
                      <a:r>
                        <a:rPr lang="en-GB" sz="1000" b="1" kern="1200" baseline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RHE</a:t>
                      </a:r>
                    </a:p>
                  </a:txBody>
                  <a:tcPr marL="91441" marR="91441" marT="45766" marB="4576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buFont typeface="Arial" pitchFamily="34" charset="0"/>
                        <a:buNone/>
                      </a:pPr>
                      <a:endParaRPr lang="en-GB" sz="1000" b="1" kern="1200" baseline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0" marB="4575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Music</a:t>
                      </a:r>
                    </a:p>
                  </a:txBody>
                  <a:tcPr marL="91441" marR="91441" marT="45766" marB="4576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PE</a:t>
                      </a:r>
                      <a:endParaRPr lang="en-GB" sz="1800"/>
                    </a:p>
                  </a:txBody>
                  <a:tcPr marL="91441" marR="91441" marT="45766" marB="4576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/>
                    </a:p>
                  </a:txBody>
                  <a:tcPr marL="91441" marR="91441" marT="45750" marB="4575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 Wellbeing</a:t>
                      </a:r>
                      <a:endParaRPr lang="en-GB" sz="500" b="1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how people receive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basic needs for healthy growth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how bank accounts and cards help to manage money</a:t>
                      </a:r>
                    </a:p>
                  </a:txBody>
                  <a:tcPr marL="91441" marR="91441"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0" marB="4575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Musical Me - pitch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500" b="1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Recognising  and use notation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 and use tuned instruments for pitch patterns</a:t>
                      </a:r>
                    </a:p>
                  </a:txBody>
                  <a:tcPr marL="91441" marR="91441"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Striking and Fielding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Controlling, stopping, blocking, trapping and catching a ball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Bowling underarm and striking the ball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Understanding the rules of rounders</a:t>
                      </a:r>
                    </a:p>
                  </a:txBody>
                  <a:tcPr marL="91441" marR="91441"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50" marB="4575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16F14091-035A-7605-EE1B-9DF0429FC143}"/>
              </a:ext>
            </a:extLst>
          </p:cNvPr>
          <p:cNvSpPr/>
          <p:nvPr/>
        </p:nvSpPr>
        <p:spPr bwMode="auto">
          <a:xfrm>
            <a:off x="0" y="0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ED07936A-406F-072C-83C7-21620A371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804611"/>
              </p:ext>
            </p:extLst>
          </p:nvPr>
        </p:nvGraphicFramePr>
        <p:xfrm>
          <a:off x="1125538" y="4763"/>
          <a:ext cx="4606925" cy="1493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William Gilbert Endowed Church of England Aided Primary School</a:t>
                      </a:r>
                      <a:endParaRPr lang="en-GB" sz="1200" i="1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/>
                        <a:t>Curriculum Overview For Parents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           Term –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Summer 2 2026</a:t>
                      </a:r>
                      <a:endParaRPr lang="en-GB" sz="1200" b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Year: </a:t>
                      </a:r>
                      <a:r>
                        <a:rPr lang="en-GB" sz="1200" baseline="0"/>
                        <a:t> 2</a:t>
                      </a:r>
                      <a:endParaRPr lang="en-GB" sz="120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/>
                        <a:t>Theme: The Enchanted Wood</a:t>
                      </a:r>
                      <a:endParaRPr lang="en-GB" sz="1600" b="1" i="1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80">
                <a:tc>
                  <a:txBody>
                    <a:bodyPr/>
                    <a:lstStyle/>
                    <a:p>
                      <a:pPr algn="ctr"/>
                      <a:r>
                        <a:rPr lang="en-GB" sz="1200"/>
                        <a:t>Class: Blue</a:t>
                      </a:r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/>
                        <a:t>Miss Hill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86" name="TextBox 31">
            <a:extLst>
              <a:ext uri="{FF2B5EF4-FFF2-40B4-BE49-F238E27FC236}">
                <a16:creationId xmlns:a16="http://schemas.microsoft.com/office/drawing/2014/main" id="{ED3E80F8-C281-40EB-0679-32FCFD630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75"/>
            <a:ext cx="1268413" cy="1516063"/>
          </a:xfrm>
          <a:prstGeom prst="rect">
            <a:avLst/>
          </a:prstGeom>
          <a:solidFill>
            <a:srgbClr val="443BFB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100" b="1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8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050" b="1">
                <a:solidFill>
                  <a:schemeClr val="bg1"/>
                </a:solidFill>
                <a:latin typeface="Arial" panose="020B0604020202020204" pitchFamily="34" charset="0"/>
              </a:rPr>
              <a:t>Term: Summer 2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800" b="1">
                <a:solidFill>
                  <a:schemeClr val="bg1"/>
                </a:solidFill>
                <a:latin typeface="Arial" panose="020B0604020202020204" pitchFamily="34" charset="0"/>
              </a:rPr>
              <a:t>Class: Year 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7042C9E-6A64-0B8F-3E9C-22447FA23455}"/>
              </a:ext>
            </a:extLst>
          </p:cNvPr>
          <p:cNvSpPr/>
          <p:nvPr/>
        </p:nvSpPr>
        <p:spPr bwMode="auto">
          <a:xfrm>
            <a:off x="5588000" y="3175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88" name="TextBox 31">
            <a:extLst>
              <a:ext uri="{FF2B5EF4-FFF2-40B4-BE49-F238E27FC236}">
                <a16:creationId xmlns:a16="http://schemas.microsoft.com/office/drawing/2014/main" id="{201754ED-3D5E-FF86-37E9-FBB57D2DA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3175"/>
            <a:ext cx="1268412" cy="1516063"/>
          </a:xfrm>
          <a:prstGeom prst="rect">
            <a:avLst/>
          </a:prstGeom>
          <a:solidFill>
            <a:srgbClr val="443BFB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100" b="1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050" b="1">
                <a:solidFill>
                  <a:schemeClr val="bg1"/>
                </a:solidFill>
                <a:latin typeface="Arial" panose="020B0604020202020204" pitchFamily="34" charset="0"/>
              </a:rPr>
              <a:t>Term: Summer 2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800" b="1">
                <a:solidFill>
                  <a:schemeClr val="bg1"/>
                </a:solidFill>
                <a:latin typeface="Arial" panose="020B0604020202020204" pitchFamily="34" charset="0"/>
              </a:rPr>
              <a:t>Class: Year 2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FAE6899-8B8B-E257-BB15-4F6B436DF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746085"/>
              </p:ext>
            </p:extLst>
          </p:nvPr>
        </p:nvGraphicFramePr>
        <p:xfrm>
          <a:off x="6350" y="1663367"/>
          <a:ext cx="6851648" cy="3163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6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774">
                  <a:extLst>
                    <a:ext uri="{9D8B030D-6E8A-4147-A177-3AD203B41FA5}">
                      <a16:colId xmlns:a16="http://schemas.microsoft.com/office/drawing/2014/main" val="2018742143"/>
                    </a:ext>
                  </a:extLst>
                </a:gridCol>
              </a:tblGrid>
              <a:tr h="248475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English</a:t>
                      </a:r>
                    </a:p>
                  </a:txBody>
                  <a:tcPr marT="45640" marB="45640">
                    <a:solidFill>
                      <a:srgbClr val="443B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Mathematics</a:t>
                      </a:r>
                    </a:p>
                  </a:txBody>
                  <a:tcPr marT="45640" marB="45640">
                    <a:solidFill>
                      <a:srgbClr val="443B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</a:rPr>
                        <a:t>Science</a:t>
                      </a:r>
                    </a:p>
                  </a:txBody>
                  <a:tcPr marT="45640" marB="45640"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5413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3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Newspaper report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Letter writing</a:t>
                      </a:r>
                      <a:endParaRPr lang="en-GB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Non-chronological report about woodland animals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endParaRPr lang="en-GB" sz="10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300" b="1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Identifying features of non-fiction texts and exploring how they help the reader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Scanning the text to retrieve information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Discussing what they have read and meanings of new words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endParaRPr lang="en-GB" sz="800" b="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Grammar</a:t>
                      </a:r>
                      <a:endParaRPr lang="en-GB" sz="300" b="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suffixes to root words such as –</a:t>
                      </a:r>
                      <a:r>
                        <a:rPr lang="en-GB" sz="1000" b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</a:t>
                      </a: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-less, -ness, -</a:t>
                      </a:r>
                      <a:r>
                        <a:rPr lang="en-GB" sz="1000" b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</a:t>
                      </a: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-er and –est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co-ordination and subordination to link ideas together</a:t>
                      </a:r>
                      <a:endParaRPr lang="en-GB" sz="1000" b="0" kern="1200" baseline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40" marB="4564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300" b="1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and recording times: o’clock, half past, quarter part and quarter to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the time to 5 minute intervals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minutes in an hour and hours in a 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800" b="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Weight, Volume and Temperature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300" b="1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mass and volume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Measuring using grams, kilograms, millilitres and litres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thermometers for temperature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b="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 Solving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Applying number skills to solve problems involving the four operations using efficient methods</a:t>
                      </a:r>
                    </a:p>
                  </a:txBody>
                  <a:tcPr marT="45640" marB="45640">
                    <a:noFill/>
                  </a:tcPr>
                </a:tc>
                <a:tc>
                  <a:txBody>
                    <a:bodyPr/>
                    <a:lstStyle/>
                    <a:p>
                      <a:pPr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GB" sz="10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Plants</a:t>
                      </a:r>
                    </a:p>
                    <a:p>
                      <a:pPr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GB" sz="5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endParaRPr lang="en-GB" sz="20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>
                          <a:latin typeface="+mn-lt"/>
                          <a:cs typeface="Calibri" panose="020F0502020204030204" pitchFamily="34" charset="0"/>
                        </a:rPr>
                        <a:t>Exploring what plants need to grow well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>
                          <a:latin typeface="+mn-lt"/>
                          <a:cs typeface="Calibri" panose="020F0502020204030204" pitchFamily="34" charset="0"/>
                        </a:rPr>
                        <a:t>Recognising that plants comes from seeds and bulbs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>
                          <a:latin typeface="+mn-lt"/>
                          <a:cs typeface="Calibri" panose="020F0502020204030204" pitchFamily="34" charset="0"/>
                        </a:rPr>
                        <a:t>Observing how plants change as they grow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>
                          <a:latin typeface="+mn-lt"/>
                          <a:cs typeface="Calibri" panose="020F0502020204030204" pitchFamily="34" charset="0"/>
                        </a:rPr>
                        <a:t>Describing the life cycle of a plant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>
                          <a:latin typeface="+mn-lt"/>
                          <a:cs typeface="Calibri" panose="020F0502020204030204" pitchFamily="34" charset="0"/>
                        </a:rPr>
                        <a:t>Recognising that flowers have fruits that contain seeds</a:t>
                      </a:r>
                    </a:p>
                  </a:txBody>
                  <a:tcPr marT="45640" marB="4564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7AC4898-DD8E-42EE-94C5-4E2D3AF225D9}"/>
              </a:ext>
            </a:extLst>
          </p:cNvPr>
          <p:cNvGraphicFramePr>
            <a:graphicFrameLocks noGrp="1"/>
          </p:cNvGraphicFramePr>
          <p:nvPr/>
        </p:nvGraphicFramePr>
        <p:xfrm>
          <a:off x="-4763" y="8069263"/>
          <a:ext cx="6850063" cy="1069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0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135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bg1"/>
                          </a:solidFill>
                        </a:rPr>
                        <a:t>Things to look for and do at home:</a:t>
                      </a:r>
                    </a:p>
                  </a:txBody>
                  <a:tcPr marL="91427" marR="91427" marT="45769" marB="45769"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40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with an adult multiple times at home – </a:t>
                      </a: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asking questions and discussing what has been read</a:t>
                      </a:r>
                      <a:endParaRPr lang="en-GB" sz="900" b="0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Recalling multiplication and </a:t>
                      </a: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division facts </a:t>
                      </a: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following order: 10x, 2x, 5x, 3x </a:t>
                      </a: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900" b="1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TTRockStars</a:t>
                      </a: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Hit the Button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Weekly home learning tasks – Spellings, 4 gems on Maths Whizz and a weekly reading response challenge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home learning ideas: </a:t>
                      </a: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Draw a map of your house, garden, local area or even your own fantasy world! Create your own ‘transient art’ using nature, grow your own plant and record any changes/take photos, or research your favourite woodland animal.</a:t>
                      </a:r>
                    </a:p>
                  </a:txBody>
                  <a:tcPr marL="91427" marR="91427" marT="45769" marB="4576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11" name="Picture 66" descr="154,182 Clipart Tree Royalty-Free Photos and Stock Images | Shutterstock">
            <a:extLst>
              <a:ext uri="{FF2B5EF4-FFF2-40B4-BE49-F238E27FC236}">
                <a16:creationId xmlns:a16="http://schemas.microsoft.com/office/drawing/2014/main" id="{42311CDC-F220-FCC9-2141-B548C5D87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8" y="468313"/>
            <a:ext cx="116681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2" name="Picture 66" descr="154,182 Clipart Tree Royalty-Free Photos and Stock Images | Shutterstock">
            <a:extLst>
              <a:ext uri="{FF2B5EF4-FFF2-40B4-BE49-F238E27FC236}">
                <a16:creationId xmlns:a16="http://schemas.microsoft.com/office/drawing/2014/main" id="{F92AD78B-1AA4-5677-4FDF-9A8ED1100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468313"/>
            <a:ext cx="1166813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28998DE8-44A9-4E36-AE1E-07EC895A42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0F3E1D-9EED-4DCA-98B4-8AD77E60604B}"/>
</file>

<file path=customXml/itemProps3.xml><?xml version="1.0" encoding="utf-8"?>
<ds:datastoreItem xmlns:ds="http://schemas.openxmlformats.org/officeDocument/2006/customXml" ds:itemID="{A210B9D1-4739-49D2-A693-D652CBE752A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On-screen Show (4:3)</PresentationFormat>
  <Paragraphs>113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N Stone</cp:lastModifiedBy>
  <cp:revision>2</cp:revision>
  <cp:lastPrinted>2016-01-22T11:06:40Z</cp:lastPrinted>
  <dcterms:created xsi:type="dcterms:W3CDTF">2015-04-28T21:00:47Z</dcterms:created>
  <dcterms:modified xsi:type="dcterms:W3CDTF">2026-06-17T13:55:59Z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