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94" r:id="rId3"/>
    <p:sldId id="328" r:id="rId4"/>
    <p:sldId id="319" r:id="rId5"/>
    <p:sldId id="320" r:id="rId6"/>
    <p:sldId id="321" r:id="rId7"/>
    <p:sldId id="302" r:id="rId8"/>
    <p:sldId id="330" r:id="rId9"/>
    <p:sldId id="331" r:id="rId10"/>
    <p:sldId id="332" r:id="rId11"/>
    <p:sldId id="333" r:id="rId12"/>
    <p:sldId id="334" r:id="rId13"/>
    <p:sldId id="335" r:id="rId14"/>
    <p:sldId id="336" r:id="rId15"/>
    <p:sldId id="337" r:id="rId16"/>
    <p:sldId id="338" r:id="rId17"/>
    <p:sldId id="340" r:id="rId18"/>
    <p:sldId id="265" r:id="rId19"/>
    <p:sldId id="343" r:id="rId20"/>
    <p:sldId id="292" r:id="rId21"/>
    <p:sldId id="293" r:id="rId22"/>
    <p:sldId id="344" r:id="rId23"/>
    <p:sldId id="312" r:id="rId24"/>
    <p:sldId id="313" r:id="rId25"/>
    <p:sldId id="326" r:id="rId26"/>
    <p:sldId id="287" r:id="rId27"/>
    <p:sldId id="341" r:id="rId28"/>
    <p:sldId id="329" r:id="rId29"/>
    <p:sldId id="29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9" autoAdjust="0"/>
    <p:restoredTop sz="94624" autoAdjust="0"/>
  </p:normalViewPr>
  <p:slideViewPr>
    <p:cSldViewPr>
      <p:cViewPr varScale="1">
        <p:scale>
          <a:sx n="114" d="100"/>
          <a:sy n="114" d="100"/>
        </p:scale>
        <p:origin x="1704" y="102"/>
      </p:cViewPr>
      <p:guideLst>
        <p:guide orient="horz" pos="2160"/>
        <p:guide pos="2880"/>
      </p:guideLst>
    </p:cSldViewPr>
  </p:slideViewPr>
  <p:outlineViewPr>
    <p:cViewPr>
      <p:scale>
        <a:sx n="50" d="100"/>
        <a:sy n="50" d="100"/>
      </p:scale>
      <p:origin x="0" y="1728"/>
    </p:cViewPr>
  </p:outlineViewPr>
  <p:notesTextViewPr>
    <p:cViewPr>
      <p:scale>
        <a:sx n="100" d="100"/>
        <a:sy n="100" d="100"/>
      </p:scale>
      <p:origin x="0" y="0"/>
    </p:cViewPr>
  </p:notesTextViewPr>
  <p:sorterViewPr>
    <p:cViewPr>
      <p:scale>
        <a:sx n="66" d="100"/>
        <a:sy n="66" d="100"/>
      </p:scale>
      <p:origin x="0" y="-13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92050-367E-4C82-99E6-0BA8A59B37BA}" type="datetimeFigureOut">
              <a:rPr lang="en-US" smtClean="0"/>
              <a:pPr/>
              <a:t>7/9/2024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24C61-F7A2-424E-8392-83FA02DA47DF}" type="slidenum">
              <a:rPr lang="en-GB" smtClean="0"/>
              <a:pPr/>
              <a:t>‹#›</a:t>
            </a:fld>
            <a:endParaRPr lang="en-GB"/>
          </a:p>
        </p:txBody>
      </p:sp>
    </p:spTree>
    <p:extLst>
      <p:ext uri="{BB962C8B-B14F-4D97-AF65-F5344CB8AC3E}">
        <p14:creationId xmlns:p14="http://schemas.microsoft.com/office/powerpoint/2010/main" val="234044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FAE4A55-0480-4039-8A2D-8DAAACF96110}" type="datetimeFigureOut">
              <a:rPr lang="en-US" smtClean="0"/>
              <a:pPr/>
              <a:t>7/9/2024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FAE4A55-0480-4039-8A2D-8DAAACF96110}" type="datetimeFigureOut">
              <a:rPr lang="en-US" smtClean="0"/>
              <a:pPr/>
              <a:t>7/9/2024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E4A55-0480-4039-8A2D-8DAAACF96110}" type="datetimeFigureOut">
              <a:rPr lang="en-US" smtClean="0"/>
              <a:pPr/>
              <a:t>7/9/2024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E4A55-0480-4039-8A2D-8DAAACF96110}" type="datetimeFigureOut">
              <a:rPr lang="en-US" smtClean="0"/>
              <a:pPr/>
              <a:t>7/9/2024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F780-42BE-4D89-86EE-15DD3581B0A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50" advClick="0" advTm="10000">
        <p:cut/>
      </p:transition>
    </mc:Choice>
    <mc:Fallback xmlns="">
      <p:transition advClick="0" advTm="10000">
        <p:cu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hyperlink" Target="http://www.mclellanclothing.com/" TargetMode="External"/><Relationship Id="rId3" Type="http://schemas.openxmlformats.org/officeDocument/2006/relationships/image" Target="../media/image48.png"/><Relationship Id="rId7" Type="http://schemas.openxmlformats.org/officeDocument/2006/relationships/hyperlink" Target="http://www.whittakersschoolwear.co.uk/"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hyperlink" Target="https://www.springwoodschool.org.uk/school-uniform/" TargetMode="External"/><Relationship Id="rId4" Type="http://schemas.openxmlformats.org/officeDocument/2006/relationships/image" Target="../media/image49.png"/><Relationship Id="rId9"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salford.gov.uk/schools-and-learning/free-school-meal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springwood@salford.gov.uk" TargetMode="External"/><Relationship Id="rId2" Type="http://schemas.openxmlformats.org/officeDocument/2006/relationships/slideLayout" Target="../slideLayouts/slideLayout2.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9707"/>
            <a:ext cx="7772400" cy="1470025"/>
          </a:xfrm>
        </p:spPr>
        <p:txBody>
          <a:bodyPr>
            <a:normAutofit/>
          </a:bodyPr>
          <a:lstStyle/>
          <a:p>
            <a:r>
              <a:rPr lang="en-GB" dirty="0" smtClean="0"/>
              <a:t>Welcome to Springwood School</a:t>
            </a:r>
            <a:endParaRPr lang="en-GB" dirty="0"/>
          </a:p>
        </p:txBody>
      </p:sp>
      <p:sp>
        <p:nvSpPr>
          <p:cNvPr id="3" name="Subtitle 2"/>
          <p:cNvSpPr>
            <a:spLocks noGrp="1"/>
          </p:cNvSpPr>
          <p:nvPr>
            <p:ph type="subTitle" idx="1"/>
          </p:nvPr>
        </p:nvSpPr>
        <p:spPr>
          <a:xfrm>
            <a:off x="1371600" y="4725144"/>
            <a:ext cx="6400800" cy="1752600"/>
          </a:xfrm>
        </p:spPr>
        <p:txBody>
          <a:bodyPr/>
          <a:lstStyle/>
          <a:p>
            <a:r>
              <a:rPr lang="en-GB" dirty="0" smtClean="0">
                <a:solidFill>
                  <a:schemeClr val="tx1"/>
                </a:solidFill>
              </a:rPr>
              <a:t>A welcome meeting for parents, carers and friends of new pupils</a:t>
            </a:r>
            <a:endParaRPr lang="en-GB" dirty="0">
              <a:solidFill>
                <a:schemeClr val="tx1"/>
              </a:solidFill>
            </a:endParaRPr>
          </a:p>
        </p:txBody>
      </p:sp>
      <p:pic>
        <p:nvPicPr>
          <p:cNvPr id="1026" name="Picture 2" descr="logo"/>
          <p:cNvPicPr>
            <a:picLocks noChangeAspect="1" noChangeArrowheads="1"/>
          </p:cNvPicPr>
          <p:nvPr/>
        </p:nvPicPr>
        <p:blipFill>
          <a:blip r:embed="rId3" cstate="print"/>
          <a:srcRect/>
          <a:stretch>
            <a:fillRect/>
          </a:stretch>
        </p:blipFill>
        <p:spPr bwMode="auto">
          <a:xfrm>
            <a:off x="3203848" y="1628800"/>
            <a:ext cx="2952328" cy="2956333"/>
          </a:xfrm>
          <a:prstGeom prst="rect">
            <a:avLst/>
          </a:prstGeom>
          <a:noFill/>
          <a:ln w="9525">
            <a:noFill/>
            <a:miter lim="800000"/>
            <a:headEnd/>
            <a:tailEnd/>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Springwood Craig Hall</a:t>
            </a:r>
            <a:endParaRPr lang="en-GB" dirty="0"/>
          </a:p>
        </p:txBody>
      </p:sp>
      <p:sp>
        <p:nvSpPr>
          <p:cNvPr id="3" name="TextBox 2"/>
          <p:cNvSpPr txBox="1"/>
          <p:nvPr/>
        </p:nvSpPr>
        <p:spPr>
          <a:xfrm>
            <a:off x="6530215" y="1456012"/>
            <a:ext cx="2304256" cy="3539430"/>
          </a:xfrm>
          <a:prstGeom prst="rect">
            <a:avLst/>
          </a:prstGeom>
          <a:noFill/>
        </p:spPr>
        <p:txBody>
          <a:bodyPr wrap="square" rtlCol="0">
            <a:spAutoFit/>
          </a:bodyPr>
          <a:lstStyle/>
          <a:p>
            <a:r>
              <a:rPr lang="en-GB" sz="3200" dirty="0" smtClean="0"/>
              <a:t>Craig Hall- based in Irlam.</a:t>
            </a:r>
          </a:p>
          <a:p>
            <a:endParaRPr lang="en-GB" sz="3200" dirty="0"/>
          </a:p>
          <a:p>
            <a:r>
              <a:rPr lang="en-GB" sz="3200" dirty="0" smtClean="0"/>
              <a:t>For pupils in Early Years and KS1</a:t>
            </a:r>
            <a:endParaRPr lang="en-GB" dirty="0"/>
          </a:p>
        </p:txBody>
      </p:sp>
      <p:pic>
        <p:nvPicPr>
          <p:cNvPr id="6" name="Picture 5"/>
          <p:cNvPicPr>
            <a:picLocks noChangeAspect="1"/>
          </p:cNvPicPr>
          <p:nvPr/>
        </p:nvPicPr>
        <p:blipFill>
          <a:blip r:embed="rId2"/>
          <a:stretch>
            <a:fillRect/>
          </a:stretch>
        </p:blipFill>
        <p:spPr>
          <a:xfrm>
            <a:off x="431095" y="1700808"/>
            <a:ext cx="6050916" cy="4536504"/>
          </a:xfrm>
          <a:prstGeom prst="rect">
            <a:avLst/>
          </a:prstGeom>
        </p:spPr>
      </p:pic>
    </p:spTree>
    <p:extLst>
      <p:ext uri="{BB962C8B-B14F-4D97-AF65-F5344CB8AC3E}">
        <p14:creationId xmlns:p14="http://schemas.microsoft.com/office/powerpoint/2010/main" val="2514354577"/>
      </p:ext>
    </p:extLst>
  </p:cSld>
  <p:clrMapOvr>
    <a:masterClrMapping/>
  </p:clrMapOvr>
  <mc:AlternateContent xmlns:mc="http://schemas.openxmlformats.org/markup-compatibility/2006" xmlns:p14="http://schemas.microsoft.com/office/powerpoint/2010/main">
    <mc:Choice Requires="p14">
      <p:transition p14:dur="25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16632"/>
            <a:ext cx="7715200" cy="940966"/>
          </a:xfrm>
        </p:spPr>
        <p:txBody>
          <a:bodyPr/>
          <a:lstStyle/>
          <a:p>
            <a:r>
              <a:rPr lang="en-GB" dirty="0"/>
              <a:t>Springwood Craig Hall</a:t>
            </a:r>
          </a:p>
        </p:txBody>
      </p:sp>
      <p:pic>
        <p:nvPicPr>
          <p:cNvPr id="4" name="Picture 3"/>
          <p:cNvPicPr>
            <a:picLocks noChangeAspect="1"/>
          </p:cNvPicPr>
          <p:nvPr/>
        </p:nvPicPr>
        <p:blipFill rotWithShape="1">
          <a:blip r:embed="rId2"/>
          <a:srcRect l="11845" t="21442" r="9820" b="20301"/>
          <a:stretch/>
        </p:blipFill>
        <p:spPr>
          <a:xfrm>
            <a:off x="657906" y="1124744"/>
            <a:ext cx="7740862" cy="4320480"/>
          </a:xfrm>
          <a:prstGeom prst="rect">
            <a:avLst/>
          </a:prstGeom>
        </p:spPr>
      </p:pic>
    </p:spTree>
    <p:extLst>
      <p:ext uri="{BB962C8B-B14F-4D97-AF65-F5344CB8AC3E}">
        <p14:creationId xmlns:p14="http://schemas.microsoft.com/office/powerpoint/2010/main" val="3055443079"/>
      </p:ext>
    </p:ext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Meet the Teachers</a:t>
            </a:r>
            <a:endParaRPr lang="en-GB"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5114" t="12116" r="21866"/>
          <a:stretch/>
        </p:blipFill>
        <p:spPr>
          <a:xfrm>
            <a:off x="3296149" y="3799784"/>
            <a:ext cx="1908317" cy="2372400"/>
          </a:xfrm>
          <a:prstGeom prst="rect">
            <a:avLst/>
          </a:prstGeom>
          <a:ln w="76200">
            <a:solidFill>
              <a:srgbClr val="FFFF00"/>
            </a:solidFill>
          </a:ln>
        </p:spPr>
      </p:pic>
      <p:sp>
        <p:nvSpPr>
          <p:cNvPr id="3" name="TextBox 2"/>
          <p:cNvSpPr txBox="1"/>
          <p:nvPr/>
        </p:nvSpPr>
        <p:spPr>
          <a:xfrm>
            <a:off x="1547664" y="3520657"/>
            <a:ext cx="1584175" cy="523220"/>
          </a:xfrm>
          <a:prstGeom prst="rect">
            <a:avLst/>
          </a:prstGeom>
          <a:noFill/>
        </p:spPr>
        <p:txBody>
          <a:bodyPr wrap="square" rtlCol="0">
            <a:spAutoFit/>
          </a:bodyPr>
          <a:lstStyle/>
          <a:p>
            <a:r>
              <a:rPr lang="en-US" sz="2800" dirty="0" smtClean="0"/>
              <a:t>Georgina</a:t>
            </a:r>
            <a:endParaRPr lang="en-US" sz="2800" dirty="0"/>
          </a:p>
        </p:txBody>
      </p:sp>
      <p:sp>
        <p:nvSpPr>
          <p:cNvPr id="8" name="TextBox 7"/>
          <p:cNvSpPr txBox="1"/>
          <p:nvPr/>
        </p:nvSpPr>
        <p:spPr>
          <a:xfrm>
            <a:off x="5652120" y="3624286"/>
            <a:ext cx="1800200" cy="523220"/>
          </a:xfrm>
          <a:prstGeom prst="rect">
            <a:avLst/>
          </a:prstGeom>
          <a:noFill/>
        </p:spPr>
        <p:txBody>
          <a:bodyPr wrap="square" rtlCol="0">
            <a:spAutoFit/>
          </a:bodyPr>
          <a:lstStyle/>
          <a:p>
            <a:r>
              <a:rPr lang="en-US" sz="2800" dirty="0" smtClean="0"/>
              <a:t>Chris</a:t>
            </a:r>
            <a:endParaRPr lang="en-US" sz="2800" dirty="0"/>
          </a:p>
        </p:txBody>
      </p:sp>
      <p:sp>
        <p:nvSpPr>
          <p:cNvPr id="9" name="TextBox 8"/>
          <p:cNvSpPr txBox="1"/>
          <p:nvPr/>
        </p:nvSpPr>
        <p:spPr>
          <a:xfrm>
            <a:off x="3707904" y="6172184"/>
            <a:ext cx="2357066" cy="523220"/>
          </a:xfrm>
          <a:prstGeom prst="rect">
            <a:avLst/>
          </a:prstGeom>
          <a:noFill/>
        </p:spPr>
        <p:txBody>
          <a:bodyPr wrap="square" rtlCol="0">
            <a:spAutoFit/>
          </a:bodyPr>
          <a:lstStyle/>
          <a:p>
            <a:r>
              <a:rPr lang="en-US" sz="2800" dirty="0" smtClean="0"/>
              <a:t>Chloe</a:t>
            </a:r>
            <a:endParaRPr lang="en-US" sz="2800" dirty="0"/>
          </a:p>
        </p:txBody>
      </p:sp>
      <p:pic>
        <p:nvPicPr>
          <p:cNvPr id="6" name="Picture 5"/>
          <p:cNvPicPr>
            <a:picLocks noChangeAspect="1"/>
          </p:cNvPicPr>
          <p:nvPr/>
        </p:nvPicPr>
        <p:blipFill>
          <a:blip r:embed="rId3"/>
          <a:stretch>
            <a:fillRect/>
          </a:stretch>
        </p:blipFill>
        <p:spPr>
          <a:xfrm>
            <a:off x="1381981" y="1076725"/>
            <a:ext cx="1938696" cy="2530059"/>
          </a:xfrm>
          <a:prstGeom prst="rect">
            <a:avLst/>
          </a:prstGeom>
        </p:spPr>
      </p:pic>
      <p:pic>
        <p:nvPicPr>
          <p:cNvPr id="10" name="Picture 9"/>
          <p:cNvPicPr>
            <a:picLocks noChangeAspect="1"/>
          </p:cNvPicPr>
          <p:nvPr/>
        </p:nvPicPr>
        <p:blipFill>
          <a:blip r:embed="rId4"/>
          <a:stretch>
            <a:fillRect/>
          </a:stretch>
        </p:blipFill>
        <p:spPr>
          <a:xfrm>
            <a:off x="5148064" y="1057200"/>
            <a:ext cx="2030144" cy="2597121"/>
          </a:xfrm>
          <a:prstGeom prst="rect">
            <a:avLst/>
          </a:prstGeom>
        </p:spPr>
      </p:pic>
    </p:spTree>
    <p:extLst>
      <p:ext uri="{BB962C8B-B14F-4D97-AF65-F5344CB8AC3E}">
        <p14:creationId xmlns:p14="http://schemas.microsoft.com/office/powerpoint/2010/main" val="860109703"/>
      </p:ext>
    </p:ext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Meet the Teachers</a:t>
            </a:r>
          </a:p>
        </p:txBody>
      </p:sp>
      <p:sp>
        <p:nvSpPr>
          <p:cNvPr id="5" name="TextBox 4"/>
          <p:cNvSpPr txBox="1"/>
          <p:nvPr/>
        </p:nvSpPr>
        <p:spPr>
          <a:xfrm>
            <a:off x="6012160" y="3966619"/>
            <a:ext cx="2232248" cy="954107"/>
          </a:xfrm>
          <a:prstGeom prst="rect">
            <a:avLst/>
          </a:prstGeom>
          <a:noFill/>
        </p:spPr>
        <p:txBody>
          <a:bodyPr wrap="square" rtlCol="0">
            <a:spAutoFit/>
          </a:bodyPr>
          <a:lstStyle/>
          <a:p>
            <a:r>
              <a:rPr lang="en-US" sz="2800" dirty="0" smtClean="0"/>
              <a:t>Andrea</a:t>
            </a:r>
            <a:endParaRPr lang="en-GB" sz="2800" dirty="0" smtClean="0"/>
          </a:p>
          <a:p>
            <a:endParaRPr lang="en-GB" sz="28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3362" y="3804602"/>
            <a:ext cx="1404539" cy="2232248"/>
          </a:xfrm>
          <a:prstGeom prst="rect">
            <a:avLst/>
          </a:prstGeom>
          <a:ln w="76200">
            <a:solidFill>
              <a:srgbClr val="FFFF00"/>
            </a:solidFill>
          </a:ln>
        </p:spPr>
      </p:pic>
      <p:sp>
        <p:nvSpPr>
          <p:cNvPr id="3" name="TextBox 2"/>
          <p:cNvSpPr txBox="1"/>
          <p:nvPr/>
        </p:nvSpPr>
        <p:spPr>
          <a:xfrm>
            <a:off x="1371801" y="3861048"/>
            <a:ext cx="1789431" cy="523220"/>
          </a:xfrm>
          <a:prstGeom prst="rect">
            <a:avLst/>
          </a:prstGeom>
          <a:noFill/>
        </p:spPr>
        <p:txBody>
          <a:bodyPr wrap="square" rtlCol="0">
            <a:spAutoFit/>
          </a:bodyPr>
          <a:lstStyle/>
          <a:p>
            <a:r>
              <a:rPr lang="en-US" sz="2800" dirty="0" smtClean="0"/>
              <a:t>Marykate</a:t>
            </a:r>
            <a:endParaRPr lang="en-US" sz="2800" dirty="0"/>
          </a:p>
        </p:txBody>
      </p:sp>
      <p:sp>
        <p:nvSpPr>
          <p:cNvPr id="7" name="TextBox 6"/>
          <p:cNvSpPr txBox="1"/>
          <p:nvPr/>
        </p:nvSpPr>
        <p:spPr>
          <a:xfrm>
            <a:off x="3851920" y="6083854"/>
            <a:ext cx="2008286" cy="523220"/>
          </a:xfrm>
          <a:prstGeom prst="rect">
            <a:avLst/>
          </a:prstGeom>
          <a:noFill/>
        </p:spPr>
        <p:txBody>
          <a:bodyPr wrap="square" rtlCol="0">
            <a:spAutoFit/>
          </a:bodyPr>
          <a:lstStyle/>
          <a:p>
            <a:r>
              <a:rPr lang="en-US" sz="2800" dirty="0" smtClean="0"/>
              <a:t>Louise</a:t>
            </a:r>
            <a:endParaRPr lang="en-US" sz="2800" dirty="0"/>
          </a:p>
        </p:txBody>
      </p:sp>
      <p:pic>
        <p:nvPicPr>
          <p:cNvPr id="9" name="Picture 8"/>
          <p:cNvPicPr>
            <a:picLocks noChangeAspect="1"/>
          </p:cNvPicPr>
          <p:nvPr/>
        </p:nvPicPr>
        <p:blipFill>
          <a:blip r:embed="rId3"/>
          <a:stretch>
            <a:fillRect/>
          </a:stretch>
        </p:blipFill>
        <p:spPr>
          <a:xfrm>
            <a:off x="1187624" y="1440726"/>
            <a:ext cx="1981372" cy="2420322"/>
          </a:xfrm>
          <a:prstGeom prst="rect">
            <a:avLst/>
          </a:prstGeom>
        </p:spPr>
      </p:pic>
      <p:pic>
        <p:nvPicPr>
          <p:cNvPr id="10" name="Picture 9"/>
          <p:cNvPicPr>
            <a:picLocks noChangeAspect="1"/>
          </p:cNvPicPr>
          <p:nvPr/>
        </p:nvPicPr>
        <p:blipFill>
          <a:blip r:embed="rId4"/>
          <a:stretch>
            <a:fillRect/>
          </a:stretch>
        </p:blipFill>
        <p:spPr>
          <a:xfrm>
            <a:off x="5292080" y="1268760"/>
            <a:ext cx="2182557" cy="2395936"/>
          </a:xfrm>
          <a:prstGeom prst="rect">
            <a:avLst/>
          </a:prstGeom>
        </p:spPr>
      </p:pic>
    </p:spTree>
    <p:extLst>
      <p:ext uri="{BB962C8B-B14F-4D97-AF65-F5344CB8AC3E}">
        <p14:creationId xmlns:p14="http://schemas.microsoft.com/office/powerpoint/2010/main" val="1167156534"/>
      </p:ext>
    </p:ext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Meet the Teachers</a:t>
            </a:r>
          </a:p>
        </p:txBody>
      </p:sp>
      <p:sp>
        <p:nvSpPr>
          <p:cNvPr id="6" name="TextBox 5"/>
          <p:cNvSpPr txBox="1"/>
          <p:nvPr/>
        </p:nvSpPr>
        <p:spPr>
          <a:xfrm>
            <a:off x="5976157" y="3863515"/>
            <a:ext cx="2952328" cy="523220"/>
          </a:xfrm>
          <a:prstGeom prst="rect">
            <a:avLst/>
          </a:prstGeom>
          <a:noFill/>
        </p:spPr>
        <p:txBody>
          <a:bodyPr wrap="square" rtlCol="0">
            <a:spAutoFit/>
          </a:bodyPr>
          <a:lstStyle/>
          <a:p>
            <a:r>
              <a:rPr lang="en-GB" sz="2800" dirty="0" err="1"/>
              <a:t>Aimée</a:t>
            </a:r>
            <a:endParaRPr lang="en-GB" sz="2800" dirty="0"/>
          </a:p>
        </p:txBody>
      </p:sp>
      <p:sp>
        <p:nvSpPr>
          <p:cNvPr id="3" name="TextBox 2"/>
          <p:cNvSpPr txBox="1"/>
          <p:nvPr/>
        </p:nvSpPr>
        <p:spPr>
          <a:xfrm>
            <a:off x="1691680" y="3863515"/>
            <a:ext cx="1800200" cy="523220"/>
          </a:xfrm>
          <a:prstGeom prst="rect">
            <a:avLst/>
          </a:prstGeom>
          <a:noFill/>
        </p:spPr>
        <p:txBody>
          <a:bodyPr wrap="square" rtlCol="0">
            <a:spAutoFit/>
          </a:bodyPr>
          <a:lstStyle/>
          <a:p>
            <a:r>
              <a:rPr lang="en-US" sz="2800" dirty="0" smtClean="0"/>
              <a:t>Hannah</a:t>
            </a:r>
            <a:endParaRPr lang="en-US" sz="28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6863" r="10063"/>
          <a:stretch/>
        </p:blipFill>
        <p:spPr>
          <a:xfrm>
            <a:off x="5580112" y="1164865"/>
            <a:ext cx="1872209" cy="2516400"/>
          </a:xfrm>
          <a:prstGeom prst="rect">
            <a:avLst/>
          </a:prstGeom>
          <a:ln w="76200">
            <a:solidFill>
              <a:srgbClr val="FFFF00"/>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759" y="1196752"/>
            <a:ext cx="2051075" cy="2452626"/>
          </a:xfrm>
          <a:prstGeom prst="rect">
            <a:avLst/>
          </a:prstGeom>
          <a:ln w="76200">
            <a:solidFill>
              <a:srgbClr val="FFFF00"/>
            </a:solidFill>
          </a:ln>
        </p:spPr>
      </p:pic>
      <p:pic>
        <p:nvPicPr>
          <p:cNvPr id="4" name="Picture 3"/>
          <p:cNvPicPr>
            <a:picLocks noChangeAspect="1"/>
          </p:cNvPicPr>
          <p:nvPr/>
        </p:nvPicPr>
        <p:blipFill>
          <a:blip r:embed="rId4"/>
          <a:stretch>
            <a:fillRect/>
          </a:stretch>
        </p:blipFill>
        <p:spPr>
          <a:xfrm>
            <a:off x="3569844" y="3863515"/>
            <a:ext cx="1810669" cy="2373797"/>
          </a:xfrm>
          <a:prstGeom prst="rect">
            <a:avLst/>
          </a:prstGeom>
          <a:ln w="76200">
            <a:solidFill>
              <a:srgbClr val="FFFF00"/>
            </a:solidFill>
          </a:ln>
        </p:spPr>
      </p:pic>
      <p:sp>
        <p:nvSpPr>
          <p:cNvPr id="7" name="TextBox 6"/>
          <p:cNvSpPr txBox="1"/>
          <p:nvPr/>
        </p:nvSpPr>
        <p:spPr>
          <a:xfrm>
            <a:off x="3923928" y="6237312"/>
            <a:ext cx="2239294" cy="523220"/>
          </a:xfrm>
          <a:prstGeom prst="rect">
            <a:avLst/>
          </a:prstGeom>
          <a:noFill/>
        </p:spPr>
        <p:txBody>
          <a:bodyPr wrap="square" rtlCol="0">
            <a:spAutoFit/>
          </a:bodyPr>
          <a:lstStyle/>
          <a:p>
            <a:r>
              <a:rPr lang="en-US" sz="2800" dirty="0" smtClean="0"/>
              <a:t>Lesley</a:t>
            </a:r>
            <a:endParaRPr lang="en-GB" sz="2800" dirty="0"/>
          </a:p>
        </p:txBody>
      </p:sp>
    </p:spTree>
    <p:extLst>
      <p:ext uri="{BB962C8B-B14F-4D97-AF65-F5344CB8AC3E}">
        <p14:creationId xmlns:p14="http://schemas.microsoft.com/office/powerpoint/2010/main" val="3222514353"/>
      </p:ext>
    </p:ext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The School Day</a:t>
            </a:r>
            <a:endParaRPr lang="en-GB" dirty="0"/>
          </a:p>
        </p:txBody>
      </p:sp>
      <p:sp>
        <p:nvSpPr>
          <p:cNvPr id="3" name="Content Placeholder 2"/>
          <p:cNvSpPr>
            <a:spLocks noGrp="1"/>
          </p:cNvSpPr>
          <p:nvPr>
            <p:ph idx="1"/>
          </p:nvPr>
        </p:nvSpPr>
        <p:spPr>
          <a:xfrm>
            <a:off x="457200" y="1196752"/>
            <a:ext cx="8229600" cy="5400600"/>
          </a:xfrm>
        </p:spPr>
        <p:txBody>
          <a:bodyPr>
            <a:normAutofit/>
          </a:bodyPr>
          <a:lstStyle/>
          <a:p>
            <a:r>
              <a:rPr lang="en-GB" dirty="0" smtClean="0"/>
              <a:t>9.00- 9.15 Pupils are collected by a member of staff and taken to their classroom</a:t>
            </a:r>
          </a:p>
          <a:p>
            <a:r>
              <a:rPr lang="en-GB" dirty="0" smtClean="0"/>
              <a:t>9.15 Learning </a:t>
            </a:r>
            <a:r>
              <a:rPr lang="en-GB" dirty="0"/>
              <a:t>a</a:t>
            </a:r>
            <a:r>
              <a:rPr lang="en-GB" dirty="0" smtClean="0"/>
              <a:t>ctivities</a:t>
            </a:r>
          </a:p>
          <a:p>
            <a:r>
              <a:rPr lang="en-GB" dirty="0" smtClean="0"/>
              <a:t>Around 10.30am- Snack time/Outdoors</a:t>
            </a:r>
          </a:p>
          <a:p>
            <a:r>
              <a:rPr lang="en-GB" dirty="0" smtClean="0"/>
              <a:t>11.00 Learning activities</a:t>
            </a:r>
          </a:p>
          <a:p>
            <a:r>
              <a:rPr lang="en-GB" dirty="0" smtClean="0"/>
              <a:t>11.45-1.15 Lunch </a:t>
            </a:r>
            <a:r>
              <a:rPr lang="en-GB" dirty="0"/>
              <a:t>(</a:t>
            </a:r>
            <a:r>
              <a:rPr lang="en-GB" dirty="0" smtClean="0"/>
              <a:t>served in staggered sittings)</a:t>
            </a:r>
          </a:p>
          <a:p>
            <a:r>
              <a:rPr lang="en-GB" dirty="0" smtClean="0"/>
              <a:t>1.15 Learning activities</a:t>
            </a:r>
          </a:p>
          <a:p>
            <a:r>
              <a:rPr lang="en-GB" dirty="0" smtClean="0"/>
              <a:t>3.00 Prepare for home time</a:t>
            </a:r>
          </a:p>
          <a:p>
            <a:r>
              <a:rPr lang="en-GB" dirty="0" smtClean="0"/>
              <a:t>3.15 Home time</a:t>
            </a:r>
          </a:p>
          <a:p>
            <a:pPr marL="0" indent="0">
              <a:buNone/>
            </a:pPr>
            <a:endParaRPr lang="en-GB" dirty="0" smtClean="0"/>
          </a:p>
          <a:p>
            <a:endParaRPr lang="en-GB" dirty="0" smtClean="0"/>
          </a:p>
          <a:p>
            <a:endParaRPr lang="en-GB" dirty="0" smtClean="0"/>
          </a:p>
        </p:txBody>
      </p:sp>
    </p:spTree>
    <p:custDataLst>
      <p:tags r:id="rId1"/>
    </p:custDataLst>
    <p:extLst>
      <p:ext uri="{BB962C8B-B14F-4D97-AF65-F5344CB8AC3E}">
        <p14:creationId xmlns:p14="http://schemas.microsoft.com/office/powerpoint/2010/main" val="1582203482"/>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nodeType="afterEffect">
                                  <p:stCondLst>
                                    <p:cond delay="2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nodeType="afterEffect">
                                  <p:stCondLst>
                                    <p:cond delay="2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nodeType="afterEffect">
                                  <p:stCondLst>
                                    <p:cond delay="20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8000"/>
                            </p:stCondLst>
                            <p:childTnLst>
                              <p:par>
                                <p:cTn id="17" presetID="1" presetClass="entr" presetSubtype="0" fill="hold" nodeType="afterEffect">
                                  <p:stCondLst>
                                    <p:cond delay="20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10000"/>
                            </p:stCondLst>
                            <p:childTnLst>
                              <p:par>
                                <p:cTn id="20" presetID="1" presetClass="entr" presetSubtype="0" fill="hold" nodeType="afterEffect">
                                  <p:stCondLst>
                                    <p:cond delay="20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12000"/>
                            </p:stCondLst>
                            <p:childTnLst>
                              <p:par>
                                <p:cTn id="23" presetID="1" presetClass="entr" presetSubtype="0" fill="hold" nodeType="afterEffect">
                                  <p:stCondLst>
                                    <p:cond delay="20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par>
                          <p:cTn id="25" fill="hold">
                            <p:stCondLst>
                              <p:cond delay="14000"/>
                            </p:stCondLst>
                            <p:childTnLst>
                              <p:par>
                                <p:cTn id="26" presetID="1" presetClass="entr" presetSubtype="0" fill="hold" nodeType="afterEffect">
                                  <p:stCondLst>
                                    <p:cond delay="200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Assembly</a:t>
            </a:r>
            <a:endParaRPr lang="en-GB" dirty="0"/>
          </a:p>
        </p:txBody>
      </p:sp>
      <p:sp>
        <p:nvSpPr>
          <p:cNvPr id="3" name="Content Placeholder 2"/>
          <p:cNvSpPr>
            <a:spLocks noGrp="1"/>
          </p:cNvSpPr>
          <p:nvPr>
            <p:ph idx="1"/>
          </p:nvPr>
        </p:nvSpPr>
        <p:spPr/>
        <p:txBody>
          <a:bodyPr>
            <a:normAutofit lnSpcReduction="10000"/>
          </a:bodyPr>
          <a:lstStyle/>
          <a:p>
            <a:r>
              <a:rPr lang="en-GB" dirty="0" smtClean="0"/>
              <a:t>All pupils take part in a celebration assembly each week</a:t>
            </a:r>
            <a:endParaRPr lang="en-GB" dirty="0"/>
          </a:p>
          <a:p>
            <a:r>
              <a:rPr lang="en-GB" dirty="0" smtClean="0"/>
              <a:t>In assembly, a child from each class is given certificates and stickers for the good work they have done that week</a:t>
            </a:r>
          </a:p>
          <a:p>
            <a:r>
              <a:rPr lang="en-GB" dirty="0" smtClean="0"/>
              <a:t>Their photo then goes onto the Star of the Week Board in the foyer</a:t>
            </a:r>
          </a:p>
          <a:p>
            <a:r>
              <a:rPr lang="en-GB" dirty="0" smtClean="0"/>
              <a:t>Birthdays are celebrated during the assembly with a special song.</a:t>
            </a:r>
            <a:endParaRPr lang="en-GB" dirty="0"/>
          </a:p>
        </p:txBody>
      </p:sp>
    </p:spTree>
    <p:custDataLst>
      <p:tags r:id="rId1"/>
    </p:custDataLst>
    <p:extLst>
      <p:ext uri="{BB962C8B-B14F-4D97-AF65-F5344CB8AC3E}">
        <p14:creationId xmlns:p14="http://schemas.microsoft.com/office/powerpoint/2010/main" val="720226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EYFS and Key Stage 1</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Pupils learning experiences are based on the  EYFS and National Curriculum which is differentiated across our 5 curriculum pathways</a:t>
            </a:r>
          </a:p>
          <a:p>
            <a:r>
              <a:rPr lang="en-GB" dirty="0" smtClean="0"/>
              <a:t>Learning is based on developing skills across 6 key learning areas</a:t>
            </a:r>
          </a:p>
          <a:p>
            <a:r>
              <a:rPr lang="en-GB" dirty="0" smtClean="0"/>
              <a:t>All pupils have an individual Learning Intention Map which identifies specific targets that your child needs to work on</a:t>
            </a:r>
          </a:p>
          <a:p>
            <a:r>
              <a:rPr lang="en-GB" dirty="0" smtClean="0"/>
              <a:t>The Curriculum is enhanced through access to real-life experiences and additional facilities in school</a:t>
            </a:r>
            <a:endParaRPr lang="en-GB" dirty="0"/>
          </a:p>
        </p:txBody>
      </p:sp>
    </p:spTree>
    <p:custDataLst>
      <p:tags r:id="rId1"/>
    </p:custDataLst>
    <p:extLst>
      <p:ext uri="{BB962C8B-B14F-4D97-AF65-F5344CB8AC3E}">
        <p14:creationId xmlns:p14="http://schemas.microsoft.com/office/powerpoint/2010/main" val="68872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512" y="476672"/>
            <a:ext cx="8744970" cy="5472608"/>
          </a:xfrm>
          <a:prstGeom prst="rect">
            <a:avLst/>
          </a:prstGeom>
        </p:spPr>
      </p:pic>
    </p:spTree>
    <p:extLst>
      <p:ext uri="{BB962C8B-B14F-4D97-AF65-F5344CB8AC3E}">
        <p14:creationId xmlns:p14="http://schemas.microsoft.com/office/powerpoint/2010/main" val="1137206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Independence</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052736"/>
            <a:ext cx="1782198" cy="237626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37033" y="1660836"/>
            <a:ext cx="2520281" cy="188243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4950" y="1176871"/>
            <a:ext cx="3323861" cy="249289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73859" y="4370682"/>
            <a:ext cx="2348880" cy="176166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743047" y="4300070"/>
            <a:ext cx="2547664" cy="1902885"/>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1606" y="4005063"/>
            <a:ext cx="2533343" cy="2533343"/>
          </a:xfrm>
          <a:prstGeom prst="rect">
            <a:avLst/>
          </a:prstGeom>
        </p:spPr>
      </p:pic>
    </p:spTree>
    <p:extLst>
      <p:ext uri="{BB962C8B-B14F-4D97-AF65-F5344CB8AC3E}">
        <p14:creationId xmlns:p14="http://schemas.microsoft.com/office/powerpoint/2010/main" val="153125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Physical Development</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0938" y="1430778"/>
            <a:ext cx="2448272" cy="183620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04765" y="1516043"/>
            <a:ext cx="2515418" cy="188656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5600" y="4198197"/>
            <a:ext cx="2664298" cy="199000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23055"/>
          <a:stretch/>
        </p:blipFill>
        <p:spPr>
          <a:xfrm rot="5400000">
            <a:off x="5684808" y="1301451"/>
            <a:ext cx="2232248" cy="2166872"/>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7495" y="3854510"/>
            <a:ext cx="2636912" cy="263691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591416" y="4222275"/>
            <a:ext cx="2942117" cy="2206588"/>
          </a:xfrm>
          <a:prstGeom prst="rect">
            <a:avLst/>
          </a:prstGeom>
        </p:spPr>
      </p:pic>
    </p:spTree>
    <p:extLst>
      <p:ext uri="{BB962C8B-B14F-4D97-AF65-F5344CB8AC3E}">
        <p14:creationId xmlns:p14="http://schemas.microsoft.com/office/powerpoint/2010/main" val="251927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Sensory </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099" y="1220757"/>
            <a:ext cx="2996952" cy="224771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788221" y="1743745"/>
            <a:ext cx="2748954" cy="20617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57137" y="1199353"/>
            <a:ext cx="3026755" cy="2260724"/>
          </a:xfrm>
          <a:prstGeom prst="rect">
            <a:avLst/>
          </a:prstGeom>
        </p:spPr>
      </p:pic>
    </p:spTree>
    <p:extLst>
      <p:ext uri="{BB962C8B-B14F-4D97-AF65-F5344CB8AC3E}">
        <p14:creationId xmlns:p14="http://schemas.microsoft.com/office/powerpoint/2010/main" val="252397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Cognition and Learning </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392773"/>
            <a:ext cx="2736304" cy="204378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3" y="1392773"/>
            <a:ext cx="2808312" cy="210623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161195" y="1562653"/>
            <a:ext cx="2891505" cy="215970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163571" y="4185387"/>
            <a:ext cx="2594712" cy="194603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41470" y="4169046"/>
            <a:ext cx="2613388" cy="1960041"/>
          </a:xfrm>
          <a:prstGeom prst="rect">
            <a:avLst/>
          </a:prstGeom>
        </p:spPr>
      </p:pic>
    </p:spTree>
    <p:extLst>
      <p:ext uri="{BB962C8B-B14F-4D97-AF65-F5344CB8AC3E}">
        <p14:creationId xmlns:p14="http://schemas.microsoft.com/office/powerpoint/2010/main" val="16507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Behaviour For Learning</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340768"/>
            <a:ext cx="2592288" cy="194421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29229" y="2003419"/>
            <a:ext cx="2996952" cy="224771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08104" y="2924944"/>
            <a:ext cx="3456384" cy="2592288"/>
          </a:xfrm>
          <a:prstGeom prst="rect">
            <a:avLst/>
          </a:prstGeom>
        </p:spPr>
      </p:pic>
    </p:spTree>
    <p:extLst>
      <p:ext uri="{BB962C8B-B14F-4D97-AF65-F5344CB8AC3E}">
        <p14:creationId xmlns:p14="http://schemas.microsoft.com/office/powerpoint/2010/main" val="386565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515" y="1364771"/>
            <a:ext cx="2496277" cy="187220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69822" y="1419460"/>
            <a:ext cx="2448272" cy="18362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394736" y="1434504"/>
            <a:ext cx="2603000" cy="194421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4926" y="3933056"/>
            <a:ext cx="2584790" cy="2554441"/>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t="23843"/>
          <a:stretch/>
        </p:blipFill>
        <p:spPr>
          <a:xfrm>
            <a:off x="5112060" y="4026189"/>
            <a:ext cx="2423925" cy="2461308"/>
          </a:xfrm>
          <a:prstGeom prst="rect">
            <a:avLst/>
          </a:prstGeom>
        </p:spPr>
      </p:pic>
    </p:spTree>
    <p:extLst>
      <p:ext uri="{BB962C8B-B14F-4D97-AF65-F5344CB8AC3E}">
        <p14:creationId xmlns:p14="http://schemas.microsoft.com/office/powerpoint/2010/main" val="194057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225" y="445816"/>
            <a:ext cx="8229600" cy="1143000"/>
          </a:xfrm>
        </p:spPr>
        <p:txBody>
          <a:bodyPr/>
          <a:lstStyle/>
          <a:p>
            <a:r>
              <a:rPr lang="en-GB" dirty="0" smtClean="0"/>
              <a:t>Communication</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smtClean="0"/>
              <a:t>A total communication environment provides opportunities for all pupils to develop communication skills. The following methods are used:</a:t>
            </a:r>
          </a:p>
          <a:p>
            <a:r>
              <a:rPr lang="en-GB" dirty="0" smtClean="0"/>
              <a:t>Objects of Reference</a:t>
            </a:r>
          </a:p>
          <a:p>
            <a:r>
              <a:rPr lang="en-US" dirty="0" smtClean="0"/>
              <a:t>On Body Cues</a:t>
            </a:r>
            <a:endParaRPr lang="en-GB" dirty="0" smtClean="0"/>
          </a:p>
          <a:p>
            <a:r>
              <a:rPr lang="en-GB" dirty="0" smtClean="0"/>
              <a:t>Visuals, Photographs and Symbols</a:t>
            </a:r>
          </a:p>
          <a:p>
            <a:r>
              <a:rPr lang="en-GB" dirty="0" err="1" smtClean="0"/>
              <a:t>Signalong</a:t>
            </a:r>
            <a:endParaRPr lang="en-GB" dirty="0" smtClean="0"/>
          </a:p>
          <a:p>
            <a:r>
              <a:rPr lang="en-GB" dirty="0" smtClean="0"/>
              <a:t>PECS</a:t>
            </a:r>
          </a:p>
          <a:p>
            <a:r>
              <a:rPr lang="en-GB" dirty="0" smtClean="0"/>
              <a:t>Facial expression, vocalisations, pointing</a:t>
            </a:r>
          </a:p>
          <a:p>
            <a:r>
              <a:rPr lang="en-GB" dirty="0" err="1" smtClean="0"/>
              <a:t>BIGmack</a:t>
            </a:r>
            <a:r>
              <a:rPr lang="en-GB" dirty="0" smtClean="0"/>
              <a:t> sound buttons</a:t>
            </a:r>
          </a:p>
          <a:p>
            <a:r>
              <a:rPr lang="en-GB" dirty="0" smtClean="0"/>
              <a:t>iPad – proloquo2go, </a:t>
            </a:r>
          </a:p>
          <a:p>
            <a:r>
              <a:rPr lang="en-GB" dirty="0" smtClean="0"/>
              <a:t>Eye gaze technology</a:t>
            </a:r>
          </a:p>
          <a:p>
            <a:r>
              <a:rPr lang="en-US" dirty="0" smtClean="0"/>
              <a:t>PODD</a:t>
            </a:r>
          </a:p>
          <a:p>
            <a:r>
              <a:rPr lang="en-US" dirty="0" smtClean="0"/>
              <a:t>ALD Boards</a:t>
            </a:r>
            <a:endParaRPr lang="en-GB" dirty="0" smtClean="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8439"/>
            <a:ext cx="2170959" cy="744120"/>
          </a:xfrm>
          <a:prstGeom prst="rect">
            <a:avLst/>
          </a:prstGeom>
        </p:spPr>
      </p:pic>
    </p:spTree>
    <p:custDataLst>
      <p:tags r:id="rId1"/>
    </p:custDataLst>
    <p:extLst>
      <p:ext uri="{BB962C8B-B14F-4D97-AF65-F5344CB8AC3E}">
        <p14:creationId xmlns:p14="http://schemas.microsoft.com/office/powerpoint/2010/main" val="384242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Classes</a:t>
            </a:r>
            <a:endParaRPr lang="en-GB" dirty="0"/>
          </a:p>
        </p:txBody>
      </p:sp>
      <p:sp>
        <p:nvSpPr>
          <p:cNvPr id="3" name="Content Placeholder 2"/>
          <p:cNvSpPr>
            <a:spLocks noGrp="1"/>
          </p:cNvSpPr>
          <p:nvPr>
            <p:ph idx="1"/>
          </p:nvPr>
        </p:nvSpPr>
        <p:spPr/>
        <p:txBody>
          <a:bodyPr/>
          <a:lstStyle/>
          <a:p>
            <a:r>
              <a:rPr lang="en-GB" dirty="0" smtClean="0"/>
              <a:t>Classes cater for approximately 8-16 children.</a:t>
            </a:r>
          </a:p>
          <a:p>
            <a:r>
              <a:rPr lang="en-GB" dirty="0" smtClean="0"/>
              <a:t>They are supported by 3-6 adults</a:t>
            </a:r>
            <a:endParaRPr lang="en-GB"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6401" t="2399" r="21650"/>
          <a:stretch/>
        </p:blipFill>
        <p:spPr>
          <a:xfrm rot="5400000">
            <a:off x="2548818" y="2499854"/>
            <a:ext cx="3888432" cy="459459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4D Immersive Space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088739" y="1172523"/>
            <a:ext cx="2259124" cy="1687370"/>
          </a:xfrm>
          <a:prstGeom prst="rect">
            <a:avLst/>
          </a:prstGeom>
          <a:ln w="76200">
            <a:solidFill>
              <a:srgbClr val="FFFF00"/>
            </a:solidFill>
          </a:ln>
        </p:spPr>
      </p:pic>
      <p:pic>
        <p:nvPicPr>
          <p:cNvPr id="5" name="Picture 4"/>
          <p:cNvPicPr>
            <a:picLocks noChangeAspect="1"/>
          </p:cNvPicPr>
          <p:nvPr/>
        </p:nvPicPr>
        <p:blipFill>
          <a:blip r:embed="rId4"/>
          <a:stretch>
            <a:fillRect/>
          </a:stretch>
        </p:blipFill>
        <p:spPr>
          <a:xfrm>
            <a:off x="5436097" y="1225330"/>
            <a:ext cx="2456532" cy="1843630"/>
          </a:xfrm>
          <a:prstGeom prst="rect">
            <a:avLst/>
          </a:prstGeom>
          <a:ln w="76200">
            <a:solidFill>
              <a:srgbClr val="FFFF00"/>
            </a:solidFill>
          </a:ln>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114177" y="3873050"/>
            <a:ext cx="2208245" cy="1656184"/>
          </a:xfrm>
          <a:prstGeom prst="rect">
            <a:avLst/>
          </a:prstGeom>
          <a:ln w="76200">
            <a:solidFill>
              <a:srgbClr val="FFFF00"/>
            </a:solidFill>
          </a:ln>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2424" y="4146461"/>
            <a:ext cx="1958020" cy="2069452"/>
          </a:xfrm>
          <a:prstGeom prst="rect">
            <a:avLst/>
          </a:prstGeom>
          <a:ln w="76200">
            <a:solidFill>
              <a:srgbClr val="FFFF00"/>
            </a:solidFill>
          </a:ln>
        </p:spPr>
      </p:pic>
      <p:sp>
        <p:nvSpPr>
          <p:cNvPr id="8" name="TextBox 7"/>
          <p:cNvSpPr txBox="1"/>
          <p:nvPr/>
        </p:nvSpPr>
        <p:spPr>
          <a:xfrm>
            <a:off x="5536839" y="3177842"/>
            <a:ext cx="2368731" cy="923330"/>
          </a:xfrm>
          <a:prstGeom prst="rect">
            <a:avLst/>
          </a:prstGeom>
          <a:noFill/>
        </p:spPr>
        <p:txBody>
          <a:bodyPr wrap="square" rtlCol="0">
            <a:spAutoFit/>
          </a:bodyPr>
          <a:lstStyle/>
          <a:p>
            <a:r>
              <a:rPr lang="en-GB" dirty="0" smtClean="0"/>
              <a:t>Responding to sound and touch in time to the music.</a:t>
            </a:r>
            <a:endParaRPr lang="en-GB" dirty="0"/>
          </a:p>
        </p:txBody>
      </p:sp>
      <p:sp>
        <p:nvSpPr>
          <p:cNvPr id="10" name="TextBox 9"/>
          <p:cNvSpPr txBox="1"/>
          <p:nvPr/>
        </p:nvSpPr>
        <p:spPr>
          <a:xfrm>
            <a:off x="1088738" y="5805264"/>
            <a:ext cx="2368731" cy="923330"/>
          </a:xfrm>
          <a:prstGeom prst="rect">
            <a:avLst/>
          </a:prstGeom>
          <a:noFill/>
        </p:spPr>
        <p:txBody>
          <a:bodyPr wrap="square" rtlCol="0">
            <a:spAutoFit/>
          </a:bodyPr>
          <a:lstStyle/>
          <a:p>
            <a:r>
              <a:rPr lang="en-GB" dirty="0" smtClean="0"/>
              <a:t>Creating a ‘safe’ space to explore a new  learning experience.</a:t>
            </a:r>
            <a:endParaRPr lang="en-GB" dirty="0"/>
          </a:p>
        </p:txBody>
      </p:sp>
      <p:sp>
        <p:nvSpPr>
          <p:cNvPr id="11" name="TextBox 10"/>
          <p:cNvSpPr txBox="1"/>
          <p:nvPr/>
        </p:nvSpPr>
        <p:spPr>
          <a:xfrm>
            <a:off x="979132" y="2937751"/>
            <a:ext cx="2368731" cy="646331"/>
          </a:xfrm>
          <a:prstGeom prst="rect">
            <a:avLst/>
          </a:prstGeom>
          <a:noFill/>
        </p:spPr>
        <p:txBody>
          <a:bodyPr wrap="square" rtlCol="0">
            <a:spAutoFit/>
          </a:bodyPr>
          <a:lstStyle/>
          <a:p>
            <a:r>
              <a:rPr lang="en-GB" dirty="0" smtClean="0"/>
              <a:t>Setting a new scene for learning.</a:t>
            </a:r>
            <a:endParaRPr lang="en-GB" dirty="0"/>
          </a:p>
        </p:txBody>
      </p:sp>
      <p:sp>
        <p:nvSpPr>
          <p:cNvPr id="12" name="TextBox 11"/>
          <p:cNvSpPr txBox="1"/>
          <p:nvPr/>
        </p:nvSpPr>
        <p:spPr>
          <a:xfrm>
            <a:off x="5499796" y="6261202"/>
            <a:ext cx="2368731" cy="646331"/>
          </a:xfrm>
          <a:prstGeom prst="rect">
            <a:avLst/>
          </a:prstGeom>
          <a:noFill/>
        </p:spPr>
        <p:txBody>
          <a:bodyPr wrap="square" rtlCol="0">
            <a:spAutoFit/>
          </a:bodyPr>
          <a:lstStyle/>
          <a:p>
            <a:r>
              <a:rPr lang="en-GB" dirty="0" smtClean="0"/>
              <a:t>Learning new words related to a theme.</a:t>
            </a:r>
            <a:endParaRPr lang="en-GB" dirty="0"/>
          </a:p>
        </p:txBody>
      </p:sp>
    </p:spTree>
    <p:custDataLst>
      <p:tags r:id="rId1"/>
    </p:custDataLst>
    <p:extLst>
      <p:ext uri="{BB962C8B-B14F-4D97-AF65-F5344CB8AC3E}">
        <p14:creationId xmlns:p14="http://schemas.microsoft.com/office/powerpoint/2010/main" val="75108084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38692"/>
            <a:ext cx="8229600" cy="1143000"/>
          </a:xfrm>
        </p:spPr>
        <p:txBody>
          <a:bodyPr/>
          <a:lstStyle/>
          <a:p>
            <a:r>
              <a:rPr lang="en-GB" dirty="0" smtClean="0"/>
              <a:t>School Uniform</a:t>
            </a:r>
            <a:endParaRPr lang="en-GB" dirty="0"/>
          </a:p>
        </p:txBody>
      </p:sp>
      <p:pic>
        <p:nvPicPr>
          <p:cNvPr id="4" name="Picture 3"/>
          <p:cNvPicPr>
            <a:picLocks noChangeAspect="1"/>
          </p:cNvPicPr>
          <p:nvPr/>
        </p:nvPicPr>
        <p:blipFill>
          <a:blip r:embed="rId3"/>
          <a:stretch>
            <a:fillRect/>
          </a:stretch>
        </p:blipFill>
        <p:spPr>
          <a:xfrm>
            <a:off x="4555904" y="1635230"/>
            <a:ext cx="997143" cy="1427909"/>
          </a:xfrm>
          <a:prstGeom prst="rect">
            <a:avLst/>
          </a:prstGeom>
        </p:spPr>
      </p:pic>
      <p:pic>
        <p:nvPicPr>
          <p:cNvPr id="5" name="Picture 4"/>
          <p:cNvPicPr>
            <a:picLocks noChangeAspect="1"/>
          </p:cNvPicPr>
          <p:nvPr/>
        </p:nvPicPr>
        <p:blipFill rotWithShape="1">
          <a:blip r:embed="rId4"/>
          <a:srcRect t="6335" r="6257" b="30314"/>
          <a:stretch/>
        </p:blipFill>
        <p:spPr>
          <a:xfrm>
            <a:off x="3335612" y="1673246"/>
            <a:ext cx="944440" cy="913974"/>
          </a:xfrm>
          <a:prstGeom prst="rect">
            <a:avLst/>
          </a:prstGeom>
        </p:spPr>
      </p:pic>
      <p:pic>
        <p:nvPicPr>
          <p:cNvPr id="6" name="Picture 5"/>
          <p:cNvPicPr>
            <a:picLocks noChangeAspect="1"/>
          </p:cNvPicPr>
          <p:nvPr/>
        </p:nvPicPr>
        <p:blipFill>
          <a:blip r:embed="rId5"/>
          <a:stretch>
            <a:fillRect/>
          </a:stretch>
        </p:blipFill>
        <p:spPr>
          <a:xfrm>
            <a:off x="6987976" y="1698174"/>
            <a:ext cx="1076159" cy="1541059"/>
          </a:xfrm>
          <a:prstGeom prst="rect">
            <a:avLst/>
          </a:prstGeom>
        </p:spPr>
      </p:pic>
      <p:sp>
        <p:nvSpPr>
          <p:cNvPr id="7" name="TextBox 6"/>
          <p:cNvSpPr txBox="1"/>
          <p:nvPr/>
        </p:nvSpPr>
        <p:spPr>
          <a:xfrm>
            <a:off x="804157" y="6009969"/>
            <a:ext cx="8075240" cy="646331"/>
          </a:xfrm>
          <a:prstGeom prst="rect">
            <a:avLst/>
          </a:prstGeom>
          <a:noFill/>
        </p:spPr>
        <p:txBody>
          <a:bodyPr wrap="square" rtlCol="0">
            <a:spAutoFit/>
          </a:bodyPr>
          <a:lstStyle/>
          <a:p>
            <a:r>
              <a:rPr lang="en-GB" sz="3600" dirty="0" smtClean="0"/>
              <a:t>Please label all items of clothing clearly</a:t>
            </a:r>
            <a:endParaRPr lang="en-GB" sz="3600" dirty="0"/>
          </a:p>
        </p:txBody>
      </p:sp>
      <p:sp>
        <p:nvSpPr>
          <p:cNvPr id="8" name="Rectangle 7"/>
          <p:cNvSpPr/>
          <p:nvPr/>
        </p:nvSpPr>
        <p:spPr>
          <a:xfrm>
            <a:off x="6600542" y="708546"/>
            <a:ext cx="1851029" cy="923330"/>
          </a:xfrm>
          <a:prstGeom prst="rect">
            <a:avLst/>
          </a:prstGeom>
        </p:spPr>
        <p:txBody>
          <a:bodyPr wrap="square">
            <a:spAutoFit/>
          </a:bodyPr>
          <a:lstStyle/>
          <a:p>
            <a:r>
              <a:rPr lang="en-GB" dirty="0" smtClean="0"/>
              <a:t>Polo neck t-shirt- white, blue, red, yellow. </a:t>
            </a:r>
            <a:endParaRPr lang="en-GB" dirty="0"/>
          </a:p>
        </p:txBody>
      </p:sp>
      <p:sp>
        <p:nvSpPr>
          <p:cNvPr id="9" name="Rectangle 8"/>
          <p:cNvSpPr/>
          <p:nvPr/>
        </p:nvSpPr>
        <p:spPr>
          <a:xfrm>
            <a:off x="683569" y="695908"/>
            <a:ext cx="1872208" cy="646331"/>
          </a:xfrm>
          <a:prstGeom prst="rect">
            <a:avLst/>
          </a:prstGeom>
        </p:spPr>
        <p:txBody>
          <a:bodyPr wrap="square">
            <a:spAutoFit/>
          </a:bodyPr>
          <a:lstStyle/>
          <a:p>
            <a:r>
              <a:rPr lang="en-GB" dirty="0" smtClean="0"/>
              <a:t>Royal blue jumper or cardigan</a:t>
            </a:r>
            <a:endParaRPr lang="en-GB" dirty="0"/>
          </a:p>
        </p:txBody>
      </p:sp>
      <p:pic>
        <p:nvPicPr>
          <p:cNvPr id="10" name="Picture 9"/>
          <p:cNvPicPr>
            <a:picLocks noChangeAspect="1"/>
          </p:cNvPicPr>
          <p:nvPr/>
        </p:nvPicPr>
        <p:blipFill>
          <a:blip r:embed="rId6"/>
          <a:stretch>
            <a:fillRect/>
          </a:stretch>
        </p:blipFill>
        <p:spPr>
          <a:xfrm>
            <a:off x="784338" y="3501500"/>
            <a:ext cx="1571888" cy="1594280"/>
          </a:xfrm>
          <a:prstGeom prst="rect">
            <a:avLst/>
          </a:prstGeom>
        </p:spPr>
      </p:pic>
      <p:sp>
        <p:nvSpPr>
          <p:cNvPr id="12" name="Rectangle 11"/>
          <p:cNvSpPr/>
          <p:nvPr/>
        </p:nvSpPr>
        <p:spPr>
          <a:xfrm>
            <a:off x="3005102" y="4298640"/>
            <a:ext cx="3576187" cy="369332"/>
          </a:xfrm>
          <a:prstGeom prst="rect">
            <a:avLst/>
          </a:prstGeom>
        </p:spPr>
        <p:txBody>
          <a:bodyPr wrap="square">
            <a:spAutoFit/>
          </a:bodyPr>
          <a:lstStyle/>
          <a:p>
            <a:endParaRPr lang="en-GB" dirty="0"/>
          </a:p>
        </p:txBody>
      </p:sp>
      <p:sp>
        <p:nvSpPr>
          <p:cNvPr id="13" name="Rectangle 12"/>
          <p:cNvSpPr/>
          <p:nvPr/>
        </p:nvSpPr>
        <p:spPr>
          <a:xfrm>
            <a:off x="2555777" y="3125521"/>
            <a:ext cx="3824415" cy="1477328"/>
          </a:xfrm>
          <a:prstGeom prst="rect">
            <a:avLst/>
          </a:prstGeom>
        </p:spPr>
        <p:txBody>
          <a:bodyPr wrap="square">
            <a:spAutoFit/>
          </a:bodyPr>
          <a:lstStyle/>
          <a:p>
            <a:r>
              <a:rPr lang="en-GB" dirty="0" smtClean="0"/>
              <a:t>Items of clothing with the school logo are available to order from </a:t>
            </a:r>
          </a:p>
          <a:p>
            <a:r>
              <a:rPr lang="en-GB" u="sng" dirty="0" smtClean="0">
                <a:solidFill>
                  <a:srgbClr val="0000FF"/>
                </a:solidFill>
                <a:ea typeface="Calibri" panose="020F0502020204030204" pitchFamily="34" charset="0"/>
                <a:cs typeface="Times New Roman" panose="02020603050405020304" pitchFamily="18" charset="0"/>
                <a:hlinkClick r:id="rId7"/>
              </a:rPr>
              <a:t>www.whittakersschoolwear.co.uk</a:t>
            </a:r>
            <a:endParaRPr lang="en-GB" u="sng" dirty="0" smtClean="0">
              <a:solidFill>
                <a:srgbClr val="0000FF"/>
              </a:solidFill>
              <a:ea typeface="Calibri" panose="020F0502020204030204" pitchFamily="34" charset="0"/>
              <a:cs typeface="Times New Roman" panose="02020603050405020304" pitchFamily="18" charset="0"/>
            </a:endParaRPr>
          </a:p>
          <a:p>
            <a:r>
              <a:rPr lang="en-US" dirty="0">
                <a:ea typeface="Calibri" panose="020F0502020204030204" pitchFamily="34" charset="0"/>
                <a:cs typeface="Times New Roman" panose="02020603050405020304" pitchFamily="18" charset="0"/>
              </a:rPr>
              <a:t>o</a:t>
            </a:r>
            <a:r>
              <a:rPr lang="en-US" dirty="0" smtClean="0">
                <a:ea typeface="Calibri" panose="020F0502020204030204" pitchFamily="34" charset="0"/>
                <a:cs typeface="Times New Roman" panose="02020603050405020304" pitchFamily="18" charset="0"/>
              </a:rPr>
              <a:t>r</a:t>
            </a:r>
          </a:p>
          <a:p>
            <a:r>
              <a:rPr lang="en-US" dirty="0" smtClean="0">
                <a:ea typeface="Calibri" panose="020F0502020204030204" pitchFamily="34" charset="0"/>
                <a:cs typeface="Times New Roman" panose="02020603050405020304" pitchFamily="18" charset="0"/>
                <a:hlinkClick r:id="rId8"/>
              </a:rPr>
              <a:t>www.mclellanclothing.com</a:t>
            </a:r>
            <a:r>
              <a:rPr lang="en-US" dirty="0" smtClean="0">
                <a:ea typeface="Calibri" panose="020F0502020204030204" pitchFamily="34" charset="0"/>
                <a:cs typeface="Times New Roman" panose="02020603050405020304" pitchFamily="18" charset="0"/>
              </a:rPr>
              <a:t> </a:t>
            </a:r>
            <a:endParaRPr lang="en-GB" dirty="0"/>
          </a:p>
        </p:txBody>
      </p:sp>
      <p:pic>
        <p:nvPicPr>
          <p:cNvPr id="14" name="Picture 13"/>
          <p:cNvPicPr>
            <a:picLocks noChangeAspect="1"/>
          </p:cNvPicPr>
          <p:nvPr/>
        </p:nvPicPr>
        <p:blipFill>
          <a:blip r:embed="rId9"/>
          <a:stretch>
            <a:fillRect/>
          </a:stretch>
        </p:blipFill>
        <p:spPr>
          <a:xfrm>
            <a:off x="700042" y="1430548"/>
            <a:ext cx="1656184" cy="1656184"/>
          </a:xfrm>
          <a:prstGeom prst="rect">
            <a:avLst/>
          </a:prstGeom>
        </p:spPr>
      </p:pic>
      <p:sp>
        <p:nvSpPr>
          <p:cNvPr id="15" name="Rectangle 14"/>
          <p:cNvSpPr/>
          <p:nvPr/>
        </p:nvSpPr>
        <p:spPr>
          <a:xfrm>
            <a:off x="2555777" y="4628063"/>
            <a:ext cx="4572000" cy="1200329"/>
          </a:xfrm>
          <a:prstGeom prst="rect">
            <a:avLst/>
          </a:prstGeom>
        </p:spPr>
        <p:txBody>
          <a:bodyPr>
            <a:spAutoFit/>
          </a:bodyPr>
          <a:lstStyle/>
          <a:p>
            <a:r>
              <a:rPr lang="en-GB" dirty="0" smtClean="0"/>
              <a:t>More information about uniform is available at: </a:t>
            </a:r>
            <a:r>
              <a:rPr lang="en-GB" dirty="0" smtClean="0">
                <a:hlinkClick r:id="rId10"/>
              </a:rPr>
              <a:t>https</a:t>
            </a:r>
            <a:r>
              <a:rPr lang="en-GB" dirty="0">
                <a:hlinkClick r:id="rId10"/>
              </a:rPr>
              <a:t>://www.springwoodschool.org.uk/school-uniform/</a:t>
            </a:r>
            <a:endParaRPr lang="en-GB" dirty="0"/>
          </a:p>
        </p:txBody>
      </p:sp>
      <p:sp>
        <p:nvSpPr>
          <p:cNvPr id="16" name="Rectangle 15"/>
          <p:cNvSpPr/>
          <p:nvPr/>
        </p:nvSpPr>
        <p:spPr>
          <a:xfrm>
            <a:off x="3651269" y="674279"/>
            <a:ext cx="1851029" cy="923330"/>
          </a:xfrm>
          <a:prstGeom prst="rect">
            <a:avLst/>
          </a:prstGeom>
        </p:spPr>
        <p:txBody>
          <a:bodyPr wrap="square">
            <a:spAutoFit/>
          </a:bodyPr>
          <a:lstStyle/>
          <a:p>
            <a:r>
              <a:rPr lang="en-GB" dirty="0" smtClean="0"/>
              <a:t>Black or grey trousers/skirt/ pinafore/shorts</a:t>
            </a:r>
            <a:endParaRPr lang="en-GB" dirty="0"/>
          </a:p>
        </p:txBody>
      </p:sp>
    </p:spTree>
    <p:custDataLst>
      <p:tags r:id="rId1"/>
    </p:custDataLst>
    <p:extLst>
      <p:ext uri="{BB962C8B-B14F-4D97-AF65-F5344CB8AC3E}">
        <p14:creationId xmlns:p14="http://schemas.microsoft.com/office/powerpoint/2010/main" val="1723505653"/>
      </p:ext>
    </p:extLst>
  </p:cSld>
  <p:clrMapOvr>
    <a:masterClrMapping/>
  </p:clrMapOvr>
  <mc:AlternateContent xmlns:mc="http://schemas.openxmlformats.org/markup-compatibility/2006" xmlns:p14="http://schemas.microsoft.com/office/powerpoint/2010/main">
    <mc:Choice Requires="p14">
      <p:transition p14:dur="35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 Kit and Outdoor Clothing</a:t>
            </a:r>
            <a:endParaRPr lang="en-GB" dirty="0"/>
          </a:p>
        </p:txBody>
      </p:sp>
      <p:sp>
        <p:nvSpPr>
          <p:cNvPr id="3" name="Content Placeholder 2"/>
          <p:cNvSpPr>
            <a:spLocks noGrp="1"/>
          </p:cNvSpPr>
          <p:nvPr>
            <p:ph idx="1"/>
          </p:nvPr>
        </p:nvSpPr>
        <p:spPr/>
        <p:txBody>
          <a:bodyPr/>
          <a:lstStyle/>
          <a:p>
            <a:r>
              <a:rPr lang="en-GB" dirty="0" smtClean="0"/>
              <a:t>Please send a pair of shorts, t-shirt and pumps for PE lessons</a:t>
            </a:r>
          </a:p>
          <a:p>
            <a:r>
              <a:rPr lang="en-GB" dirty="0" smtClean="0"/>
              <a:t>Please send into school, a pair of wellingtons and a waterproof coat for outdoor activities</a:t>
            </a:r>
          </a:p>
          <a:p>
            <a:r>
              <a:rPr lang="en-GB" dirty="0" smtClean="0"/>
              <a:t>In the warmer weather, please send a hat and sun cream in for your child. </a:t>
            </a:r>
            <a:endParaRPr lang="en-GB" dirty="0"/>
          </a:p>
        </p:txBody>
      </p:sp>
      <p:pic>
        <p:nvPicPr>
          <p:cNvPr id="4" name="Picture 3"/>
          <p:cNvPicPr>
            <a:picLocks noChangeAspect="1"/>
          </p:cNvPicPr>
          <p:nvPr/>
        </p:nvPicPr>
        <p:blipFill>
          <a:blip r:embed="rId3"/>
          <a:stretch>
            <a:fillRect/>
          </a:stretch>
        </p:blipFill>
        <p:spPr>
          <a:xfrm>
            <a:off x="611560" y="5641489"/>
            <a:ext cx="8266892" cy="969348"/>
          </a:xfrm>
          <a:prstGeom prst="rect">
            <a:avLst/>
          </a:prstGeom>
        </p:spPr>
      </p:pic>
    </p:spTree>
    <p:custDataLst>
      <p:tags r:id="rId1"/>
    </p:custDataLst>
    <p:extLst>
      <p:ext uri="{BB962C8B-B14F-4D97-AF65-F5344CB8AC3E}">
        <p14:creationId xmlns:p14="http://schemas.microsoft.com/office/powerpoint/2010/main" val="1000350580"/>
      </p:ext>
    </p:extLst>
  </p:cSld>
  <p:clrMapOvr>
    <a:masterClrMapping/>
  </p:clrMapOvr>
  <mc:AlternateContent xmlns:mc="http://schemas.openxmlformats.org/markup-compatibility/2006" xmlns:p14="http://schemas.microsoft.com/office/powerpoint/2010/main">
    <mc:Choice Requires="p14">
      <p:transition p14:dur="25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91880" y="1229304"/>
            <a:ext cx="547260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 Springwood we use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Weduc</a:t>
            </a:r>
            <a:r>
              <a:rPr kumimoji="0" lang="en-GB" sz="2000" b="0" i="0" u="none" strike="noStrike" kern="1200" cap="none" spc="0" normalizeH="0" baseline="0" noProof="0" dirty="0">
                <a:ln>
                  <a:noFill/>
                </a:ln>
                <a:solidFill>
                  <a:prstClr val="black"/>
                </a:solidFill>
                <a:effectLst/>
                <a:uLnTx/>
                <a:uFillTx/>
                <a:latin typeface="Calibri"/>
                <a:ea typeface="+mn-ea"/>
                <a:cs typeface="+mn-cs"/>
              </a:rPr>
              <a:t>. Connect to communicate with our parents. If you have not yet got this please see the Parent Information Handbook pages 6, 7, 8, 9 for information on how to register.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Page 10 will show you how messages can be sent to your child’s class team</a:t>
            </a:r>
          </a:p>
        </p:txBody>
      </p:sp>
      <p:sp>
        <p:nvSpPr>
          <p:cNvPr id="9" name="Rectangle 8"/>
          <p:cNvSpPr/>
          <p:nvPr/>
        </p:nvSpPr>
        <p:spPr>
          <a:xfrm>
            <a:off x="611560" y="4546793"/>
            <a:ext cx="4670897"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Payments to school are made through our online payment system, School </a:t>
            </a:r>
            <a:r>
              <a:rPr kumimoji="0" lang="en-GB" sz="2000" b="0" i="0" u="none" strike="noStrike" kern="1200" cap="none" spc="0" normalizeH="0" baseline="0" noProof="0" dirty="0" smtClean="0">
                <a:ln>
                  <a:noFill/>
                </a:ln>
                <a:solidFill>
                  <a:prstClr val="black"/>
                </a:solidFill>
                <a:effectLst/>
                <a:uLnTx/>
                <a:uFillTx/>
                <a:latin typeface="Calibri"/>
                <a:ea typeface="+mn-ea"/>
                <a:cs typeface="+mn-cs"/>
              </a:rPr>
              <a:t>Gateway.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a:ea typeface="+mn-ea"/>
                <a:cs typeface="+mn-cs"/>
              </a:rPr>
              <a:t>If </a:t>
            </a:r>
            <a:r>
              <a:rPr kumimoji="0" lang="en-US" sz="2000" b="0" i="0" u="none" strike="noStrike" kern="1200" cap="none" spc="0" normalizeH="0" baseline="0" noProof="0" dirty="0">
                <a:ln>
                  <a:noFill/>
                </a:ln>
                <a:solidFill>
                  <a:prstClr val="black"/>
                </a:solidFill>
                <a:effectLst/>
                <a:uLnTx/>
                <a:uFillTx/>
                <a:latin typeface="Calibri"/>
                <a:ea typeface="+mn-ea"/>
                <a:cs typeface="+mn-cs"/>
              </a:rPr>
              <a:t>you have not yet got this please see the Parent Information Handbook pages 9 and 12 information on how to register with </a:t>
            </a:r>
            <a:r>
              <a:rPr kumimoji="0" lang="en-GB" sz="2000" b="0" i="0" u="none" strike="noStrike" kern="1200" cap="none" spc="0" normalizeH="0" baseline="0" noProof="0" dirty="0">
                <a:ln>
                  <a:noFill/>
                </a:ln>
                <a:solidFill>
                  <a:prstClr val="black"/>
                </a:solidFill>
                <a:effectLst/>
                <a:uLnTx/>
                <a:uFillTx/>
                <a:latin typeface="Calibri"/>
                <a:ea typeface="+mn-ea"/>
                <a:cs typeface="+mn-cs"/>
              </a:rPr>
              <a:t>School Gateway</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259632" y="1700808"/>
            <a:ext cx="1296144" cy="1236656"/>
          </a:xfrm>
          <a:prstGeom prst="rect">
            <a:avLst/>
          </a:prstGeom>
        </p:spPr>
      </p:pic>
      <p:pic>
        <p:nvPicPr>
          <p:cNvPr id="10" name="Picture 9" descr="School Gateway - South Tawton Primary School and Pre-School"/>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797152"/>
            <a:ext cx="1438275" cy="1438275"/>
          </a:xfrm>
          <a:prstGeom prst="rect">
            <a:avLst/>
          </a:prstGeom>
          <a:noFill/>
          <a:ln>
            <a:noFill/>
          </a:ln>
        </p:spPr>
      </p:pic>
      <p:sp>
        <p:nvSpPr>
          <p:cNvPr id="2" name="Title 1"/>
          <p:cNvSpPr>
            <a:spLocks noGrp="1"/>
          </p:cNvSpPr>
          <p:nvPr>
            <p:ph type="title"/>
          </p:nvPr>
        </p:nvSpPr>
        <p:spPr/>
        <p:txBody>
          <a:bodyPr/>
          <a:lstStyle/>
          <a:p>
            <a:r>
              <a:rPr lang="en-GB" dirty="0" smtClean="0"/>
              <a:t>Information for Parents</a:t>
            </a:r>
            <a:endParaRPr lang="en-GB" dirty="0"/>
          </a:p>
        </p:txBody>
      </p:sp>
    </p:spTree>
    <p:extLst>
      <p:ext uri="{BB962C8B-B14F-4D97-AF65-F5344CB8AC3E}">
        <p14:creationId xmlns:p14="http://schemas.microsoft.com/office/powerpoint/2010/main" val="301894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Free School Meals</a:t>
            </a:r>
            <a:endParaRPr lang="en-GB" dirty="0"/>
          </a:p>
        </p:txBody>
      </p:sp>
      <p:sp>
        <p:nvSpPr>
          <p:cNvPr id="3" name="Content Placeholder 2"/>
          <p:cNvSpPr>
            <a:spLocks noGrp="1"/>
          </p:cNvSpPr>
          <p:nvPr>
            <p:ph idx="1"/>
          </p:nvPr>
        </p:nvSpPr>
        <p:spPr>
          <a:xfrm>
            <a:off x="457200" y="1403207"/>
            <a:ext cx="8229600" cy="5122137"/>
          </a:xfrm>
        </p:spPr>
        <p:txBody>
          <a:bodyPr>
            <a:normAutofit fontScale="62500" lnSpcReduction="20000"/>
          </a:bodyPr>
          <a:lstStyle/>
          <a:p>
            <a:r>
              <a:rPr lang="en-GB" sz="5900" dirty="0"/>
              <a:t>If your child is eligible for free school meals, they may also be entitled to </a:t>
            </a:r>
            <a:r>
              <a:rPr lang="en-GB" sz="5900" dirty="0" smtClean="0"/>
              <a:t>additional funds, </a:t>
            </a:r>
            <a:r>
              <a:rPr lang="en-GB" sz="5900" dirty="0"/>
              <a:t>paid </a:t>
            </a:r>
            <a:r>
              <a:rPr lang="en-GB" sz="5900" dirty="0" smtClean="0"/>
              <a:t>to school, to </a:t>
            </a:r>
            <a:r>
              <a:rPr lang="en-GB" sz="5900" dirty="0"/>
              <a:t>boost their learning</a:t>
            </a:r>
            <a:r>
              <a:rPr lang="en-GB" sz="5900" dirty="0" smtClean="0"/>
              <a:t>.</a:t>
            </a:r>
          </a:p>
          <a:p>
            <a:r>
              <a:rPr lang="en-GB" sz="5900" dirty="0" smtClean="0"/>
              <a:t>Children qualify for free school meals if you receive benefits.</a:t>
            </a:r>
          </a:p>
          <a:p>
            <a:pPr lvl="0"/>
            <a:r>
              <a:rPr lang="en-GB" sz="5900" dirty="0"/>
              <a:t>All pupils in Reception and Year 1 are entitled to a Universal Free School Meal. Pupils can also bring their own packed lunch. </a:t>
            </a:r>
            <a:endParaRPr lang="en-GB" sz="5900" dirty="0" smtClean="0"/>
          </a:p>
          <a:p>
            <a:endParaRPr lang="en-GB" sz="3800" dirty="0" smtClean="0"/>
          </a:p>
          <a:p>
            <a:endParaRPr lang="en-GB" dirty="0"/>
          </a:p>
        </p:txBody>
      </p:sp>
    </p:spTree>
    <p:extLst>
      <p:ext uri="{BB962C8B-B14F-4D97-AF65-F5344CB8AC3E}">
        <p14:creationId xmlns:p14="http://schemas.microsoft.com/office/powerpoint/2010/main" val="139654775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249"/>
                                          </p:stCondLst>
                                        </p:cTn>
                                        <p:tgtEl>
                                          <p:spTgt spid="3">
                                            <p:txEl>
                                              <p:pRg st="0" end="0"/>
                                            </p:txEl>
                                          </p:spTgt>
                                        </p:tgtEl>
                                        <p:attrNameLst>
                                          <p:attrName>style.visibility</p:attrName>
                                        </p:attrNameLst>
                                      </p:cBhvr>
                                      <p:to>
                                        <p:strVal val="visible"/>
                                      </p:to>
                                    </p:set>
                                  </p:childTnLst>
                                </p:cTn>
                              </p:par>
                            </p:childTnLst>
                          </p:cTn>
                        </p:par>
                        <p:par>
                          <p:cTn id="7" fill="hold">
                            <p:stCondLst>
                              <p:cond delay="2250"/>
                            </p:stCondLst>
                            <p:childTnLst>
                              <p:par>
                                <p:cTn id="8" presetID="1" presetClass="entr" presetSubtype="0" fill="hold" nodeType="afterEffect">
                                  <p:stCondLst>
                                    <p:cond delay="4000"/>
                                  </p:stCondLst>
                                  <p:childTnLst>
                                    <p:set>
                                      <p:cBhvr>
                                        <p:cTn id="9" dur="1" fill="hold">
                                          <p:stCondLst>
                                            <p:cond delay="249"/>
                                          </p:stCondLst>
                                        </p:cTn>
                                        <p:tgtEl>
                                          <p:spTgt spid="3">
                                            <p:txEl>
                                              <p:pRg st="1" end="1"/>
                                            </p:txEl>
                                          </p:spTgt>
                                        </p:tgtEl>
                                        <p:attrNameLst>
                                          <p:attrName>style.visibility</p:attrName>
                                        </p:attrNameLst>
                                      </p:cBhvr>
                                      <p:to>
                                        <p:strVal val="visible"/>
                                      </p:to>
                                    </p:set>
                                  </p:childTnLst>
                                </p:cTn>
                              </p:par>
                            </p:childTnLst>
                          </p:cTn>
                        </p:par>
                        <p:par>
                          <p:cTn id="10" fill="hold">
                            <p:stCondLst>
                              <p:cond delay="6500"/>
                            </p:stCondLst>
                            <p:childTnLst>
                              <p:par>
                                <p:cTn id="11" presetID="1" presetClass="entr" presetSubtype="0" fill="hold" nodeType="afterEffect">
                                  <p:stCondLst>
                                    <p:cond delay="3000"/>
                                  </p:stCondLst>
                                  <p:childTnLst>
                                    <p:set>
                                      <p:cBhvr>
                                        <p:cTn id="12" dur="1" fill="hold">
                                          <p:stCondLst>
                                            <p:cond delay="24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072" y="-171400"/>
            <a:ext cx="8229600" cy="1143000"/>
          </a:xfrm>
        </p:spPr>
        <p:txBody>
          <a:bodyPr/>
          <a:lstStyle/>
          <a:p>
            <a:r>
              <a:rPr lang="en-GB" dirty="0">
                <a:solidFill>
                  <a:prstClr val="black"/>
                </a:solidFill>
              </a:rPr>
              <a:t>Free School Meals</a:t>
            </a:r>
            <a:endParaRPr lang="en-GB" dirty="0"/>
          </a:p>
        </p:txBody>
      </p:sp>
      <p:sp>
        <p:nvSpPr>
          <p:cNvPr id="3" name="Content Placeholder 2"/>
          <p:cNvSpPr>
            <a:spLocks noGrp="1"/>
          </p:cNvSpPr>
          <p:nvPr>
            <p:ph idx="1"/>
          </p:nvPr>
        </p:nvSpPr>
        <p:spPr>
          <a:xfrm>
            <a:off x="87655" y="971600"/>
            <a:ext cx="9036496" cy="4525963"/>
          </a:xfrm>
        </p:spPr>
        <p:txBody>
          <a:bodyPr>
            <a:noAutofit/>
          </a:bodyPr>
          <a:lstStyle/>
          <a:p>
            <a:pPr lvl="0"/>
            <a:r>
              <a:rPr lang="en-GB" sz="2800" dirty="0" smtClean="0">
                <a:solidFill>
                  <a:prstClr val="black"/>
                </a:solidFill>
              </a:rPr>
              <a:t>If you are in receipt of benefits and your </a:t>
            </a:r>
            <a:r>
              <a:rPr lang="en-GB" sz="2800" dirty="0">
                <a:solidFill>
                  <a:prstClr val="black"/>
                </a:solidFill>
              </a:rPr>
              <a:t>child qualifies for free school meals, it’s important that you apply , even if they're in Reception or Year 1 and receive Universal Free School meals, so that school can access the additional funds. </a:t>
            </a:r>
            <a:endParaRPr lang="en-GB" sz="2800" dirty="0" smtClean="0">
              <a:solidFill>
                <a:prstClr val="black"/>
              </a:solidFill>
            </a:endParaRPr>
          </a:p>
          <a:p>
            <a:pPr algn="ctr">
              <a:lnSpc>
                <a:spcPct val="115000"/>
              </a:lnSpc>
              <a:spcAft>
                <a:spcPts val="1000"/>
              </a:spcAft>
            </a:pPr>
            <a:r>
              <a:rPr lang="en-GB" sz="2800" dirty="0" smtClean="0">
                <a:ea typeface="Batang" panose="02030600000101010101" pitchFamily="18" charset="-127"/>
                <a:cs typeface="Times New Roman" panose="02020603050405020304" pitchFamily="18" charset="0"/>
              </a:rPr>
              <a:t>Telephone 0161 </a:t>
            </a:r>
            <a:r>
              <a:rPr lang="en-GB" sz="2800" dirty="0">
                <a:ea typeface="Batang" panose="02030600000101010101" pitchFamily="18" charset="-127"/>
                <a:cs typeface="Times New Roman" panose="02020603050405020304" pitchFamily="18" charset="0"/>
              </a:rPr>
              <a:t>793 2500 - opt 2, then opt 5</a:t>
            </a:r>
            <a:endParaRPr lang="en-GB" sz="2800" dirty="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2800" dirty="0">
                <a:ea typeface="Batang" panose="02030600000101010101" pitchFamily="18" charset="-127"/>
                <a:cs typeface="Times New Roman" panose="02020603050405020304" pitchFamily="18" charset="0"/>
              </a:rPr>
              <a:t>Or apply online via the following web page:</a:t>
            </a:r>
            <a:endParaRPr lang="en-GB" sz="2800" dirty="0">
              <a:ea typeface="Calibri" panose="020F0502020204030204" pitchFamily="34" charset="0"/>
              <a:cs typeface="Times New Roman" panose="02020603050405020304" pitchFamily="18" charset="0"/>
            </a:endParaRPr>
          </a:p>
          <a:p>
            <a:pPr algn="ctr">
              <a:lnSpc>
                <a:spcPct val="115000"/>
              </a:lnSpc>
              <a:spcAft>
                <a:spcPts val="1000"/>
              </a:spcAft>
            </a:pPr>
            <a:r>
              <a:rPr lang="en-GB" sz="2400" dirty="0">
                <a:ea typeface="Batang" panose="02030600000101010101" pitchFamily="18" charset="-127"/>
                <a:cs typeface="Times New Roman" panose="02020603050405020304" pitchFamily="18" charset="0"/>
              </a:rPr>
              <a:t> </a:t>
            </a:r>
            <a:r>
              <a:rPr lang="en-GB" sz="2400" u="sng" dirty="0">
                <a:solidFill>
                  <a:srgbClr val="0000FF"/>
                </a:solidFill>
                <a:ea typeface="Batang" panose="02030600000101010101" pitchFamily="18" charset="-127"/>
                <a:cs typeface="Times New Roman" panose="02020603050405020304" pitchFamily="18" charset="0"/>
                <a:hlinkClick r:id="rId2"/>
              </a:rPr>
              <a:t>http://www.salford.gov.uk/schools-and-learning/free-school-meals/</a:t>
            </a:r>
            <a:endParaRPr lang="en-GB" sz="2400" dirty="0">
              <a:ea typeface="Calibri" panose="020F0502020204030204" pitchFamily="34" charset="0"/>
              <a:cs typeface="Times New Roman" panose="02020603050405020304" pitchFamily="18" charset="0"/>
            </a:endParaRPr>
          </a:p>
          <a:p>
            <a:pPr lvl="0"/>
            <a:r>
              <a:rPr lang="en-GB" sz="2800" dirty="0" smtClean="0">
                <a:solidFill>
                  <a:prstClr val="black"/>
                </a:solidFill>
              </a:rPr>
              <a:t>For further details, see the Parent Information </a:t>
            </a:r>
            <a:r>
              <a:rPr lang="en-GB" sz="2800" smtClean="0">
                <a:solidFill>
                  <a:prstClr val="black"/>
                </a:solidFill>
              </a:rPr>
              <a:t>Handbook page 11.</a:t>
            </a:r>
            <a:endParaRPr lang="en-GB" sz="2800" dirty="0"/>
          </a:p>
        </p:txBody>
      </p:sp>
    </p:spTree>
    <p:extLst>
      <p:ext uri="{BB962C8B-B14F-4D97-AF65-F5344CB8AC3E}">
        <p14:creationId xmlns:p14="http://schemas.microsoft.com/office/powerpoint/2010/main" val="101937289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2000"/>
                                  </p:stCondLst>
                                  <p:childTnLst>
                                    <p:set>
                                      <p:cBhvr>
                                        <p:cTn id="9" dur="1" fill="hold">
                                          <p:stCondLst>
                                            <p:cond delay="999"/>
                                          </p:stCondLst>
                                        </p:cTn>
                                        <p:tgtEl>
                                          <p:spTgt spid="3">
                                            <p:txEl>
                                              <p:pRg st="1" end="1"/>
                                            </p:txEl>
                                          </p:spTgt>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nodeType="afterEffect">
                                  <p:stCondLst>
                                    <p:cond delay="2000"/>
                                  </p:stCondLst>
                                  <p:childTnLst>
                                    <p:set>
                                      <p:cBhvr>
                                        <p:cTn id="12" dur="1" fill="hold">
                                          <p:stCondLst>
                                            <p:cond delay="999"/>
                                          </p:stCondLst>
                                        </p:cTn>
                                        <p:tgtEl>
                                          <p:spTgt spid="3">
                                            <p:txEl>
                                              <p:pRg st="2" end="2"/>
                                            </p:txEl>
                                          </p:spTgt>
                                        </p:tgtEl>
                                        <p:attrNameLst>
                                          <p:attrName>style.visibility</p:attrName>
                                        </p:attrNameLst>
                                      </p:cBhvr>
                                      <p:to>
                                        <p:strVal val="visible"/>
                                      </p:to>
                                    </p:set>
                                  </p:childTnLst>
                                </p:cTn>
                              </p:par>
                            </p:childTnLst>
                          </p:cTn>
                        </p:par>
                        <p:par>
                          <p:cTn id="13" fill="hold">
                            <p:stCondLst>
                              <p:cond delay="7000"/>
                            </p:stCondLst>
                            <p:childTnLst>
                              <p:par>
                                <p:cTn id="14" presetID="1" presetClass="entr" presetSubtype="0" fill="hold" nodeType="afterEffect">
                                  <p:stCondLst>
                                    <p:cond delay="2000"/>
                                  </p:stCondLst>
                                  <p:childTnLst>
                                    <p:set>
                                      <p:cBhvr>
                                        <p:cTn id="15" dur="1" fill="hold">
                                          <p:stCondLst>
                                            <p:cond delay="999"/>
                                          </p:stCondLst>
                                        </p:cTn>
                                        <p:tgtEl>
                                          <p:spTgt spid="3">
                                            <p:txEl>
                                              <p:pRg st="3" end="3"/>
                                            </p:txEl>
                                          </p:spTgt>
                                        </p:tgtEl>
                                        <p:attrNameLst>
                                          <p:attrName>style.visibility</p:attrName>
                                        </p:attrNameLst>
                                      </p:cBhvr>
                                      <p:to>
                                        <p:strVal val="visible"/>
                                      </p:to>
                                    </p:set>
                                  </p:childTnLst>
                                </p:cTn>
                              </p:par>
                            </p:childTnLst>
                          </p:cTn>
                        </p:par>
                        <p:par>
                          <p:cTn id="16" fill="hold">
                            <p:stCondLst>
                              <p:cond delay="10000"/>
                            </p:stCondLst>
                            <p:childTnLst>
                              <p:par>
                                <p:cTn id="17" presetID="1" presetClass="entr" presetSubtype="0" fill="hold" nodeType="afterEffect">
                                  <p:stCondLst>
                                    <p:cond delay="3000"/>
                                  </p:stCondLst>
                                  <p:childTnLst>
                                    <p:set>
                                      <p:cBhvr>
                                        <p:cTn id="18" dur="1" fill="hold">
                                          <p:stCondLst>
                                            <p:cond delay="9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Playground Pass</a:t>
            </a:r>
            <a:endParaRPr lang="en-US" dirty="0"/>
          </a:p>
        </p:txBody>
      </p:sp>
      <p:sp>
        <p:nvSpPr>
          <p:cNvPr id="3" name="Content Placeholder 2"/>
          <p:cNvSpPr>
            <a:spLocks noGrp="1"/>
          </p:cNvSpPr>
          <p:nvPr>
            <p:ph idx="1"/>
          </p:nvPr>
        </p:nvSpPr>
        <p:spPr>
          <a:xfrm>
            <a:off x="457200" y="1124744"/>
            <a:ext cx="8229600" cy="4525963"/>
          </a:xfrm>
        </p:spPr>
        <p:txBody>
          <a:bodyPr>
            <a:noAutofit/>
          </a:bodyPr>
          <a:lstStyle/>
          <a:p>
            <a:r>
              <a:rPr lang="en-GB" sz="2400" dirty="0"/>
              <a:t>Once you have registered on </a:t>
            </a:r>
            <a:r>
              <a:rPr lang="en-GB" sz="2400" dirty="0" err="1" smtClean="0"/>
              <a:t>Weduc</a:t>
            </a:r>
            <a:r>
              <a:rPr lang="en-GB" sz="2400" dirty="0" smtClean="0"/>
              <a:t> </a:t>
            </a:r>
            <a:r>
              <a:rPr lang="en-GB" sz="2400" dirty="0"/>
              <a:t>and you have activated your account, you will be able to apply for a Springwood Community Playground pass.  This involves filling in a short form, we will process the information and send a pass home with your child</a:t>
            </a:r>
            <a:r>
              <a:rPr lang="en-GB" sz="2400" dirty="0" smtClean="0"/>
              <a:t>.</a:t>
            </a:r>
            <a:endParaRPr lang="en-GB" sz="2400" dirty="0"/>
          </a:p>
          <a:p>
            <a:r>
              <a:rPr lang="en-GB" sz="2400" dirty="0"/>
              <a:t>The community playground is at the Swinton site.  It can be accessed after the school day, at weekends and during school holidays.  The pass activates both the pedestrian gate and large gate so you have access to the carpark</a:t>
            </a:r>
            <a:r>
              <a:rPr lang="en-GB" sz="2400" dirty="0" smtClean="0"/>
              <a:t>.</a:t>
            </a:r>
            <a:endParaRPr lang="en-GB" sz="2400" dirty="0"/>
          </a:p>
          <a:p>
            <a:r>
              <a:rPr lang="en-GB" sz="2400" dirty="0"/>
              <a:t>The playground gate has a </a:t>
            </a:r>
            <a:r>
              <a:rPr lang="en-GB" sz="2400" dirty="0" err="1" smtClean="0"/>
              <a:t>carabiner</a:t>
            </a:r>
            <a:r>
              <a:rPr lang="en-GB" sz="2400" dirty="0" smtClean="0"/>
              <a:t> </a:t>
            </a:r>
            <a:r>
              <a:rPr lang="en-GB" sz="2400" dirty="0"/>
              <a:t>on it.  Please make sure that this is back on when you have finished your time on the playground</a:t>
            </a:r>
            <a:r>
              <a:rPr lang="en-GB" sz="2400" dirty="0" smtClean="0"/>
              <a:t>.</a:t>
            </a:r>
            <a:endParaRPr lang="en-GB" sz="2400" dirty="0"/>
          </a:p>
          <a:p>
            <a:r>
              <a:rPr lang="en-GB" sz="2400" dirty="0"/>
              <a:t>The pass will also let you gain access to </a:t>
            </a:r>
            <a:r>
              <a:rPr lang="en-GB" sz="2400" dirty="0" smtClean="0"/>
              <a:t>the </a:t>
            </a:r>
            <a:r>
              <a:rPr lang="en-GB" sz="2400" dirty="0"/>
              <a:t>community bathrooms.  </a:t>
            </a:r>
          </a:p>
        </p:txBody>
      </p:sp>
    </p:spTree>
    <p:extLst>
      <p:ext uri="{BB962C8B-B14F-4D97-AF65-F5344CB8AC3E}">
        <p14:creationId xmlns:p14="http://schemas.microsoft.com/office/powerpoint/2010/main" val="17258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Parental Engagement</a:t>
            </a:r>
            <a:endParaRPr lang="en-GB" dirty="0"/>
          </a:p>
        </p:txBody>
      </p:sp>
      <p:sp>
        <p:nvSpPr>
          <p:cNvPr id="3" name="Content Placeholder 2"/>
          <p:cNvSpPr>
            <a:spLocks noGrp="1"/>
          </p:cNvSpPr>
          <p:nvPr>
            <p:ph idx="1"/>
          </p:nvPr>
        </p:nvSpPr>
        <p:spPr>
          <a:xfrm>
            <a:off x="457200" y="1268760"/>
            <a:ext cx="8229600" cy="4857403"/>
          </a:xfrm>
        </p:spPr>
        <p:txBody>
          <a:bodyPr>
            <a:normAutofit fontScale="77500" lnSpcReduction="20000"/>
          </a:bodyPr>
          <a:lstStyle/>
          <a:p>
            <a:pPr lvl="0"/>
            <a:r>
              <a:rPr lang="en-GB" dirty="0">
                <a:solidFill>
                  <a:prstClr val="black"/>
                </a:solidFill>
              </a:rPr>
              <a:t>Parents play a very important part in their child’s education. Good communication links between home and school will benefit your child and help their learning and development.</a:t>
            </a:r>
          </a:p>
          <a:p>
            <a:pPr marL="0" lvl="0" indent="0">
              <a:buNone/>
            </a:pPr>
            <a:r>
              <a:rPr lang="en-GB" dirty="0">
                <a:solidFill>
                  <a:prstClr val="black"/>
                </a:solidFill>
              </a:rPr>
              <a:t>In addition to our communication via </a:t>
            </a:r>
            <a:r>
              <a:rPr lang="en-GB" dirty="0" err="1">
                <a:solidFill>
                  <a:prstClr val="black"/>
                </a:solidFill>
              </a:rPr>
              <a:t>Weduc</a:t>
            </a:r>
            <a:r>
              <a:rPr lang="en-GB" dirty="0">
                <a:solidFill>
                  <a:prstClr val="black"/>
                </a:solidFill>
              </a:rPr>
              <a:t>, at Springwood we have:</a:t>
            </a:r>
          </a:p>
          <a:p>
            <a:pPr lvl="0"/>
            <a:r>
              <a:rPr lang="en-GB" dirty="0">
                <a:solidFill>
                  <a:prstClr val="black"/>
                </a:solidFill>
              </a:rPr>
              <a:t>Parents’ Day/Evening in the Autumn and Summer Term</a:t>
            </a:r>
          </a:p>
          <a:p>
            <a:pPr lvl="0"/>
            <a:r>
              <a:rPr lang="en-GB" dirty="0">
                <a:solidFill>
                  <a:prstClr val="black"/>
                </a:solidFill>
              </a:rPr>
              <a:t>Annual review of EHC Plan</a:t>
            </a:r>
          </a:p>
          <a:p>
            <a:pPr lvl="0"/>
            <a:r>
              <a:rPr lang="en-GB" dirty="0">
                <a:solidFill>
                  <a:prstClr val="black"/>
                </a:solidFill>
              </a:rPr>
              <a:t>Termly Parent’s Weeks where you will be invited into school</a:t>
            </a:r>
          </a:p>
          <a:p>
            <a:pPr lvl="0"/>
            <a:r>
              <a:rPr lang="en-GB" dirty="0">
                <a:solidFill>
                  <a:prstClr val="black"/>
                </a:solidFill>
              </a:rPr>
              <a:t>Weekly photographs via </a:t>
            </a:r>
            <a:r>
              <a:rPr lang="en-GB" dirty="0" err="1" smtClean="0">
                <a:solidFill>
                  <a:prstClr val="black"/>
                </a:solidFill>
              </a:rPr>
              <a:t>Weduc</a:t>
            </a:r>
            <a:endParaRPr lang="en-GB" dirty="0" smtClean="0">
              <a:solidFill>
                <a:prstClr val="black"/>
              </a:solidFill>
            </a:endParaRPr>
          </a:p>
          <a:p>
            <a:pPr lvl="0"/>
            <a:endParaRPr lang="en-US" dirty="0">
              <a:solidFill>
                <a:prstClr val="black"/>
              </a:solidFill>
            </a:endParaRPr>
          </a:p>
          <a:p>
            <a:pPr marL="0" lvl="0" indent="0">
              <a:buNone/>
            </a:pPr>
            <a:r>
              <a:rPr lang="en-US" dirty="0" smtClean="0">
                <a:solidFill>
                  <a:prstClr val="black"/>
                </a:solidFill>
              </a:rPr>
              <a:t>Where necessary, we can hold two meetings so that both parents can attend separately.</a:t>
            </a:r>
            <a:endParaRPr lang="en-GB" dirty="0">
              <a:solidFill>
                <a:prstClr val="black"/>
              </a:solidFill>
            </a:endParaRPr>
          </a:p>
          <a:p>
            <a:pPr marL="0" indent="0">
              <a:buNone/>
            </a:pPr>
            <a:endParaRPr lang="en-GB" dirty="0"/>
          </a:p>
        </p:txBody>
      </p:sp>
    </p:spTree>
    <p:custDataLst>
      <p:tags r:id="rId1"/>
    </p:custData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Family Liaison Officers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Our Family </a:t>
            </a:r>
            <a:r>
              <a:rPr lang="en-GB" dirty="0"/>
              <a:t>Liaison </a:t>
            </a:r>
            <a:r>
              <a:rPr lang="en-GB" dirty="0" smtClean="0"/>
              <a:t>Officers, </a:t>
            </a:r>
            <a:r>
              <a:rPr lang="en-GB" dirty="0"/>
              <a:t>Rachael </a:t>
            </a:r>
            <a:r>
              <a:rPr lang="en-GB" dirty="0" smtClean="0"/>
              <a:t>and Faye, are </a:t>
            </a:r>
            <a:r>
              <a:rPr lang="en-GB" dirty="0"/>
              <a:t>available to speak to you should you </a:t>
            </a:r>
            <a:r>
              <a:rPr lang="en-GB" dirty="0" smtClean="0"/>
              <a:t>have any </a:t>
            </a:r>
            <a:r>
              <a:rPr lang="en-GB" dirty="0"/>
              <a:t>questions or </a:t>
            </a:r>
            <a:r>
              <a:rPr lang="en-GB" dirty="0" smtClean="0"/>
              <a:t>concerns while your child is at Springwood.  Both FLOs support families work across all of our sites. </a:t>
            </a:r>
            <a:endParaRPr lang="en-GB" dirty="0"/>
          </a:p>
          <a:p>
            <a:pPr marL="0" indent="0">
              <a:buNone/>
            </a:pPr>
            <a:r>
              <a:rPr lang="en-GB" dirty="0" smtClean="0"/>
              <a:t>As part of they role they provide:</a:t>
            </a:r>
          </a:p>
          <a:p>
            <a:r>
              <a:rPr lang="en-GB" dirty="0" smtClean="0"/>
              <a:t>Mental Health Support</a:t>
            </a:r>
            <a:endParaRPr lang="en-GB" dirty="0"/>
          </a:p>
          <a:p>
            <a:r>
              <a:rPr lang="en-GB" dirty="0" smtClean="0"/>
              <a:t>Parenting Support and Programs</a:t>
            </a:r>
          </a:p>
          <a:p>
            <a:r>
              <a:rPr lang="en-GB" dirty="0" smtClean="0"/>
              <a:t>Parent Events</a:t>
            </a:r>
          </a:p>
          <a:p>
            <a:r>
              <a:rPr lang="en-GB" dirty="0" smtClean="0"/>
              <a:t>Advocacy for you and your child</a:t>
            </a:r>
          </a:p>
          <a:p>
            <a:r>
              <a:rPr lang="en-GB" dirty="0" smtClean="0"/>
              <a:t>Information about events and services in the local area</a:t>
            </a:r>
          </a:p>
          <a:p>
            <a:endParaRPr lang="en-GB" dirty="0"/>
          </a:p>
        </p:txBody>
      </p:sp>
      <p:pic>
        <p:nvPicPr>
          <p:cNvPr id="4" name="Picture 3"/>
          <p:cNvPicPr>
            <a:picLocks noChangeAspect="1"/>
          </p:cNvPicPr>
          <p:nvPr/>
        </p:nvPicPr>
        <p:blipFill rotWithShape="1">
          <a:blip r:embed="rId3"/>
          <a:srcRect l="6890" t="3278" r="3538" b="4928"/>
          <a:stretch/>
        </p:blipFill>
        <p:spPr>
          <a:xfrm rot="1953295">
            <a:off x="5508104" y="3068960"/>
            <a:ext cx="1872209" cy="2016224"/>
          </a:xfrm>
          <a:prstGeom prst="ellipse">
            <a:avLst/>
          </a:prstGeom>
          <a:ln>
            <a:noFill/>
          </a:ln>
          <a:effectLst>
            <a:softEdge rad="112500"/>
          </a:effectLst>
        </p:spPr>
      </p:pic>
      <p:pic>
        <p:nvPicPr>
          <p:cNvPr id="1026" name="Picture 2" descr="Faye Keho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8859" y="3252389"/>
            <a:ext cx="1194123" cy="16493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19300313"/>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Arrangements for September</a:t>
            </a:r>
            <a:endParaRPr lang="en-GB" dirty="0"/>
          </a:p>
        </p:txBody>
      </p:sp>
      <p:sp>
        <p:nvSpPr>
          <p:cNvPr id="3" name="Content Placeholder 2"/>
          <p:cNvSpPr>
            <a:spLocks noGrp="1"/>
          </p:cNvSpPr>
          <p:nvPr>
            <p:ph idx="1"/>
          </p:nvPr>
        </p:nvSpPr>
        <p:spPr/>
        <p:txBody>
          <a:bodyPr/>
          <a:lstStyle/>
          <a:p>
            <a:r>
              <a:rPr lang="en-GB" dirty="0" smtClean="0"/>
              <a:t>Pupils will be given staggered start dates during September. You should have been informed of these before your child begins.</a:t>
            </a:r>
          </a:p>
          <a:p>
            <a:r>
              <a:rPr lang="en-GB" dirty="0" smtClean="0"/>
              <a:t>When applying for transport, please put a start date of 01/09/24. We will inform transport of your child’s actual start date. </a:t>
            </a:r>
          </a:p>
          <a:p>
            <a:endParaRPr lang="en-GB" dirty="0"/>
          </a:p>
        </p:txBody>
      </p:sp>
    </p:spTree>
    <p:extLst>
      <p:ext uri="{BB962C8B-B14F-4D97-AF65-F5344CB8AC3E}">
        <p14:creationId xmlns:p14="http://schemas.microsoft.com/office/powerpoint/2010/main" val="633445274"/>
      </p:ext>
    </p:ext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Thank you for attending this morning</a:t>
            </a:r>
            <a:endParaRPr lang="en-GB" dirty="0"/>
          </a:p>
        </p:txBody>
      </p:sp>
      <p:sp>
        <p:nvSpPr>
          <p:cNvPr id="3" name="Content Placeholder 2"/>
          <p:cNvSpPr>
            <a:spLocks noGrp="1"/>
          </p:cNvSpPr>
          <p:nvPr>
            <p:ph idx="1"/>
          </p:nvPr>
        </p:nvSpPr>
        <p:spPr/>
        <p:txBody>
          <a:bodyPr/>
          <a:lstStyle/>
          <a:p>
            <a:pPr algn="ctr">
              <a:buNone/>
            </a:pPr>
            <a:r>
              <a:rPr lang="en-GB" dirty="0" smtClean="0"/>
              <a:t>Questions?</a:t>
            </a:r>
          </a:p>
          <a:p>
            <a:pPr>
              <a:buNone/>
            </a:pPr>
            <a:endParaRPr lang="en-GB" dirty="0" smtClean="0"/>
          </a:p>
          <a:p>
            <a:pPr>
              <a:buNone/>
            </a:pPr>
            <a:r>
              <a:rPr lang="en-GB" dirty="0" smtClean="0"/>
              <a:t>                       </a:t>
            </a:r>
          </a:p>
          <a:p>
            <a:pPr>
              <a:buNone/>
            </a:pPr>
            <a:endParaRPr lang="en-GB" dirty="0" smtClean="0"/>
          </a:p>
          <a:p>
            <a:pPr algn="ctr">
              <a:buNone/>
            </a:pPr>
            <a:r>
              <a:rPr lang="en-GB" dirty="0" smtClean="0"/>
              <a:t>If you have any further questions following this presentation, please email:</a:t>
            </a:r>
          </a:p>
          <a:p>
            <a:pPr algn="ctr">
              <a:buNone/>
            </a:pPr>
            <a:r>
              <a:rPr lang="en-GB" dirty="0" smtClean="0">
                <a:hlinkClick r:id="rId3"/>
              </a:rPr>
              <a:t>springwood@salford.gov.uk</a:t>
            </a:r>
            <a:r>
              <a:rPr lang="en-GB" dirty="0" smtClean="0"/>
              <a:t>   </a:t>
            </a:r>
          </a:p>
          <a:p>
            <a:pPr>
              <a:buNone/>
            </a:pPr>
            <a:endParaRPr lang="en-GB"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50">
        <p:cut/>
      </p:transition>
    </mc:Choice>
    <mc:Fallback xmlns="">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3280</TotalTime>
  <Words>1078</Words>
  <Application>Microsoft Office PowerPoint</Application>
  <PresentationFormat>On-screen Show (4:3)</PresentationFormat>
  <Paragraphs>127</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Batang</vt:lpstr>
      <vt:lpstr>Calibri</vt:lpstr>
      <vt:lpstr>Times New Roman</vt:lpstr>
      <vt:lpstr>Office Theme</vt:lpstr>
      <vt:lpstr>Welcome to Springwood School</vt:lpstr>
      <vt:lpstr>Springwood Craig Hall</vt:lpstr>
      <vt:lpstr>Springwood Craig Hall</vt:lpstr>
      <vt:lpstr>Meet the Teachers</vt:lpstr>
      <vt:lpstr>Meet the Teachers</vt:lpstr>
      <vt:lpstr>Meet the Teachers</vt:lpstr>
      <vt:lpstr>The School Day</vt:lpstr>
      <vt:lpstr>Assembly</vt:lpstr>
      <vt:lpstr>EYFS and Key Stage 1</vt:lpstr>
      <vt:lpstr>PowerPoint Presentation</vt:lpstr>
      <vt:lpstr>Independence</vt:lpstr>
      <vt:lpstr>Physical Development</vt:lpstr>
      <vt:lpstr>Sensory </vt:lpstr>
      <vt:lpstr>Cognition and Learning </vt:lpstr>
      <vt:lpstr>Behaviour For Learning</vt:lpstr>
      <vt:lpstr>Communication</vt:lpstr>
      <vt:lpstr>Communication</vt:lpstr>
      <vt:lpstr>Classes</vt:lpstr>
      <vt:lpstr>4D Immersive Space</vt:lpstr>
      <vt:lpstr>School Uniform</vt:lpstr>
      <vt:lpstr>PE Kit and Outdoor Clothing</vt:lpstr>
      <vt:lpstr>Information for Parents</vt:lpstr>
      <vt:lpstr>Free School Meals</vt:lpstr>
      <vt:lpstr>Free School Meals</vt:lpstr>
      <vt:lpstr>Community Playground Pass</vt:lpstr>
      <vt:lpstr> Parental Engagement</vt:lpstr>
      <vt:lpstr>Family Liaison Officers</vt:lpstr>
      <vt:lpstr>Arrangements for September</vt:lpstr>
      <vt:lpstr>Thank you for attending this morning</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Springwood School</dc:title>
  <dc:creator>Monks.L55</dc:creator>
  <cp:lastModifiedBy>Mrs J. Woodward - Styles</cp:lastModifiedBy>
  <cp:revision>216</cp:revision>
  <dcterms:created xsi:type="dcterms:W3CDTF">2012-07-08T18:03:52Z</dcterms:created>
  <dcterms:modified xsi:type="dcterms:W3CDTF">2024-07-09T12:37:12Z</dcterms:modified>
</cp:coreProperties>
</file>