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C3E9"/>
    <a:srgbClr val="0000FF"/>
    <a:srgbClr val="90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p:cViewPr varScale="1">
        <p:scale>
          <a:sx n="47" d="100"/>
          <a:sy n="47" d="100"/>
        </p:scale>
        <p:origin x="2120" y="64"/>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FE278-BF16-4B4B-AAC0-D0F74D66373A}"/>
              </a:ext>
            </a:extLst>
          </p:cNvPr>
          <p:cNvSpPr>
            <a:spLocks noGrp="1"/>
          </p:cNvSpPr>
          <p:nvPr>
            <p:ph type="dt" sz="half" idx="10"/>
          </p:nvPr>
        </p:nvSpPr>
        <p:spPr/>
        <p:txBody>
          <a:bodyPr/>
          <a:lstStyle>
            <a:lvl1pPr>
              <a:defRPr/>
            </a:lvl1pPr>
          </a:lstStyle>
          <a:p>
            <a:pPr>
              <a:defRPr/>
            </a:pPr>
            <a:fld id="{739E175D-8732-4159-B0AC-A666740578CA}" type="datetimeFigureOut">
              <a:rPr lang="en-GB"/>
              <a:pPr>
                <a:defRPr/>
              </a:pPr>
              <a:t>15/09/2026</a:t>
            </a:fld>
            <a:endParaRPr lang="en-GB"/>
          </a:p>
        </p:txBody>
      </p:sp>
      <p:sp>
        <p:nvSpPr>
          <p:cNvPr id="5" name="Footer Placeholder 4">
            <a:extLst>
              <a:ext uri="{FF2B5EF4-FFF2-40B4-BE49-F238E27FC236}">
                <a16:creationId xmlns:a16="http://schemas.microsoft.com/office/drawing/2014/main" id="{398EE2C2-5C15-4C9B-A199-A16F1355C7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E2CA4DA-90A5-44E0-ACDA-644B06740EFE}"/>
              </a:ext>
            </a:extLst>
          </p:cNvPr>
          <p:cNvSpPr>
            <a:spLocks noGrp="1"/>
          </p:cNvSpPr>
          <p:nvPr>
            <p:ph type="sldNum" sz="quarter" idx="12"/>
          </p:nvPr>
        </p:nvSpPr>
        <p:spPr/>
        <p:txBody>
          <a:bodyPr/>
          <a:lstStyle>
            <a:lvl1pPr>
              <a:defRPr/>
            </a:lvl1pPr>
          </a:lstStyle>
          <a:p>
            <a:fld id="{6DD059D5-CCC4-45FB-84C1-9A1ED4173F01}" type="slidenum">
              <a:rPr lang="en-GB" altLang="en-US"/>
              <a:pPr/>
              <a:t>‹#›</a:t>
            </a:fld>
            <a:endParaRPr lang="en-GB" altLang="en-US"/>
          </a:p>
        </p:txBody>
      </p:sp>
    </p:spTree>
    <p:extLst>
      <p:ext uri="{BB962C8B-B14F-4D97-AF65-F5344CB8AC3E}">
        <p14:creationId xmlns:p14="http://schemas.microsoft.com/office/powerpoint/2010/main" val="1889426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A95E0F-006B-47E1-B9FC-7AFE954BE019}"/>
              </a:ext>
            </a:extLst>
          </p:cNvPr>
          <p:cNvSpPr>
            <a:spLocks noGrp="1"/>
          </p:cNvSpPr>
          <p:nvPr>
            <p:ph type="dt" sz="half" idx="10"/>
          </p:nvPr>
        </p:nvSpPr>
        <p:spPr/>
        <p:txBody>
          <a:bodyPr/>
          <a:lstStyle>
            <a:lvl1pPr>
              <a:defRPr/>
            </a:lvl1pPr>
          </a:lstStyle>
          <a:p>
            <a:pPr>
              <a:defRPr/>
            </a:pPr>
            <a:fld id="{D3149543-A9BD-4A74-B538-C4F5B2DB8356}" type="datetimeFigureOut">
              <a:rPr lang="en-GB"/>
              <a:pPr>
                <a:defRPr/>
              </a:pPr>
              <a:t>15/09/2026</a:t>
            </a:fld>
            <a:endParaRPr lang="en-GB"/>
          </a:p>
        </p:txBody>
      </p:sp>
      <p:sp>
        <p:nvSpPr>
          <p:cNvPr id="5" name="Footer Placeholder 4">
            <a:extLst>
              <a:ext uri="{FF2B5EF4-FFF2-40B4-BE49-F238E27FC236}">
                <a16:creationId xmlns:a16="http://schemas.microsoft.com/office/drawing/2014/main" id="{FCD0732B-22CC-42C6-9E97-C4F500E5A80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B19FE02-048E-47A8-A629-7B76035774BA}"/>
              </a:ext>
            </a:extLst>
          </p:cNvPr>
          <p:cNvSpPr>
            <a:spLocks noGrp="1"/>
          </p:cNvSpPr>
          <p:nvPr>
            <p:ph type="sldNum" sz="quarter" idx="12"/>
          </p:nvPr>
        </p:nvSpPr>
        <p:spPr/>
        <p:txBody>
          <a:bodyPr/>
          <a:lstStyle>
            <a:lvl1pPr>
              <a:defRPr/>
            </a:lvl1pPr>
          </a:lstStyle>
          <a:p>
            <a:fld id="{59FEEB45-A7F7-486D-B1C2-BC537D30A356}" type="slidenum">
              <a:rPr lang="en-GB" altLang="en-US"/>
              <a:pPr/>
              <a:t>‹#›</a:t>
            </a:fld>
            <a:endParaRPr lang="en-GB" altLang="en-US"/>
          </a:p>
        </p:txBody>
      </p:sp>
    </p:spTree>
    <p:extLst>
      <p:ext uri="{BB962C8B-B14F-4D97-AF65-F5344CB8AC3E}">
        <p14:creationId xmlns:p14="http://schemas.microsoft.com/office/powerpoint/2010/main" val="367192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105D5-8006-4837-A859-9755EA43273A}"/>
              </a:ext>
            </a:extLst>
          </p:cNvPr>
          <p:cNvSpPr>
            <a:spLocks noGrp="1"/>
          </p:cNvSpPr>
          <p:nvPr>
            <p:ph type="dt" sz="half" idx="10"/>
          </p:nvPr>
        </p:nvSpPr>
        <p:spPr/>
        <p:txBody>
          <a:bodyPr/>
          <a:lstStyle>
            <a:lvl1pPr>
              <a:defRPr/>
            </a:lvl1pPr>
          </a:lstStyle>
          <a:p>
            <a:pPr>
              <a:defRPr/>
            </a:pPr>
            <a:fld id="{8ACBEE6E-8C48-4621-BCB1-F6D34DAE256A}" type="datetimeFigureOut">
              <a:rPr lang="en-GB"/>
              <a:pPr>
                <a:defRPr/>
              </a:pPr>
              <a:t>15/09/2026</a:t>
            </a:fld>
            <a:endParaRPr lang="en-GB"/>
          </a:p>
        </p:txBody>
      </p:sp>
      <p:sp>
        <p:nvSpPr>
          <p:cNvPr id="5" name="Footer Placeholder 4">
            <a:extLst>
              <a:ext uri="{FF2B5EF4-FFF2-40B4-BE49-F238E27FC236}">
                <a16:creationId xmlns:a16="http://schemas.microsoft.com/office/drawing/2014/main" id="{E1075485-876B-4531-A86E-BFEC72A1DD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7F09008-CC1A-41D5-B83C-7CB8CCEFE5A2}"/>
              </a:ext>
            </a:extLst>
          </p:cNvPr>
          <p:cNvSpPr>
            <a:spLocks noGrp="1"/>
          </p:cNvSpPr>
          <p:nvPr>
            <p:ph type="sldNum" sz="quarter" idx="12"/>
          </p:nvPr>
        </p:nvSpPr>
        <p:spPr/>
        <p:txBody>
          <a:bodyPr/>
          <a:lstStyle>
            <a:lvl1pPr>
              <a:defRPr/>
            </a:lvl1pPr>
          </a:lstStyle>
          <a:p>
            <a:fld id="{709C5FA5-C44A-4D8C-AA1B-3241C7D5953C}" type="slidenum">
              <a:rPr lang="en-GB" altLang="en-US"/>
              <a:pPr/>
              <a:t>‹#›</a:t>
            </a:fld>
            <a:endParaRPr lang="en-GB" altLang="en-US"/>
          </a:p>
        </p:txBody>
      </p:sp>
    </p:spTree>
    <p:extLst>
      <p:ext uri="{BB962C8B-B14F-4D97-AF65-F5344CB8AC3E}">
        <p14:creationId xmlns:p14="http://schemas.microsoft.com/office/powerpoint/2010/main" val="64806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20A82409-681B-42AB-93C2-D1850CED3EC3}"/>
              </a:ext>
            </a:extLst>
          </p:cNvPr>
          <p:cNvSpPr>
            <a:spLocks noGrp="1"/>
          </p:cNvSpPr>
          <p:nvPr>
            <p:ph type="dt" sz="half" idx="10"/>
          </p:nvPr>
        </p:nvSpPr>
        <p:spPr/>
        <p:txBody>
          <a:bodyPr/>
          <a:lstStyle>
            <a:lvl1pPr>
              <a:defRPr/>
            </a:lvl1pPr>
          </a:lstStyle>
          <a:p>
            <a:pPr>
              <a:defRPr/>
            </a:pPr>
            <a:fld id="{E7015603-DB34-46E0-B3EC-45E92BA67FCD}" type="datetimeFigureOut">
              <a:rPr lang="en-GB"/>
              <a:pPr>
                <a:defRPr/>
              </a:pPr>
              <a:t>15/09/2026</a:t>
            </a:fld>
            <a:endParaRPr lang="en-GB"/>
          </a:p>
        </p:txBody>
      </p:sp>
      <p:sp>
        <p:nvSpPr>
          <p:cNvPr id="6" name="Footer Placeholder 4">
            <a:extLst>
              <a:ext uri="{FF2B5EF4-FFF2-40B4-BE49-F238E27FC236}">
                <a16:creationId xmlns:a16="http://schemas.microsoft.com/office/drawing/2014/main" id="{D6530702-18B6-4512-99B8-1AB907C239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5939F-0EC5-4AE8-BD0F-A038AC7D5BA7}"/>
              </a:ext>
            </a:extLst>
          </p:cNvPr>
          <p:cNvSpPr>
            <a:spLocks noGrp="1"/>
          </p:cNvSpPr>
          <p:nvPr>
            <p:ph type="sldNum" sz="quarter" idx="12"/>
          </p:nvPr>
        </p:nvSpPr>
        <p:spPr/>
        <p:txBody>
          <a:bodyPr/>
          <a:lstStyle>
            <a:lvl1pPr>
              <a:defRPr/>
            </a:lvl1pPr>
          </a:lstStyle>
          <a:p>
            <a:fld id="{ACA99A4A-7C2F-447B-8590-A79A13D3A8A7}" type="slidenum">
              <a:rPr lang="en-GB" altLang="en-US"/>
              <a:pPr/>
              <a:t>‹#›</a:t>
            </a:fld>
            <a:endParaRPr lang="en-GB" altLang="en-US"/>
          </a:p>
        </p:txBody>
      </p:sp>
    </p:spTree>
    <p:extLst>
      <p:ext uri="{BB962C8B-B14F-4D97-AF65-F5344CB8AC3E}">
        <p14:creationId xmlns:p14="http://schemas.microsoft.com/office/powerpoint/2010/main" val="128094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5B68E43-73EF-4200-88CB-12A6C0B507B5}"/>
              </a:ext>
            </a:extLst>
          </p:cNvPr>
          <p:cNvSpPr>
            <a:spLocks noGrp="1"/>
          </p:cNvSpPr>
          <p:nvPr>
            <p:ph type="dt" sz="half" idx="10"/>
          </p:nvPr>
        </p:nvSpPr>
        <p:spPr/>
        <p:txBody>
          <a:bodyPr/>
          <a:lstStyle>
            <a:lvl1pPr>
              <a:defRPr/>
            </a:lvl1pPr>
          </a:lstStyle>
          <a:p>
            <a:pPr>
              <a:defRPr/>
            </a:pPr>
            <a:fld id="{AE990261-376F-480C-B340-E58AB5402E81}" type="datetimeFigureOut">
              <a:rPr lang="en-GB"/>
              <a:pPr>
                <a:defRPr/>
              </a:pPr>
              <a:t>15/09/2026</a:t>
            </a:fld>
            <a:endParaRPr lang="en-GB"/>
          </a:p>
        </p:txBody>
      </p:sp>
      <p:sp>
        <p:nvSpPr>
          <p:cNvPr id="8" name="Footer Placeholder 4">
            <a:extLst>
              <a:ext uri="{FF2B5EF4-FFF2-40B4-BE49-F238E27FC236}">
                <a16:creationId xmlns:a16="http://schemas.microsoft.com/office/drawing/2014/main" id="{B25BAB7F-D61B-4FB7-BEC3-94CBD07ACBFF}"/>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B869435-2E58-4BE7-A6E1-7BE66B55F660}"/>
              </a:ext>
            </a:extLst>
          </p:cNvPr>
          <p:cNvSpPr>
            <a:spLocks noGrp="1"/>
          </p:cNvSpPr>
          <p:nvPr>
            <p:ph type="sldNum" sz="quarter" idx="12"/>
          </p:nvPr>
        </p:nvSpPr>
        <p:spPr/>
        <p:txBody>
          <a:bodyPr/>
          <a:lstStyle>
            <a:lvl1pPr>
              <a:defRPr/>
            </a:lvl1pPr>
          </a:lstStyle>
          <a:p>
            <a:fld id="{D81B4A9B-BFDD-412C-80AB-185059B9DEC1}" type="slidenum">
              <a:rPr lang="en-GB" altLang="en-US"/>
              <a:pPr/>
              <a:t>‹#›</a:t>
            </a:fld>
            <a:endParaRPr lang="en-GB" altLang="en-US"/>
          </a:p>
        </p:txBody>
      </p:sp>
    </p:spTree>
    <p:extLst>
      <p:ext uri="{BB962C8B-B14F-4D97-AF65-F5344CB8AC3E}">
        <p14:creationId xmlns:p14="http://schemas.microsoft.com/office/powerpoint/2010/main" val="122533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049A646-8BCB-40B5-98DF-B2B0A3FD6B03}"/>
              </a:ext>
            </a:extLst>
          </p:cNvPr>
          <p:cNvSpPr>
            <a:spLocks noGrp="1"/>
          </p:cNvSpPr>
          <p:nvPr>
            <p:ph type="dt" sz="half" idx="10"/>
          </p:nvPr>
        </p:nvSpPr>
        <p:spPr/>
        <p:txBody>
          <a:bodyPr/>
          <a:lstStyle>
            <a:lvl1pPr>
              <a:defRPr/>
            </a:lvl1pPr>
          </a:lstStyle>
          <a:p>
            <a:pPr>
              <a:defRPr/>
            </a:pPr>
            <a:fld id="{68249DE6-8258-42DB-B8F3-37859C9F8A0C}" type="datetimeFigureOut">
              <a:rPr lang="en-GB"/>
              <a:pPr>
                <a:defRPr/>
              </a:pPr>
              <a:t>15/09/2026</a:t>
            </a:fld>
            <a:endParaRPr lang="en-GB"/>
          </a:p>
        </p:txBody>
      </p:sp>
      <p:sp>
        <p:nvSpPr>
          <p:cNvPr id="4" name="Footer Placeholder 4">
            <a:extLst>
              <a:ext uri="{FF2B5EF4-FFF2-40B4-BE49-F238E27FC236}">
                <a16:creationId xmlns:a16="http://schemas.microsoft.com/office/drawing/2014/main" id="{33E46E8B-6FD9-42C0-9CAE-D0BCE140A67B}"/>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F8E91577-3E63-4BF0-AE52-20C54F7747B9}"/>
              </a:ext>
            </a:extLst>
          </p:cNvPr>
          <p:cNvSpPr>
            <a:spLocks noGrp="1"/>
          </p:cNvSpPr>
          <p:nvPr>
            <p:ph type="sldNum" sz="quarter" idx="12"/>
          </p:nvPr>
        </p:nvSpPr>
        <p:spPr/>
        <p:txBody>
          <a:bodyPr/>
          <a:lstStyle>
            <a:lvl1pPr>
              <a:defRPr/>
            </a:lvl1pPr>
          </a:lstStyle>
          <a:p>
            <a:fld id="{2FD1B5BB-45A1-4046-AC4C-5BDBA7BDCAD5}" type="slidenum">
              <a:rPr lang="en-GB" altLang="en-US"/>
              <a:pPr/>
              <a:t>‹#›</a:t>
            </a:fld>
            <a:endParaRPr lang="en-GB" altLang="en-US"/>
          </a:p>
        </p:txBody>
      </p:sp>
    </p:spTree>
    <p:extLst>
      <p:ext uri="{BB962C8B-B14F-4D97-AF65-F5344CB8AC3E}">
        <p14:creationId xmlns:p14="http://schemas.microsoft.com/office/powerpoint/2010/main" val="410157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50F215-5A8B-4F5B-BC54-B5CDAA3B0A6D}"/>
              </a:ext>
            </a:extLst>
          </p:cNvPr>
          <p:cNvSpPr>
            <a:spLocks noGrp="1"/>
          </p:cNvSpPr>
          <p:nvPr>
            <p:ph type="dt" sz="half" idx="10"/>
          </p:nvPr>
        </p:nvSpPr>
        <p:spPr/>
        <p:txBody>
          <a:bodyPr/>
          <a:lstStyle>
            <a:lvl1pPr>
              <a:defRPr/>
            </a:lvl1pPr>
          </a:lstStyle>
          <a:p>
            <a:pPr>
              <a:defRPr/>
            </a:pPr>
            <a:fld id="{DB720FBA-7169-4F3D-B33E-40A7A1607C31}" type="datetimeFigureOut">
              <a:rPr lang="en-GB"/>
              <a:pPr>
                <a:defRPr/>
              </a:pPr>
              <a:t>15/09/2026</a:t>
            </a:fld>
            <a:endParaRPr lang="en-GB"/>
          </a:p>
        </p:txBody>
      </p:sp>
      <p:sp>
        <p:nvSpPr>
          <p:cNvPr id="3" name="Footer Placeholder 4">
            <a:extLst>
              <a:ext uri="{FF2B5EF4-FFF2-40B4-BE49-F238E27FC236}">
                <a16:creationId xmlns:a16="http://schemas.microsoft.com/office/drawing/2014/main" id="{18ED2045-6BCE-45D6-B046-9A2FF3321C2D}"/>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1E114F55-892E-4729-9DB0-72499973AB93}"/>
              </a:ext>
            </a:extLst>
          </p:cNvPr>
          <p:cNvSpPr>
            <a:spLocks noGrp="1"/>
          </p:cNvSpPr>
          <p:nvPr>
            <p:ph type="sldNum" sz="quarter" idx="12"/>
          </p:nvPr>
        </p:nvSpPr>
        <p:spPr/>
        <p:txBody>
          <a:bodyPr/>
          <a:lstStyle>
            <a:lvl1pPr>
              <a:defRPr/>
            </a:lvl1pPr>
          </a:lstStyle>
          <a:p>
            <a:fld id="{3DA7E287-64C4-4E0C-9F69-D5AE41601ECA}" type="slidenum">
              <a:rPr lang="en-GB" altLang="en-US"/>
              <a:pPr/>
              <a:t>‹#›</a:t>
            </a:fld>
            <a:endParaRPr lang="en-GB" altLang="en-US"/>
          </a:p>
        </p:txBody>
      </p:sp>
    </p:spTree>
    <p:extLst>
      <p:ext uri="{BB962C8B-B14F-4D97-AF65-F5344CB8AC3E}">
        <p14:creationId xmlns:p14="http://schemas.microsoft.com/office/powerpoint/2010/main" val="276302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DD1F5E1-C437-4355-AE8D-16DE1EA500C1}"/>
              </a:ext>
            </a:extLst>
          </p:cNvPr>
          <p:cNvSpPr>
            <a:spLocks noGrp="1"/>
          </p:cNvSpPr>
          <p:nvPr>
            <p:ph type="dt" sz="half" idx="10"/>
          </p:nvPr>
        </p:nvSpPr>
        <p:spPr/>
        <p:txBody>
          <a:bodyPr/>
          <a:lstStyle>
            <a:lvl1pPr>
              <a:defRPr/>
            </a:lvl1pPr>
          </a:lstStyle>
          <a:p>
            <a:pPr>
              <a:defRPr/>
            </a:pPr>
            <a:fld id="{13DF6454-DB1F-46D3-A7F6-8E4376853599}" type="datetimeFigureOut">
              <a:rPr lang="en-GB"/>
              <a:pPr>
                <a:defRPr/>
              </a:pPr>
              <a:t>15/09/2026</a:t>
            </a:fld>
            <a:endParaRPr lang="en-GB"/>
          </a:p>
        </p:txBody>
      </p:sp>
      <p:sp>
        <p:nvSpPr>
          <p:cNvPr id="6" name="Footer Placeholder 4">
            <a:extLst>
              <a:ext uri="{FF2B5EF4-FFF2-40B4-BE49-F238E27FC236}">
                <a16:creationId xmlns:a16="http://schemas.microsoft.com/office/drawing/2014/main" id="{FF341D79-49A1-420C-BC09-3E53AA7B9A3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BF2118F-C73C-4273-B520-4CBF363A6805}"/>
              </a:ext>
            </a:extLst>
          </p:cNvPr>
          <p:cNvSpPr>
            <a:spLocks noGrp="1"/>
          </p:cNvSpPr>
          <p:nvPr>
            <p:ph type="sldNum" sz="quarter" idx="12"/>
          </p:nvPr>
        </p:nvSpPr>
        <p:spPr/>
        <p:txBody>
          <a:bodyPr/>
          <a:lstStyle>
            <a:lvl1pPr>
              <a:defRPr/>
            </a:lvl1pPr>
          </a:lstStyle>
          <a:p>
            <a:fld id="{D45970B7-0576-4A25-AB88-C439F329440F}" type="slidenum">
              <a:rPr lang="en-GB" altLang="en-US"/>
              <a:pPr/>
              <a:t>‹#›</a:t>
            </a:fld>
            <a:endParaRPr lang="en-GB" altLang="en-US"/>
          </a:p>
        </p:txBody>
      </p:sp>
    </p:spTree>
    <p:extLst>
      <p:ext uri="{BB962C8B-B14F-4D97-AF65-F5344CB8AC3E}">
        <p14:creationId xmlns:p14="http://schemas.microsoft.com/office/powerpoint/2010/main" val="30428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8E3E3AEF-1016-49A8-8C58-ECCD751FFA0C}"/>
              </a:ext>
            </a:extLst>
          </p:cNvPr>
          <p:cNvSpPr>
            <a:spLocks noGrp="1"/>
          </p:cNvSpPr>
          <p:nvPr>
            <p:ph type="dt" sz="half" idx="10"/>
          </p:nvPr>
        </p:nvSpPr>
        <p:spPr/>
        <p:txBody>
          <a:bodyPr/>
          <a:lstStyle>
            <a:lvl1pPr>
              <a:defRPr/>
            </a:lvl1pPr>
          </a:lstStyle>
          <a:p>
            <a:pPr>
              <a:defRPr/>
            </a:pPr>
            <a:fld id="{9CE68C7D-DEEE-42BF-967D-739472DE83F9}" type="datetimeFigureOut">
              <a:rPr lang="en-GB"/>
              <a:pPr>
                <a:defRPr/>
              </a:pPr>
              <a:t>15/09/2026</a:t>
            </a:fld>
            <a:endParaRPr lang="en-GB"/>
          </a:p>
        </p:txBody>
      </p:sp>
      <p:sp>
        <p:nvSpPr>
          <p:cNvPr id="6" name="Footer Placeholder 4">
            <a:extLst>
              <a:ext uri="{FF2B5EF4-FFF2-40B4-BE49-F238E27FC236}">
                <a16:creationId xmlns:a16="http://schemas.microsoft.com/office/drawing/2014/main" id="{68EC4291-68B5-4F99-80FE-3B78A8176380}"/>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AEB383E-62FD-46EF-A8C7-09FB1C69CC62}"/>
              </a:ext>
            </a:extLst>
          </p:cNvPr>
          <p:cNvSpPr>
            <a:spLocks noGrp="1"/>
          </p:cNvSpPr>
          <p:nvPr>
            <p:ph type="sldNum" sz="quarter" idx="12"/>
          </p:nvPr>
        </p:nvSpPr>
        <p:spPr/>
        <p:txBody>
          <a:bodyPr/>
          <a:lstStyle>
            <a:lvl1pPr>
              <a:defRPr/>
            </a:lvl1pPr>
          </a:lstStyle>
          <a:p>
            <a:fld id="{707B9C91-ADD8-4A65-AFDE-9E09737E4A8E}" type="slidenum">
              <a:rPr lang="en-GB" altLang="en-US"/>
              <a:pPr/>
              <a:t>‹#›</a:t>
            </a:fld>
            <a:endParaRPr lang="en-GB" altLang="en-US"/>
          </a:p>
        </p:txBody>
      </p:sp>
    </p:spTree>
    <p:extLst>
      <p:ext uri="{BB962C8B-B14F-4D97-AF65-F5344CB8AC3E}">
        <p14:creationId xmlns:p14="http://schemas.microsoft.com/office/powerpoint/2010/main" val="99297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70A509-E175-4EF3-9E5F-79BCCF45A69A}"/>
              </a:ext>
            </a:extLst>
          </p:cNvPr>
          <p:cNvSpPr>
            <a:spLocks noGrp="1"/>
          </p:cNvSpPr>
          <p:nvPr>
            <p:ph type="dt" sz="half" idx="10"/>
          </p:nvPr>
        </p:nvSpPr>
        <p:spPr/>
        <p:txBody>
          <a:bodyPr/>
          <a:lstStyle>
            <a:lvl1pPr>
              <a:defRPr/>
            </a:lvl1pPr>
          </a:lstStyle>
          <a:p>
            <a:pPr>
              <a:defRPr/>
            </a:pPr>
            <a:fld id="{E82195E1-8A14-4C0F-B369-904A0E835CC3}" type="datetimeFigureOut">
              <a:rPr lang="en-GB"/>
              <a:pPr>
                <a:defRPr/>
              </a:pPr>
              <a:t>15/09/2026</a:t>
            </a:fld>
            <a:endParaRPr lang="en-GB"/>
          </a:p>
        </p:txBody>
      </p:sp>
      <p:sp>
        <p:nvSpPr>
          <p:cNvPr id="5" name="Footer Placeholder 4">
            <a:extLst>
              <a:ext uri="{FF2B5EF4-FFF2-40B4-BE49-F238E27FC236}">
                <a16:creationId xmlns:a16="http://schemas.microsoft.com/office/drawing/2014/main" id="{C5D5B3F0-444E-4D8C-9213-6B96B9899A9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FE70EE6-499B-4695-8698-F50593D8D34D}"/>
              </a:ext>
            </a:extLst>
          </p:cNvPr>
          <p:cNvSpPr>
            <a:spLocks noGrp="1"/>
          </p:cNvSpPr>
          <p:nvPr>
            <p:ph type="sldNum" sz="quarter" idx="12"/>
          </p:nvPr>
        </p:nvSpPr>
        <p:spPr/>
        <p:txBody>
          <a:bodyPr/>
          <a:lstStyle>
            <a:lvl1pPr>
              <a:defRPr/>
            </a:lvl1pPr>
          </a:lstStyle>
          <a:p>
            <a:fld id="{46380AC9-9A84-4B14-8E49-07109FE1A08B}" type="slidenum">
              <a:rPr lang="en-GB" altLang="en-US"/>
              <a:pPr/>
              <a:t>‹#›</a:t>
            </a:fld>
            <a:endParaRPr lang="en-GB" altLang="en-US"/>
          </a:p>
        </p:txBody>
      </p:sp>
    </p:spTree>
    <p:extLst>
      <p:ext uri="{BB962C8B-B14F-4D97-AF65-F5344CB8AC3E}">
        <p14:creationId xmlns:p14="http://schemas.microsoft.com/office/powerpoint/2010/main" val="401622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B9AB59-5ECD-4D92-804F-6B16F44379E2}"/>
              </a:ext>
            </a:extLst>
          </p:cNvPr>
          <p:cNvSpPr>
            <a:spLocks noGrp="1"/>
          </p:cNvSpPr>
          <p:nvPr>
            <p:ph type="dt" sz="half" idx="10"/>
          </p:nvPr>
        </p:nvSpPr>
        <p:spPr/>
        <p:txBody>
          <a:bodyPr/>
          <a:lstStyle>
            <a:lvl1pPr>
              <a:defRPr/>
            </a:lvl1pPr>
          </a:lstStyle>
          <a:p>
            <a:pPr>
              <a:defRPr/>
            </a:pPr>
            <a:fld id="{2D0CF569-B6B2-4339-B4E8-79453FE44940}" type="datetimeFigureOut">
              <a:rPr lang="en-GB"/>
              <a:pPr>
                <a:defRPr/>
              </a:pPr>
              <a:t>15/09/2026</a:t>
            </a:fld>
            <a:endParaRPr lang="en-GB"/>
          </a:p>
        </p:txBody>
      </p:sp>
      <p:sp>
        <p:nvSpPr>
          <p:cNvPr id="5" name="Footer Placeholder 4">
            <a:extLst>
              <a:ext uri="{FF2B5EF4-FFF2-40B4-BE49-F238E27FC236}">
                <a16:creationId xmlns:a16="http://schemas.microsoft.com/office/drawing/2014/main" id="{4B6A307A-1D7B-4244-B44A-C5E2F2260B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9B028D-B310-484A-8916-85977F308BCE}"/>
              </a:ext>
            </a:extLst>
          </p:cNvPr>
          <p:cNvSpPr>
            <a:spLocks noGrp="1"/>
          </p:cNvSpPr>
          <p:nvPr>
            <p:ph type="sldNum" sz="quarter" idx="12"/>
          </p:nvPr>
        </p:nvSpPr>
        <p:spPr/>
        <p:txBody>
          <a:bodyPr/>
          <a:lstStyle>
            <a:lvl1pPr>
              <a:defRPr/>
            </a:lvl1pPr>
          </a:lstStyle>
          <a:p>
            <a:fld id="{285F7DF9-92F0-4BA2-838C-23D8E9A88AB4}" type="slidenum">
              <a:rPr lang="en-GB" altLang="en-US"/>
              <a:pPr/>
              <a:t>‹#›</a:t>
            </a:fld>
            <a:endParaRPr lang="en-GB" altLang="en-US"/>
          </a:p>
        </p:txBody>
      </p:sp>
    </p:spTree>
    <p:extLst>
      <p:ext uri="{BB962C8B-B14F-4D97-AF65-F5344CB8AC3E}">
        <p14:creationId xmlns:p14="http://schemas.microsoft.com/office/powerpoint/2010/main" val="37262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A4D8812-861D-4875-8415-C1519EE81787}"/>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1AA183D7-AFB7-4B76-AF62-FEB68EC2621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0C145EE7-8889-49CB-B863-057800CF8D4B}"/>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0FFF3FF-F02B-426B-9E0B-3B13B516F2D7}" type="datetimeFigureOut">
              <a:rPr lang="en-GB"/>
              <a:pPr>
                <a:defRPr/>
              </a:pPr>
              <a:t>15/09/2026</a:t>
            </a:fld>
            <a:endParaRPr lang="en-GB"/>
          </a:p>
        </p:txBody>
      </p:sp>
      <p:sp>
        <p:nvSpPr>
          <p:cNvPr id="5" name="Footer Placeholder 4">
            <a:extLst>
              <a:ext uri="{FF2B5EF4-FFF2-40B4-BE49-F238E27FC236}">
                <a16:creationId xmlns:a16="http://schemas.microsoft.com/office/drawing/2014/main" id="{97F3B481-FEB9-4B03-B87F-C02F51FF1F75}"/>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3131AD8-8F9B-496E-A33D-8674E4344FFC}"/>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9EF7112C-C252-4BF5-928A-021B7364D08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fireoflondon.org.uk/game" TargetMode="External"/><Relationship Id="rId2" Type="http://schemas.openxmlformats.org/officeDocument/2006/relationships/hyperlink" Target="mailto:enquiries@williamgilbertend.derbyshire.sch.uk"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44479BFC-D93F-47F7-A747-D7EC781998E6}"/>
              </a:ext>
            </a:extLst>
          </p:cNvPr>
          <p:cNvGraphicFramePr>
            <a:graphicFrameLocks noGrp="1"/>
          </p:cNvGraphicFramePr>
          <p:nvPr>
            <p:extLst>
              <p:ext uri="{D42A27DB-BD31-4B8C-83A1-F6EECF244321}">
                <p14:modId xmlns:p14="http://schemas.microsoft.com/office/powerpoint/2010/main" val="3771175434"/>
              </p:ext>
            </p:extLst>
          </p:nvPr>
        </p:nvGraphicFramePr>
        <p:xfrm>
          <a:off x="11113" y="1385537"/>
          <a:ext cx="6858000" cy="7608316"/>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430639">
                <a:tc>
                  <a:txBody>
                    <a:bodyPr/>
                    <a:lstStyle/>
                    <a:p>
                      <a:pPr algn="ctr"/>
                      <a:r>
                        <a:rPr lang="en-GB" sz="1100" b="0" dirty="0">
                          <a:latin typeface="Abadi" panose="020B0604020104020204" pitchFamily="34" charset="0"/>
                        </a:rPr>
                        <a:t>Mathematics</a:t>
                      </a:r>
                    </a:p>
                  </a:txBody>
                  <a:tcPr marT="45714" marB="45714">
                    <a:solidFill>
                      <a:srgbClr val="92D050"/>
                    </a:solidFill>
                  </a:tcPr>
                </a:tc>
                <a:tc>
                  <a:txBody>
                    <a:bodyPr/>
                    <a:lstStyle/>
                    <a:p>
                      <a:pPr algn="ctr"/>
                      <a:r>
                        <a:rPr lang="en-GB" sz="1100" b="0" dirty="0">
                          <a:latin typeface="Abadi" panose="020B0604020104020204" pitchFamily="34" charset="0"/>
                        </a:rPr>
                        <a:t>English</a:t>
                      </a:r>
                    </a:p>
                  </a:txBody>
                  <a:tcPr marT="45714" marB="45714">
                    <a:solidFill>
                      <a:srgbClr val="92D050"/>
                    </a:solidFill>
                  </a:tcPr>
                </a:tc>
                <a:tc>
                  <a:txBody>
                    <a:bodyPr/>
                    <a:lstStyle/>
                    <a:p>
                      <a:pPr algn="ctr"/>
                      <a:r>
                        <a:rPr lang="en-GB" sz="1100" b="0" dirty="0">
                          <a:latin typeface="Abadi" panose="020B0604020104020204" pitchFamily="34" charset="0"/>
                        </a:rPr>
                        <a:t>History</a:t>
                      </a:r>
                    </a:p>
                  </a:txBody>
                  <a:tcPr marT="45714" marB="45714">
                    <a:solidFill>
                      <a:srgbClr val="92D050"/>
                    </a:solidFill>
                  </a:tcPr>
                </a:tc>
                <a:extLst>
                  <a:ext uri="{0D108BD9-81ED-4DB2-BD59-A6C34878D82A}">
                    <a16:rowId xmlns:a16="http://schemas.microsoft.com/office/drawing/2014/main" val="10000"/>
                  </a:ext>
                </a:extLst>
              </a:tr>
              <a:tr h="7177677">
                <a:tc>
                  <a:txBody>
                    <a:bodyPr/>
                    <a:lstStyle/>
                    <a:p>
                      <a:pPr marL="0" lvl="0" indent="0">
                        <a:buFont typeface="Arial" panose="020B0604020202020204" pitchFamily="34" charset="0"/>
                        <a:buNone/>
                      </a:pPr>
                      <a:r>
                        <a:rPr lang="en-US" sz="1100" u="sng" kern="1200" dirty="0">
                          <a:solidFill>
                            <a:schemeClr val="tx1"/>
                          </a:solidFill>
                          <a:effectLst/>
                          <a:latin typeface="+mn-lt"/>
                          <a:ea typeface="+mn-ea"/>
                          <a:cs typeface="+mn-cs"/>
                        </a:rPr>
                        <a:t>Numbers</a:t>
                      </a:r>
                      <a:r>
                        <a:rPr lang="en-US" sz="1100" u="sng" kern="1200" baseline="0" dirty="0">
                          <a:solidFill>
                            <a:schemeClr val="tx1"/>
                          </a:solidFill>
                          <a:effectLst/>
                          <a:latin typeface="+mn-lt"/>
                          <a:ea typeface="+mn-ea"/>
                          <a:cs typeface="+mn-cs"/>
                        </a:rPr>
                        <a:t> to 10</a:t>
                      </a:r>
                      <a:endParaRPr lang="en-US" sz="1100" u="sng"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Sort and count objects to 10.</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Count and write to 10.</a:t>
                      </a:r>
                    </a:p>
                    <a:p>
                      <a:pPr marL="171450" lvl="0" indent="-171450">
                        <a:buFont typeface="Arial" panose="020B0604020202020204" pitchFamily="34" charset="0"/>
                        <a:buChar char="•"/>
                      </a:pPr>
                      <a:r>
                        <a:rPr lang="en-US" sz="1100" kern="1200" dirty="0">
                          <a:solidFill>
                            <a:schemeClr val="tx1"/>
                          </a:solidFill>
                          <a:effectLst/>
                          <a:latin typeface="+mn-lt"/>
                          <a:ea typeface="+mn-ea"/>
                          <a:cs typeface="+mn-cs"/>
                        </a:rPr>
                        <a:t>Count forwards, backwards,</a:t>
                      </a:r>
                      <a:r>
                        <a:rPr lang="en-US" sz="1100" kern="1200" baseline="0" dirty="0">
                          <a:solidFill>
                            <a:schemeClr val="tx1"/>
                          </a:solidFill>
                          <a:effectLst/>
                          <a:latin typeface="+mn-lt"/>
                          <a:ea typeface="+mn-ea"/>
                          <a:cs typeface="+mn-cs"/>
                        </a:rPr>
                        <a:t> one more and one less.</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Compare and order numbers using &lt; &gt; and =.</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Learn to use a number line.</a:t>
                      </a:r>
                    </a:p>
                    <a:p>
                      <a:pPr marL="0" lvl="0" indent="0">
                        <a:buFont typeface="Arial" panose="020B0604020202020204" pitchFamily="34" charset="0"/>
                        <a:buNone/>
                      </a:pPr>
                      <a:endParaRPr lang="en-US" sz="1100" u="sng" kern="1200" baseline="0" dirty="0">
                        <a:solidFill>
                          <a:schemeClr val="tx1"/>
                        </a:solidFill>
                        <a:effectLst/>
                        <a:latin typeface="+mn-lt"/>
                        <a:ea typeface="+mn-ea"/>
                        <a:cs typeface="+mn-cs"/>
                      </a:endParaRPr>
                    </a:p>
                    <a:p>
                      <a:pPr marL="0" lvl="0" indent="0">
                        <a:buFont typeface="Arial" panose="020B0604020202020204" pitchFamily="34" charset="0"/>
                        <a:buNone/>
                      </a:pPr>
                      <a:r>
                        <a:rPr lang="en-US" sz="1100" u="sng" kern="1200" baseline="0" dirty="0">
                          <a:solidFill>
                            <a:schemeClr val="tx1"/>
                          </a:solidFill>
                          <a:effectLst/>
                          <a:latin typeface="+mn-lt"/>
                          <a:ea typeface="+mn-ea"/>
                          <a:cs typeface="+mn-cs"/>
                        </a:rPr>
                        <a:t>Part-whole within 10</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Use a part-whole model</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Write number sentences</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Find different ways to make a number.</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Make number bonds (3+2=5, 4+1=5, 0+5=5, 4+6=10, 3+7=10, 9+1=10 </a:t>
                      </a:r>
                      <a:r>
                        <a:rPr lang="en-US" sz="1100" kern="1200" baseline="0" dirty="0" err="1">
                          <a:solidFill>
                            <a:schemeClr val="tx1"/>
                          </a:solidFill>
                          <a:effectLst/>
                          <a:latin typeface="+mn-lt"/>
                          <a:ea typeface="+mn-ea"/>
                          <a:cs typeface="+mn-cs"/>
                        </a:rPr>
                        <a:t>etc</a:t>
                      </a:r>
                      <a:r>
                        <a:rPr lang="en-US" sz="1100" kern="1200" baseline="0" dirty="0">
                          <a:solidFill>
                            <a:schemeClr val="tx1"/>
                          </a:solidFill>
                          <a:effectLst/>
                          <a:latin typeface="+mn-lt"/>
                          <a:ea typeface="+mn-ea"/>
                          <a:cs typeface="+mn-cs"/>
                        </a:rPr>
                        <a:t>)</a:t>
                      </a:r>
                    </a:p>
                    <a:p>
                      <a:pPr marL="171450" lvl="0" indent="-171450">
                        <a:buFont typeface="Arial" panose="020B0604020202020204" pitchFamily="34" charset="0"/>
                        <a:buChar char="•"/>
                      </a:pPr>
                      <a:r>
                        <a:rPr lang="en-US" sz="1100" kern="1200" baseline="0" dirty="0">
                          <a:solidFill>
                            <a:schemeClr val="tx1"/>
                          </a:solidFill>
                          <a:effectLst/>
                          <a:latin typeface="+mn-lt"/>
                          <a:ea typeface="+mn-ea"/>
                          <a:cs typeface="+mn-cs"/>
                        </a:rPr>
                        <a:t>Compare number bonds</a:t>
                      </a:r>
                    </a:p>
                    <a:p>
                      <a:pPr marL="171450" lvl="0"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0" lvl="0" indent="0">
                        <a:buFont typeface="Arial" panose="020B0604020202020204" pitchFamily="34" charset="0"/>
                        <a:buNone/>
                      </a:pPr>
                      <a:r>
                        <a:rPr lang="en-US" sz="1100" u="sng" kern="1200" dirty="0">
                          <a:solidFill>
                            <a:schemeClr val="tx1"/>
                          </a:solidFill>
                          <a:effectLst/>
                          <a:latin typeface="+mn-lt"/>
                          <a:ea typeface="+mn-ea"/>
                          <a:cs typeface="+mn-cs"/>
                        </a:rPr>
                        <a:t>Addition within 10</a:t>
                      </a: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Add parts to get the whole</a:t>
                      </a: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Add more</a:t>
                      </a: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Find a missing part</a:t>
                      </a: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Solve word problems</a:t>
                      </a:r>
                    </a:p>
                    <a:p>
                      <a:pPr marL="0" lvl="0" indent="0">
                        <a:buFont typeface="Arial" panose="020B0604020202020204" pitchFamily="34" charset="0"/>
                        <a:buNone/>
                      </a:pPr>
                      <a:endParaRPr lang="en-GB" sz="1100" kern="1200" dirty="0">
                        <a:solidFill>
                          <a:schemeClr val="tx1"/>
                        </a:solidFill>
                        <a:effectLst/>
                        <a:latin typeface="Abadi" panose="020B0604020104020204" pitchFamily="34" charset="0"/>
                        <a:ea typeface="+mn-ea"/>
                        <a:cs typeface="+mn-cs"/>
                      </a:endParaRPr>
                    </a:p>
                  </a:txBody>
                  <a:tcPr marT="45714" marB="45714"/>
                </a:tc>
                <a:tc>
                  <a:txBody>
                    <a:bodyPr/>
                    <a:lstStyle/>
                    <a:p>
                      <a:pPr marL="0" lvl="0" indent="0">
                        <a:buFont typeface="Arial" panose="020B0604020202020204" pitchFamily="34" charset="0"/>
                        <a:buNone/>
                      </a:pPr>
                      <a:r>
                        <a:rPr lang="en-US" sz="1100" b="0" u="sng" kern="1200" baseline="0" dirty="0">
                          <a:solidFill>
                            <a:schemeClr val="tx1"/>
                          </a:solidFill>
                          <a:effectLst/>
                          <a:latin typeface="+mn-lt"/>
                          <a:ea typeface="+mn-ea"/>
                          <a:cs typeface="+mn-cs"/>
                        </a:rPr>
                        <a:t>Fiction</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a capital letter, full stop and finger spaces to write a sentence on the line.</a:t>
                      </a:r>
                    </a:p>
                    <a:p>
                      <a:pPr marL="171450" lvl="0" indent="-171450">
                        <a:buFont typeface="Arial" panose="020B0604020202020204" pitchFamily="34" charset="0"/>
                        <a:buChar char="•"/>
                      </a:pPr>
                      <a:r>
                        <a:rPr lang="en-US" sz="1100" b="0" kern="1200" baseline="0" dirty="0">
                          <a:solidFill>
                            <a:schemeClr val="tx1"/>
                          </a:solidFill>
                          <a:effectLst/>
                          <a:latin typeface="+mn-lt"/>
                          <a:ea typeface="+mn-ea"/>
                          <a:cs typeface="+mn-cs"/>
                        </a:rPr>
                        <a:t>Use adjectives to add description</a:t>
                      </a:r>
                    </a:p>
                    <a:p>
                      <a:pPr marL="171450" lvl="0" indent="-171450">
                        <a:buFont typeface="Arial" panose="020B0604020202020204" pitchFamily="34" charset="0"/>
                        <a:buChar char="•"/>
                      </a:pPr>
                      <a:r>
                        <a:rPr lang="en-GB" sz="1100" b="0" kern="1200" baseline="0" dirty="0">
                          <a:solidFill>
                            <a:schemeClr val="tx1"/>
                          </a:solidFill>
                          <a:effectLst/>
                          <a:latin typeface="+mn-lt"/>
                          <a:ea typeface="+mn-ea"/>
                          <a:cs typeface="+mn-cs"/>
                        </a:rPr>
                        <a:t>To recall the main events of a narrative. </a:t>
                      </a:r>
                    </a:p>
                    <a:p>
                      <a:pPr marL="171450" lvl="0" indent="-171450">
                        <a:buFont typeface="Arial" panose="020B0604020202020204" pitchFamily="34" charset="0"/>
                        <a:buChar char="•"/>
                      </a:pPr>
                      <a:r>
                        <a:rPr lang="en-GB" sz="1100" b="0" kern="1200" baseline="0" dirty="0">
                          <a:solidFill>
                            <a:schemeClr val="tx1"/>
                          </a:solidFill>
                          <a:effectLst/>
                          <a:latin typeface="+mn-lt"/>
                          <a:ea typeface="+mn-ea"/>
                          <a:cs typeface="+mn-cs"/>
                        </a:rPr>
                        <a:t>Describe how a character is feeling.</a:t>
                      </a:r>
                    </a:p>
                    <a:p>
                      <a:pPr marL="171450" lvl="0" indent="-171450">
                        <a:buFont typeface="Arial" panose="020B0604020202020204" pitchFamily="34" charset="0"/>
                        <a:buChar char="•"/>
                      </a:pPr>
                      <a:r>
                        <a:rPr lang="en-GB" sz="1100" b="0" kern="1200" baseline="0" dirty="0">
                          <a:solidFill>
                            <a:schemeClr val="tx1"/>
                          </a:solidFill>
                          <a:effectLst/>
                          <a:latin typeface="+mn-lt"/>
                          <a:ea typeface="+mn-ea"/>
                          <a:cs typeface="+mn-cs"/>
                        </a:rPr>
                        <a:t>Plan and write a three-part story.</a:t>
                      </a:r>
                    </a:p>
                    <a:p>
                      <a:pPr marL="0" lvl="0" indent="0">
                        <a:buFont typeface="Arial" panose="020B0604020202020204" pitchFamily="34" charset="0"/>
                        <a:buNone/>
                      </a:pPr>
                      <a:endParaRPr lang="en-GB" sz="1100" b="0" kern="1200" baseline="0" dirty="0">
                        <a:solidFill>
                          <a:schemeClr val="tx1"/>
                        </a:solidFill>
                        <a:effectLst/>
                        <a:latin typeface="+mn-lt"/>
                        <a:ea typeface="+mn-ea"/>
                        <a:cs typeface="+mn-cs"/>
                      </a:endParaRPr>
                    </a:p>
                    <a:p>
                      <a:pPr marL="0" lvl="0" indent="0">
                        <a:buFont typeface="Arial" panose="020B0604020202020204" pitchFamily="34" charset="0"/>
                        <a:buNone/>
                      </a:pPr>
                      <a:r>
                        <a:rPr lang="en-GB" sz="1100" b="0" u="sng" kern="1200" baseline="0" dirty="0">
                          <a:solidFill>
                            <a:schemeClr val="tx1"/>
                          </a:solidFill>
                          <a:effectLst/>
                          <a:latin typeface="+mn-lt"/>
                          <a:ea typeface="+mn-ea"/>
                          <a:cs typeface="+mn-cs"/>
                        </a:rPr>
                        <a:t>Non-Fiction</a:t>
                      </a:r>
                    </a:p>
                    <a:p>
                      <a:pPr marL="171450" lvl="0" indent="-171450">
                        <a:buFont typeface="Arial" panose="020B0604020202020204" pitchFamily="34" charset="0"/>
                        <a:buChar char="•"/>
                      </a:pPr>
                      <a:r>
                        <a:rPr lang="en-GB" sz="1100" b="0" kern="1200" baseline="0" dirty="0">
                          <a:solidFill>
                            <a:schemeClr val="tx1"/>
                          </a:solidFill>
                          <a:effectLst/>
                          <a:latin typeface="+mn-lt"/>
                          <a:ea typeface="+mn-ea"/>
                          <a:cs typeface="+mn-cs"/>
                        </a:rPr>
                        <a:t>Using nouns, verbs and adjectives children recall facts about the fire.</a:t>
                      </a:r>
                    </a:p>
                    <a:p>
                      <a:pPr marL="0" lvl="0" indent="0">
                        <a:buFont typeface="Arial" panose="020B0604020202020204" pitchFamily="34" charset="0"/>
                        <a:buNone/>
                      </a:pPr>
                      <a:r>
                        <a:rPr lang="en-GB" sz="1100" b="0" u="sng" kern="1200" baseline="0" dirty="0">
                          <a:solidFill>
                            <a:schemeClr val="tx1"/>
                          </a:solidFill>
                          <a:effectLst/>
                          <a:latin typeface="+mn-lt"/>
                          <a:ea typeface="+mn-ea"/>
                          <a:cs typeface="+mn-cs"/>
                        </a:rPr>
                        <a:t>Poetry</a:t>
                      </a: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Use our senses to create autumn a word bank.</a:t>
                      </a: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 Enjoying listening to read a range of autumn poems.</a:t>
                      </a: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Write a simple poem using an adjective to describe the noun, explore repetitive phrases and rhyming words. </a:t>
                      </a: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Identify features of poems.</a:t>
                      </a:r>
                    </a:p>
                    <a:p>
                      <a:pPr marL="171450" lvl="0" indent="-171450">
                        <a:buFont typeface="Arial" panose="020B0604020202020204" pitchFamily="34" charset="0"/>
                        <a:buChar char="•"/>
                      </a:pPr>
                      <a:endParaRPr lang="en-GB" sz="1100" b="0" u="none"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Diary writing – Samuel Pepys</a:t>
                      </a:r>
                    </a:p>
                    <a:p>
                      <a:pPr marL="171450" lvl="0" indent="-171450">
                        <a:buFont typeface="Arial" panose="020B0604020202020204" pitchFamily="34" charset="0"/>
                        <a:buChar char="•"/>
                      </a:pPr>
                      <a:r>
                        <a:rPr lang="en-GB" sz="1100" b="0" u="none" kern="1200" baseline="0" dirty="0">
                          <a:solidFill>
                            <a:schemeClr val="tx1"/>
                          </a:solidFill>
                          <a:effectLst/>
                          <a:latin typeface="+mn-lt"/>
                          <a:ea typeface="+mn-ea"/>
                          <a:cs typeface="+mn-cs"/>
                        </a:rPr>
                        <a:t>Instructions – How to </a:t>
                      </a:r>
                      <a:r>
                        <a:rPr lang="en-GB" sz="1100" b="0" u="none" kern="1200" baseline="0">
                          <a:solidFill>
                            <a:schemeClr val="tx1"/>
                          </a:solidFill>
                          <a:effectLst/>
                          <a:latin typeface="+mn-lt"/>
                          <a:ea typeface="+mn-ea"/>
                          <a:cs typeface="+mn-cs"/>
                        </a:rPr>
                        <a:t>make bread</a:t>
                      </a:r>
                      <a:endParaRPr lang="en-GB" sz="1100" b="0" u="none" kern="1200" baseline="0" dirty="0">
                        <a:solidFill>
                          <a:schemeClr val="tx1"/>
                        </a:solidFill>
                        <a:effectLst/>
                        <a:latin typeface="+mn-lt"/>
                        <a:ea typeface="+mn-ea"/>
                        <a:cs typeface="+mn-cs"/>
                      </a:endParaRPr>
                    </a:p>
                    <a:p>
                      <a:pPr marL="0" lvl="0" indent="0">
                        <a:buFont typeface="Arial" panose="020B0604020202020204" pitchFamily="34" charset="0"/>
                        <a:buNone/>
                      </a:pPr>
                      <a:endParaRPr lang="en-GB" sz="1100" b="0" u="none"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100" b="0" kern="1200" baseline="0" dirty="0">
                        <a:solidFill>
                          <a:schemeClr val="tx1"/>
                        </a:solidFill>
                        <a:effectLst/>
                        <a:latin typeface="Abadi" panose="020B0604020104020204" pitchFamily="34" charset="0"/>
                        <a:ea typeface="+mn-ea"/>
                        <a:cs typeface="+mn-cs"/>
                      </a:endParaRPr>
                    </a:p>
                  </a:txBody>
                  <a:tcPr marT="45714" marB="45714"/>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The Great Fire of London started at Thomas Farriner’s bakery on Pudding Lane, London in 1666.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The weather was windy, many houses were made out from wood, and they built very close together, so the fire spread quickly.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The fire burned for 4 days.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People used leather buckets, fire squirts and firebreaks to try and control the fire.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As the wind died down and changed direction the fire became under control and was finally put out.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Thousands of houses were destroyed and thousands more people were left homeless.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After the fire, the King ruled for houses to be built further apart and from stone.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mj-lt"/>
                          <a:ea typeface="+mn-ea"/>
                          <a:cs typeface="+mn-cs"/>
                        </a:rPr>
                        <a:t>Samuel Pepys wrote about the Great Fire of London in his diary.</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1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txBody>
                  <a:tcPr marT="45714" marB="45714"/>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5AAA45A2-70B1-4D98-8799-6A13B6451278}"/>
              </a:ext>
            </a:extLst>
          </p:cNvPr>
          <p:cNvGraphicFramePr>
            <a:graphicFrameLocks noGrp="1"/>
          </p:cNvGraphicFramePr>
          <p:nvPr>
            <p:extLst>
              <p:ext uri="{D42A27DB-BD31-4B8C-83A1-F6EECF244321}">
                <p14:modId xmlns:p14="http://schemas.microsoft.com/office/powerpoint/2010/main" val="2106124714"/>
              </p:ext>
            </p:extLst>
          </p:nvPr>
        </p:nvGraphicFramePr>
        <p:xfrm>
          <a:off x="1125538" y="4763"/>
          <a:ext cx="4606925" cy="149369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3048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latin typeface="+mn-lt"/>
                        </a:rPr>
                        <a:t>William Gilbert Endowed Church of England Aided Primary School</a:t>
                      </a:r>
                      <a:endParaRPr lang="en-GB" sz="12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latin typeface="+mn-lt"/>
                        </a:rPr>
                        <a:t>Curriculum Overview For Parents</a:t>
                      </a:r>
                      <a:endParaRPr lang="en-GB" sz="1600" b="1" u="sng"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30488">
                <a:tc gridSpan="2">
                  <a:txBody>
                    <a:bodyPr/>
                    <a:lstStyle/>
                    <a:p>
                      <a:pPr algn="ctr"/>
                      <a:r>
                        <a:rPr lang="en-GB" sz="1200" b="0" baseline="0" dirty="0">
                          <a:solidFill>
                            <a:schemeClr val="tx1"/>
                          </a:solidFill>
                          <a:latin typeface="+mn-lt"/>
                        </a:rPr>
                        <a:t>Autumn 1 2026</a:t>
                      </a:r>
                      <a:endParaRPr lang="en-GB" sz="1200" b="0" dirty="0">
                        <a:solidFill>
                          <a:schemeClr val="tx1"/>
                        </a:solidFill>
                        <a:latin typeface="+mn-lt"/>
                      </a:endParaRPr>
                    </a:p>
                  </a:txBody>
                  <a:tcPr marL="91393" marR="91393" marT="45737" marB="45737"/>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aseline="0" dirty="0">
                          <a:latin typeface="+mn-lt"/>
                        </a:rPr>
                        <a:t>Mrs Reed</a:t>
                      </a:r>
                      <a:endParaRPr lang="en-GB" sz="1200" dirty="0">
                        <a:latin typeface="+mn-lt"/>
                      </a:endParaRPr>
                    </a:p>
                  </a:txBody>
                  <a:tcPr marL="91393" marR="91393" marT="45737" marB="45737"/>
                </a:tc>
                <a:extLst>
                  <a:ext uri="{0D108BD9-81ED-4DB2-BD59-A6C34878D82A}">
                    <a16:rowId xmlns:a16="http://schemas.microsoft.com/office/drawing/2014/main" val="10002"/>
                  </a:ext>
                </a:extLst>
              </a:tr>
              <a:tr h="281702">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latin typeface="+mn-lt"/>
                        </a:rPr>
                        <a:t>Theme:</a:t>
                      </a:r>
                      <a:r>
                        <a:rPr lang="en-GB" sz="1600" baseline="0" dirty="0">
                          <a:latin typeface="+mn-lt"/>
                        </a:rPr>
                        <a:t> ‘Hot Like Fire!’</a:t>
                      </a:r>
                      <a:endParaRPr lang="en-GB" sz="1600" i="1" dirty="0">
                        <a:latin typeface="+mn-lt"/>
                      </a:endParaRPr>
                    </a:p>
                  </a:txBody>
                  <a:tcPr marL="91393" marR="91393" marT="45737" marB="45737"/>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30488">
                <a:tc>
                  <a:txBody>
                    <a:bodyPr/>
                    <a:lstStyle/>
                    <a:p>
                      <a:pPr algn="ctr"/>
                      <a:endParaRPr lang="en-GB" sz="1200" dirty="0"/>
                    </a:p>
                  </a:txBody>
                  <a:tcPr marL="91393" marR="91393" marT="45737" marB="45737"/>
                </a:tc>
                <a:tc gridSpan="2">
                  <a:txBody>
                    <a:bodyPr/>
                    <a:lstStyle/>
                    <a:p>
                      <a:pPr algn="ctr"/>
                      <a:endParaRPr lang="en-GB" sz="1200" dirty="0"/>
                    </a:p>
                  </a:txBody>
                  <a:tcPr marL="91393" marR="91393" marT="45737" marB="45737"/>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sp>
        <p:nvSpPr>
          <p:cNvPr id="2072" name="TextBox 7">
            <a:extLst>
              <a:ext uri="{FF2B5EF4-FFF2-40B4-BE49-F238E27FC236}">
                <a16:creationId xmlns:a16="http://schemas.microsoft.com/office/drawing/2014/main" id="{99E5C31B-3956-4FB7-9E25-A4AD123B7519}"/>
              </a:ext>
            </a:extLst>
          </p:cNvPr>
          <p:cNvSpPr txBox="1">
            <a:spLocks noChangeArrowheads="1"/>
          </p:cNvSpPr>
          <p:nvPr/>
        </p:nvSpPr>
        <p:spPr bwMode="auto">
          <a:xfrm>
            <a:off x="0" y="23813"/>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r>
              <a:rPr lang="en-GB" altLang="en-US" sz="1000" dirty="0">
                <a:latin typeface="Abadi" panose="020B0604020104020204" pitchFamily="34" charset="0"/>
              </a:rPr>
              <a:t>Year 1</a:t>
            </a:r>
          </a:p>
        </p:txBody>
      </p:sp>
      <p:sp>
        <p:nvSpPr>
          <p:cNvPr id="2073" name="TextBox 7">
            <a:extLst>
              <a:ext uri="{FF2B5EF4-FFF2-40B4-BE49-F238E27FC236}">
                <a16:creationId xmlns:a16="http://schemas.microsoft.com/office/drawing/2014/main" id="{4ADF3FAD-63AF-4334-A8F9-091011846F59}"/>
              </a:ext>
            </a:extLst>
          </p:cNvPr>
          <p:cNvSpPr txBox="1">
            <a:spLocks noChangeArrowheads="1"/>
          </p:cNvSpPr>
          <p:nvPr/>
        </p:nvSpPr>
        <p:spPr bwMode="auto">
          <a:xfrm>
            <a:off x="5567015" y="0"/>
            <a:ext cx="1279873"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GB" altLang="en-US" sz="1000" b="1"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p>
        </p:txBody>
      </p:sp>
      <p:pic>
        <p:nvPicPr>
          <p:cNvPr id="2" name="Picture 1">
            <a:extLst>
              <a:ext uri="{FF2B5EF4-FFF2-40B4-BE49-F238E27FC236}">
                <a16:creationId xmlns:a16="http://schemas.microsoft.com/office/drawing/2014/main" id="{6D3D36CA-7E1A-5448-E4C9-206D6DAE94B9}"/>
              </a:ext>
            </a:extLst>
          </p:cNvPr>
          <p:cNvPicPr>
            <a:picLocks noChangeAspect="1"/>
          </p:cNvPicPr>
          <p:nvPr/>
        </p:nvPicPr>
        <p:blipFill>
          <a:blip r:embed="rId2"/>
          <a:stretch>
            <a:fillRect/>
          </a:stretch>
        </p:blipFill>
        <p:spPr>
          <a:xfrm>
            <a:off x="5789095" y="230573"/>
            <a:ext cx="835711" cy="854597"/>
          </a:xfrm>
          <a:prstGeom prst="rect">
            <a:avLst/>
          </a:prstGeom>
        </p:spPr>
      </p:pic>
      <p:pic>
        <p:nvPicPr>
          <p:cNvPr id="3" name="Picture 2">
            <a:extLst>
              <a:ext uri="{FF2B5EF4-FFF2-40B4-BE49-F238E27FC236}">
                <a16:creationId xmlns:a16="http://schemas.microsoft.com/office/drawing/2014/main" id="{9AE3E611-7A42-9B2E-0282-05CE399D8755}"/>
              </a:ext>
            </a:extLst>
          </p:cNvPr>
          <p:cNvPicPr>
            <a:picLocks noChangeAspect="1"/>
          </p:cNvPicPr>
          <p:nvPr/>
        </p:nvPicPr>
        <p:blipFill>
          <a:blip r:embed="rId2"/>
          <a:stretch>
            <a:fillRect/>
          </a:stretch>
        </p:blipFill>
        <p:spPr>
          <a:xfrm>
            <a:off x="252152" y="230573"/>
            <a:ext cx="835711" cy="854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6CF84FB2-CE8B-451D-8E9C-94A6890695DC}"/>
              </a:ext>
            </a:extLst>
          </p:cNvPr>
          <p:cNvGraphicFramePr>
            <a:graphicFrameLocks noGrp="1"/>
          </p:cNvGraphicFramePr>
          <p:nvPr>
            <p:extLst>
              <p:ext uri="{D42A27DB-BD31-4B8C-83A1-F6EECF244321}">
                <p14:modId xmlns:p14="http://schemas.microsoft.com/office/powerpoint/2010/main" val="3077099615"/>
              </p:ext>
            </p:extLst>
          </p:nvPr>
        </p:nvGraphicFramePr>
        <p:xfrm>
          <a:off x="0" y="1348838"/>
          <a:ext cx="6825898" cy="2602448"/>
        </p:xfrm>
        <a:graphic>
          <a:graphicData uri="http://schemas.openxmlformats.org/drawingml/2006/table">
            <a:tbl>
              <a:tblPr firstRow="1" bandRow="1">
                <a:tableStyleId>{5940675A-B579-460E-94D1-54222C63F5DA}</a:tableStyleId>
              </a:tblPr>
              <a:tblGrid>
                <a:gridCol w="1844824">
                  <a:extLst>
                    <a:ext uri="{9D8B030D-6E8A-4147-A177-3AD203B41FA5}">
                      <a16:colId xmlns:a16="http://schemas.microsoft.com/office/drawing/2014/main" val="20000"/>
                    </a:ext>
                  </a:extLst>
                </a:gridCol>
                <a:gridCol w="2952328">
                  <a:extLst>
                    <a:ext uri="{9D8B030D-6E8A-4147-A177-3AD203B41FA5}">
                      <a16:colId xmlns:a16="http://schemas.microsoft.com/office/drawing/2014/main" val="20001"/>
                    </a:ext>
                  </a:extLst>
                </a:gridCol>
                <a:gridCol w="2028746">
                  <a:extLst>
                    <a:ext uri="{9D8B030D-6E8A-4147-A177-3AD203B41FA5}">
                      <a16:colId xmlns:a16="http://schemas.microsoft.com/office/drawing/2014/main" val="20002"/>
                    </a:ext>
                  </a:extLst>
                </a:gridCol>
              </a:tblGrid>
              <a:tr h="270834">
                <a:tc>
                  <a:txBody>
                    <a:bodyPr/>
                    <a:lstStyle/>
                    <a:p>
                      <a:pPr algn="ctr"/>
                      <a:r>
                        <a:rPr lang="en-GB" sz="1100" b="0" dirty="0">
                          <a:latin typeface="Abadi" panose="020B0604020104020204" pitchFamily="34" charset="0"/>
                        </a:rPr>
                        <a:t>RHE</a:t>
                      </a:r>
                    </a:p>
                  </a:txBody>
                  <a:tcPr marL="91452" marR="91452" marT="45667" marB="45667">
                    <a:solidFill>
                      <a:srgbClr val="92D050"/>
                    </a:solidFill>
                  </a:tcPr>
                </a:tc>
                <a:tc>
                  <a:txBody>
                    <a:bodyPr/>
                    <a:lstStyle/>
                    <a:p>
                      <a:pPr algn="ctr"/>
                      <a:r>
                        <a:rPr lang="en-GB" sz="1100" b="0" dirty="0">
                          <a:latin typeface="Abadi" panose="020B0604020104020204" pitchFamily="34" charset="0"/>
                        </a:rPr>
                        <a:t>Design Technology</a:t>
                      </a:r>
                    </a:p>
                  </a:txBody>
                  <a:tcPr marL="91452" marR="91452" marT="45667" marB="45667">
                    <a:solidFill>
                      <a:srgbClr val="92D050"/>
                    </a:solidFill>
                  </a:tcPr>
                </a:tc>
                <a:tc>
                  <a:txBody>
                    <a:bodyPr/>
                    <a:lstStyle/>
                    <a:p>
                      <a:pPr algn="ctr"/>
                      <a:r>
                        <a:rPr lang="en-GB" sz="1100" b="0" dirty="0">
                          <a:latin typeface="Abadi" panose="020B0604020104020204" pitchFamily="34" charset="0"/>
                        </a:rPr>
                        <a:t>R.E</a:t>
                      </a:r>
                    </a:p>
                  </a:txBody>
                  <a:tcPr marL="91452" marR="91452" marT="45667" marB="45667">
                    <a:solidFill>
                      <a:srgbClr val="92D050"/>
                    </a:solidFill>
                  </a:tcPr>
                </a:tc>
                <a:extLst>
                  <a:ext uri="{0D108BD9-81ED-4DB2-BD59-A6C34878D82A}">
                    <a16:rowId xmlns:a16="http://schemas.microsoft.com/office/drawing/2014/main" val="10000"/>
                  </a:ext>
                </a:extLst>
              </a:tr>
              <a:tr h="2237992">
                <a:tc>
                  <a:txBody>
                    <a:bodyPr/>
                    <a:lstStyle/>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Name and recognise the six emotions and that people may show different emotions in different situations and why</a:t>
                      </a:r>
                    </a:p>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Describe emotions and discuss how they change, explore what makes us feel excited, calm, worried, annoyed or upset</a:t>
                      </a:r>
                    </a:p>
                    <a:p>
                      <a:pPr marL="171450" lvl="0" indent="-171450">
                        <a:buFont typeface="Arial" panose="020B0604020202020204" pitchFamily="34" charset="0"/>
                        <a:buChar char="•"/>
                      </a:pPr>
                      <a:r>
                        <a:rPr lang="en-GB" sz="1050" kern="1200" baseline="0" dirty="0">
                          <a:solidFill>
                            <a:schemeClr val="tx1"/>
                          </a:solidFill>
                          <a:effectLst/>
                          <a:latin typeface="+mn-lt"/>
                          <a:ea typeface="+mn-ea"/>
                          <a:cs typeface="+mn-cs"/>
                        </a:rPr>
                        <a:t>Discuss how we can help manage or deal with our feelings</a:t>
                      </a:r>
                    </a:p>
                    <a:p>
                      <a:pPr marL="171450" lvl="0" indent="-171450">
                        <a:buFont typeface="Arial" panose="020B0604020202020204" pitchFamily="34" charset="0"/>
                        <a:buChar char="•"/>
                      </a:pPr>
                      <a:endParaRPr lang="en-GB" sz="950" kern="1200" dirty="0">
                        <a:solidFill>
                          <a:schemeClr val="tx1"/>
                        </a:solidFill>
                        <a:effectLst/>
                        <a:latin typeface="Abadi" panose="020B0604020104020204" pitchFamily="34" charset="0"/>
                        <a:ea typeface="+mn-ea"/>
                        <a:cs typeface="+mn-cs"/>
                      </a:endParaRPr>
                    </a:p>
                  </a:txBody>
                  <a:tcPr marL="91452" marR="91452" marT="45667" marB="45667"/>
                </a:tc>
                <a:tc>
                  <a:txBody>
                    <a:bodyPr/>
                    <a:lstStyle/>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Bread sold in shops and bakeries is made by bakers. There are many different types and flavour of bread </a:t>
                      </a:r>
                    </a:p>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Bread is eaten all over the world </a:t>
                      </a:r>
                    </a:p>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Bread is made by mixing flour, water, yeast and salt together; it needs to be baked before we can eat it. </a:t>
                      </a:r>
                    </a:p>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Flour used in bread is made from wheat, a crop grown in fields </a:t>
                      </a:r>
                    </a:p>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Yeast is used to make the bread dough rise before baking </a:t>
                      </a:r>
                    </a:p>
                    <a:p>
                      <a:pPr marL="171450" lvl="0" indent="-171450">
                        <a:buFont typeface="Arial" panose="020B0604020202020204" pitchFamily="34" charset="0"/>
                        <a:buChar char="•"/>
                      </a:pPr>
                      <a:r>
                        <a:rPr lang="en-GB" sz="1050" kern="1200" dirty="0">
                          <a:solidFill>
                            <a:schemeClr val="tx1"/>
                          </a:solidFill>
                          <a:effectLst/>
                          <a:latin typeface="+mj-lt"/>
                          <a:ea typeface="+mn-ea"/>
                          <a:cs typeface="+mn-cs"/>
                        </a:rPr>
                        <a:t>Bread contains vitamins and minerals; it is part of the ‘Eat Well Guide’ of foods we should eat each day to keep healthy.</a:t>
                      </a:r>
                    </a:p>
                  </a:txBody>
                  <a:tcPr marL="91452" marR="91452" marT="45667" marB="45667"/>
                </a:tc>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Discuss celebrations we like to share with our families and friends.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Christians celebrate the festivals of Harvest, Easter and Christmas.</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Identify symbols of Easter include a palm leaf, a piece of bread and a glass of wine.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Jewish people celebrate the festival of Passover. The story of Pesach is about when the Jewish people left Egypt.</a:t>
                      </a:r>
                    </a:p>
                    <a:p>
                      <a:pPr marL="171450" lvl="0" indent="-171450">
                        <a:buFont typeface="Arial" panose="020B0604020202020204" pitchFamily="34" charset="0"/>
                        <a:buChar char="•"/>
                      </a:pPr>
                      <a:endParaRPr lang="en-GB" sz="1000" kern="1200" dirty="0">
                        <a:solidFill>
                          <a:schemeClr val="tx1"/>
                        </a:solidFill>
                        <a:effectLst/>
                        <a:latin typeface="Abadi" panose="020B0604020104020204" pitchFamily="34" charset="0"/>
                        <a:ea typeface="+mn-ea"/>
                        <a:cs typeface="+mn-cs"/>
                      </a:endParaRPr>
                    </a:p>
                  </a:txBody>
                  <a:tcPr marL="91452" marR="91452" marT="45667" marB="45667"/>
                </a:tc>
                <a:extLst>
                  <a:ext uri="{0D108BD9-81ED-4DB2-BD59-A6C34878D82A}">
                    <a16:rowId xmlns:a16="http://schemas.microsoft.com/office/drawing/2014/main" val="10001"/>
                  </a:ext>
                </a:extLst>
              </a:tr>
            </a:tbl>
          </a:graphicData>
        </a:graphic>
      </p:graphicFrame>
      <p:graphicFrame>
        <p:nvGraphicFramePr>
          <p:cNvPr id="11" name="Table 10">
            <a:extLst>
              <a:ext uri="{FF2B5EF4-FFF2-40B4-BE49-F238E27FC236}">
                <a16:creationId xmlns:a16="http://schemas.microsoft.com/office/drawing/2014/main" id="{D2E0272B-0B86-4132-8D15-3980227E6E21}"/>
              </a:ext>
            </a:extLst>
          </p:cNvPr>
          <p:cNvGraphicFramePr>
            <a:graphicFrameLocks noGrp="1"/>
          </p:cNvGraphicFramePr>
          <p:nvPr>
            <p:extLst>
              <p:ext uri="{D42A27DB-BD31-4B8C-83A1-F6EECF244321}">
                <p14:modId xmlns:p14="http://schemas.microsoft.com/office/powerpoint/2010/main" val="1746715206"/>
              </p:ext>
            </p:extLst>
          </p:nvPr>
        </p:nvGraphicFramePr>
        <p:xfrm>
          <a:off x="-31724" y="6167993"/>
          <a:ext cx="6857622" cy="3269048"/>
        </p:xfrm>
        <a:graphic>
          <a:graphicData uri="http://schemas.openxmlformats.org/drawingml/2006/table">
            <a:tbl>
              <a:tblPr firstRow="1" bandRow="1">
                <a:tableStyleId>{5940675A-B579-460E-94D1-54222C63F5DA}</a:tableStyleId>
              </a:tblPr>
              <a:tblGrid>
                <a:gridCol w="3604740">
                  <a:extLst>
                    <a:ext uri="{9D8B030D-6E8A-4147-A177-3AD203B41FA5}">
                      <a16:colId xmlns:a16="http://schemas.microsoft.com/office/drawing/2014/main" val="20000"/>
                    </a:ext>
                  </a:extLst>
                </a:gridCol>
                <a:gridCol w="3252882">
                  <a:extLst>
                    <a:ext uri="{9D8B030D-6E8A-4147-A177-3AD203B41FA5}">
                      <a16:colId xmlns:a16="http://schemas.microsoft.com/office/drawing/2014/main" val="684965957"/>
                    </a:ext>
                  </a:extLst>
                </a:gridCol>
              </a:tblGrid>
              <a:tr h="175080">
                <a:tc>
                  <a:txBody>
                    <a:bodyPr/>
                    <a:lstStyle/>
                    <a:p>
                      <a:pPr algn="ctr"/>
                      <a:r>
                        <a:rPr lang="en-GB" sz="1100" b="1" dirty="0"/>
                        <a:t>Things to look for and do at home</a:t>
                      </a:r>
                    </a:p>
                  </a:txBody>
                  <a:tcPr marL="91444" marR="91444" marT="45737" marB="45737">
                    <a:solidFill>
                      <a:srgbClr val="92D050"/>
                    </a:solidFill>
                  </a:tcPr>
                </a:tc>
                <a:tc>
                  <a:txBody>
                    <a:bodyPr/>
                    <a:lstStyle/>
                    <a:p>
                      <a:pPr algn="ctr"/>
                      <a:r>
                        <a:rPr lang="en-GB" sz="1100" b="1" dirty="0"/>
                        <a:t>Any other information:</a:t>
                      </a:r>
                    </a:p>
                  </a:txBody>
                  <a:tcPr marL="91444" marR="91444" marT="45737" marB="45737">
                    <a:solidFill>
                      <a:srgbClr val="92D050"/>
                    </a:solidFill>
                  </a:tcPr>
                </a:tc>
                <a:extLst>
                  <a:ext uri="{0D108BD9-81ED-4DB2-BD59-A6C34878D82A}">
                    <a16:rowId xmlns:a16="http://schemas.microsoft.com/office/drawing/2014/main" val="10000"/>
                  </a:ext>
                </a:extLst>
              </a:tr>
              <a:tr h="2788631">
                <a:tc>
                  <a:txBody>
                    <a:bodyPr/>
                    <a:lstStyle/>
                    <a:p>
                      <a:pPr marL="0" indent="0">
                        <a:buFont typeface="Arial" panose="020B0604020202020204" pitchFamily="34" charset="0"/>
                        <a:buNone/>
                      </a:pPr>
                      <a:r>
                        <a:rPr lang="en-US" sz="1000" kern="1200" baseline="0" dirty="0">
                          <a:solidFill>
                            <a:schemeClr val="tx1"/>
                          </a:solidFill>
                          <a:effectLst/>
                          <a:highlight>
                            <a:srgbClr val="FFFF00"/>
                          </a:highlight>
                          <a:latin typeface="+mn-lt"/>
                          <a:ea typeface="+mn-ea"/>
                          <a:cs typeface="+mn-cs"/>
                        </a:rPr>
                        <a:t>Choose an activity to complete at home (completed by Friday 2</a:t>
                      </a:r>
                      <a:r>
                        <a:rPr lang="en-US" sz="1000" kern="1200" baseline="30000" dirty="0">
                          <a:solidFill>
                            <a:schemeClr val="tx1"/>
                          </a:solidFill>
                          <a:effectLst/>
                          <a:highlight>
                            <a:srgbClr val="FFFF00"/>
                          </a:highlight>
                          <a:latin typeface="+mn-lt"/>
                          <a:ea typeface="+mn-ea"/>
                          <a:cs typeface="+mn-cs"/>
                        </a:rPr>
                        <a:t>nd</a:t>
                      </a:r>
                      <a:r>
                        <a:rPr lang="en-US" sz="1000" kern="1200" baseline="0" dirty="0">
                          <a:solidFill>
                            <a:schemeClr val="tx1"/>
                          </a:solidFill>
                          <a:effectLst/>
                          <a:highlight>
                            <a:srgbClr val="FFFF00"/>
                          </a:highlight>
                          <a:latin typeface="+mn-lt"/>
                          <a:ea typeface="+mn-ea"/>
                          <a:cs typeface="+mn-cs"/>
                        </a:rPr>
                        <a:t> October):</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Take a photo of your child using technology, it might be loading the dishwasher, using the </a:t>
                      </a:r>
                      <a:r>
                        <a:rPr lang="en-US" sz="1000" kern="1200" baseline="0" dirty="0" err="1">
                          <a:solidFill>
                            <a:schemeClr val="tx1"/>
                          </a:solidFill>
                          <a:effectLst/>
                          <a:latin typeface="+mn-lt"/>
                          <a:ea typeface="+mn-ea"/>
                          <a:cs typeface="+mn-cs"/>
                        </a:rPr>
                        <a:t>microvave</a:t>
                      </a:r>
                      <a:r>
                        <a:rPr lang="en-US" sz="1000" kern="1200" baseline="0" dirty="0">
                          <a:solidFill>
                            <a:schemeClr val="tx1"/>
                          </a:solidFill>
                          <a:effectLst/>
                          <a:latin typeface="+mn-lt"/>
                          <a:ea typeface="+mn-ea"/>
                          <a:cs typeface="+mn-cs"/>
                        </a:rPr>
                        <a:t> or hoover or helping to put the washing in the washing machine. Bring the photo into school or email </a:t>
                      </a:r>
                      <a:r>
                        <a:rPr lang="en-US" sz="1000" kern="1200" baseline="0" dirty="0">
                          <a:solidFill>
                            <a:schemeClr val="tx1"/>
                          </a:solidFill>
                          <a:effectLst/>
                          <a:latin typeface="+mn-lt"/>
                          <a:ea typeface="+mn-ea"/>
                          <a:cs typeface="+mn-cs"/>
                          <a:hlinkClick r:id="rId2"/>
                        </a:rPr>
                        <a:t>enquiries@williamgilbertend.derbyshire.sch.uk</a:t>
                      </a:r>
                      <a:r>
                        <a:rPr lang="en-US" sz="100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GB" sz="1000" kern="1200" baseline="0" dirty="0">
                          <a:solidFill>
                            <a:schemeClr val="tx1"/>
                          </a:solidFill>
                          <a:effectLst/>
                          <a:latin typeface="+mj-lt"/>
                          <a:ea typeface="+mn-ea"/>
                          <a:cs typeface="+mn-cs"/>
                        </a:rPr>
                        <a:t>Research ‘The Great Fire of London’ When did it happen? Why did it happen? Where did the fire start? How long did it last? How was the fire put out? Visit this link to play ‘The Great Fire of London’ game. </a:t>
                      </a:r>
                      <a:r>
                        <a:rPr lang="en-GB" sz="1000" kern="1200" baseline="0" dirty="0">
                          <a:solidFill>
                            <a:schemeClr val="tx1"/>
                          </a:solidFill>
                          <a:effectLst/>
                          <a:latin typeface="+mj-lt"/>
                          <a:ea typeface="+mn-ea"/>
                          <a:cs typeface="+mn-cs"/>
                          <a:hlinkClick r:id="rId3"/>
                        </a:rPr>
                        <a:t>http://www.fireoflondon.org.uk/game</a:t>
                      </a:r>
                      <a:r>
                        <a:rPr lang="en-GB" sz="1000" kern="1200" baseline="0" dirty="0">
                          <a:solidFill>
                            <a:schemeClr val="tx1"/>
                          </a:solidFill>
                          <a:effectLst/>
                          <a:latin typeface="+mj-lt"/>
                          <a:ea typeface="+mn-ea"/>
                          <a:cs typeface="+mn-cs"/>
                        </a:rPr>
                        <a:t> then create a fact sheet that answers these questions and shares your research with us.</a:t>
                      </a:r>
                    </a:p>
                    <a:p>
                      <a:pPr marL="171450" indent="-171450">
                        <a:buFont typeface="Arial" panose="020B0604020202020204" pitchFamily="34" charset="0"/>
                        <a:buChar char="•"/>
                      </a:pPr>
                      <a:r>
                        <a:rPr lang="en-GB" sz="1000" kern="1200" baseline="0" dirty="0">
                          <a:solidFill>
                            <a:schemeClr val="tx1"/>
                          </a:solidFill>
                          <a:effectLst/>
                          <a:latin typeface="+mj-lt"/>
                          <a:ea typeface="+mn-ea"/>
                          <a:cs typeface="+mn-cs"/>
                        </a:rPr>
                        <a:t>Design and make a Tudor house using a cardboard box. You could turn a used cereal box inside out and then add the black and white design in the style of the traditional Tudor houses from the time of The Great Fire of London.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050" b="0" u="sng" kern="1200" baseline="0" dirty="0">
                        <a:solidFill>
                          <a:schemeClr val="tx1"/>
                        </a:solidFill>
                        <a:effectLst/>
                        <a:latin typeface="Abadi" panose="020B0604020104020204" pitchFamily="34" charset="0"/>
                        <a:ea typeface="+mn-ea"/>
                        <a:cs typeface="+mn-cs"/>
                      </a:endParaRPr>
                    </a:p>
                    <a:p>
                      <a:pPr marL="0" indent="0">
                        <a:buFont typeface="+mj-lt"/>
                        <a:buNone/>
                      </a:pPr>
                      <a:endParaRPr lang="en-GB" sz="1100" kern="1200" dirty="0">
                        <a:solidFill>
                          <a:schemeClr val="tx1"/>
                        </a:solidFill>
                        <a:effectLst/>
                        <a:latin typeface="Abadi" panose="020B0604020104020204" pitchFamily="34" charset="0"/>
                        <a:ea typeface="+mn-ea"/>
                        <a:cs typeface="+mn-cs"/>
                      </a:endParaRPr>
                    </a:p>
                  </a:txBody>
                  <a:tcPr marL="91444" marR="91444" marT="45737" marB="45737"/>
                </a:tc>
                <a:tc>
                  <a:txBody>
                    <a:bodyPr/>
                    <a:lstStyle/>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Tuesday 29</a:t>
                      </a:r>
                      <a:r>
                        <a:rPr lang="en-US" sz="1000" kern="1200" baseline="30000" dirty="0">
                          <a:solidFill>
                            <a:schemeClr val="tx1"/>
                          </a:solidFill>
                          <a:effectLst/>
                          <a:latin typeface="+mn-lt"/>
                          <a:ea typeface="+mn-ea"/>
                          <a:cs typeface="+mn-cs"/>
                        </a:rPr>
                        <a:t>th</a:t>
                      </a:r>
                      <a:r>
                        <a:rPr lang="en-US" sz="1000" kern="1200" baseline="0" dirty="0">
                          <a:solidFill>
                            <a:schemeClr val="tx1"/>
                          </a:solidFill>
                          <a:effectLst/>
                          <a:latin typeface="+mn-lt"/>
                          <a:ea typeface="+mn-ea"/>
                          <a:cs typeface="+mn-cs"/>
                        </a:rPr>
                        <a:t>  September (then every Tuesday ) a </a:t>
                      </a:r>
                      <a:r>
                        <a:rPr lang="en-US" sz="1000" kern="1200" baseline="0" dirty="0">
                          <a:solidFill>
                            <a:schemeClr val="tx1"/>
                          </a:solidFill>
                          <a:effectLst/>
                          <a:highlight>
                            <a:srgbClr val="FFFF00"/>
                          </a:highlight>
                          <a:latin typeface="+mn-lt"/>
                          <a:ea typeface="+mn-ea"/>
                          <a:cs typeface="+mn-cs"/>
                        </a:rPr>
                        <a:t>‘Reading Response</a:t>
                      </a:r>
                      <a:r>
                        <a:rPr lang="en-US" sz="1000" kern="1200" baseline="0" dirty="0">
                          <a:solidFill>
                            <a:schemeClr val="tx1"/>
                          </a:solidFill>
                          <a:effectLst/>
                          <a:latin typeface="+mn-lt"/>
                          <a:ea typeface="+mn-ea"/>
                          <a:cs typeface="+mn-cs"/>
                        </a:rPr>
                        <a:t>’ activity with be stuck in your child’s reading record book, please encourage your child to write/draw their responses themselves in pencil (no gel pens, felt tips, highlighter please) rule some faint lines for your child to write on, encourage them to write on the lines using finger spaces. Please don’t worry about spellings, encourage your child to use their phonics and ‘Fred talk’ to spell unfamiliar words. </a:t>
                      </a:r>
                    </a:p>
                    <a:p>
                      <a:pPr marL="171450" indent="-171450">
                        <a:buFont typeface="Arial" panose="020B0604020202020204" pitchFamily="34" charset="0"/>
                        <a:buChar char="•"/>
                      </a:pPr>
                      <a:r>
                        <a:rPr lang="en-US" sz="1000" kern="1200" baseline="0">
                          <a:solidFill>
                            <a:schemeClr val="tx1"/>
                          </a:solidFill>
                          <a:effectLst/>
                          <a:latin typeface="+mn-lt"/>
                          <a:ea typeface="+mn-ea"/>
                          <a:cs typeface="+mn-cs"/>
                        </a:rPr>
                        <a:t>Tuesday 29th </a:t>
                      </a:r>
                      <a:r>
                        <a:rPr lang="en-US" sz="1000" kern="1200" baseline="0" dirty="0">
                          <a:solidFill>
                            <a:schemeClr val="tx1"/>
                          </a:solidFill>
                          <a:effectLst/>
                          <a:latin typeface="+mn-lt"/>
                          <a:ea typeface="+mn-ea"/>
                          <a:cs typeface="+mn-cs"/>
                        </a:rPr>
                        <a:t>September (then every Tuesday) the children will receive a set of </a:t>
                      </a:r>
                      <a:r>
                        <a:rPr lang="en-US" sz="1000" kern="1200" baseline="0" dirty="0">
                          <a:solidFill>
                            <a:schemeClr val="tx1"/>
                          </a:solidFill>
                          <a:effectLst/>
                          <a:highlight>
                            <a:srgbClr val="FFFF00"/>
                          </a:highlight>
                          <a:latin typeface="+mn-lt"/>
                          <a:ea typeface="+mn-ea"/>
                          <a:cs typeface="+mn-cs"/>
                        </a:rPr>
                        <a:t> spellings </a:t>
                      </a:r>
                      <a:r>
                        <a:rPr lang="en-US" sz="1000" kern="1200" baseline="0" dirty="0">
                          <a:solidFill>
                            <a:schemeClr val="tx1"/>
                          </a:solidFill>
                          <a:effectLst/>
                          <a:latin typeface="+mn-lt"/>
                          <a:ea typeface="+mn-ea"/>
                          <a:cs typeface="+mn-cs"/>
                        </a:rPr>
                        <a:t>to learn, they will have a spelling folder to practice them using a pencil. Please ensure spelling books and folders are in school </a:t>
                      </a:r>
                      <a:r>
                        <a:rPr lang="en-US" sz="1000" b="1" kern="1200" baseline="0" dirty="0">
                          <a:solidFill>
                            <a:schemeClr val="tx1"/>
                          </a:solidFill>
                          <a:effectLst/>
                          <a:latin typeface="+mn-lt"/>
                          <a:ea typeface="+mn-ea"/>
                          <a:cs typeface="+mn-cs"/>
                        </a:rPr>
                        <a:t>every</a:t>
                      </a:r>
                      <a:r>
                        <a:rPr lang="en-US" sz="1000" kern="1200" baseline="0" dirty="0">
                          <a:solidFill>
                            <a:schemeClr val="tx1"/>
                          </a:solidFill>
                          <a:effectLst/>
                          <a:latin typeface="+mn-lt"/>
                          <a:ea typeface="+mn-ea"/>
                          <a:cs typeface="+mn-cs"/>
                        </a:rPr>
                        <a:t> Tuesday. </a:t>
                      </a:r>
                    </a:p>
                    <a:p>
                      <a:pPr marL="171450" indent="-171450">
                        <a:buFont typeface="Arial" panose="020B0604020202020204" pitchFamily="34" charset="0"/>
                        <a:buChar char="•"/>
                      </a:pPr>
                      <a:r>
                        <a:rPr lang="en-US" sz="1000" kern="1200" baseline="0" dirty="0">
                          <a:solidFill>
                            <a:schemeClr val="tx1"/>
                          </a:solidFill>
                          <a:effectLst/>
                          <a:latin typeface="+mn-lt"/>
                          <a:ea typeface="+mn-ea"/>
                          <a:cs typeface="+mn-cs"/>
                        </a:rPr>
                        <a:t>Library – every Friday your child will choose a library book for you to share. This is an opportunity to read to your child to model fluency and expression.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baseline="0" dirty="0">
                        <a:solidFill>
                          <a:schemeClr val="tx1"/>
                        </a:solidFill>
                        <a:effectLst/>
                        <a:latin typeface="+mj-lt"/>
                        <a:ea typeface="+mn-ea"/>
                        <a:cs typeface="+mn-cs"/>
                      </a:endParaRPr>
                    </a:p>
                    <a:p>
                      <a:pPr marL="0" indent="0">
                        <a:buFont typeface="+mj-lt"/>
                        <a:buNone/>
                      </a:pPr>
                      <a:endParaRPr lang="en-GB" sz="1100" kern="1200" dirty="0">
                        <a:solidFill>
                          <a:schemeClr val="tx1"/>
                        </a:solidFill>
                        <a:effectLst/>
                        <a:latin typeface="Abadi" panose="020B0604020104020204" pitchFamily="34" charset="0"/>
                        <a:ea typeface="+mn-ea"/>
                        <a:cs typeface="+mn-cs"/>
                      </a:endParaRPr>
                    </a:p>
                  </a:txBody>
                  <a:tcPr marL="91444" marR="91444" marT="45737" marB="45737"/>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D91DD8EE-918F-4532-B257-8680A0B3E88B}"/>
              </a:ext>
            </a:extLst>
          </p:cNvPr>
          <p:cNvGraphicFramePr>
            <a:graphicFrameLocks noGrp="1"/>
          </p:cNvGraphicFramePr>
          <p:nvPr>
            <p:extLst>
              <p:ext uri="{D42A27DB-BD31-4B8C-83A1-F6EECF244321}">
                <p14:modId xmlns:p14="http://schemas.microsoft.com/office/powerpoint/2010/main" val="458973887"/>
              </p:ext>
            </p:extLst>
          </p:nvPr>
        </p:nvGraphicFramePr>
        <p:xfrm>
          <a:off x="1125538" y="0"/>
          <a:ext cx="4606925" cy="1493620"/>
        </p:xfrm>
        <a:graphic>
          <a:graphicData uri="http://schemas.openxmlformats.org/drawingml/2006/table">
            <a:tbl>
              <a:tblPr firstRow="1" bandRow="1">
                <a:tableStyleId>{2D5ABB26-0587-4C30-8999-92F81FD0307C}</a:tableStyleId>
              </a:tblPr>
              <a:tblGrid>
                <a:gridCol w="1583630">
                  <a:extLst>
                    <a:ext uri="{9D8B030D-6E8A-4147-A177-3AD203B41FA5}">
                      <a16:colId xmlns:a16="http://schemas.microsoft.com/office/drawing/2014/main" val="20000"/>
                    </a:ext>
                  </a:extLst>
                </a:gridCol>
                <a:gridCol w="719832">
                  <a:extLst>
                    <a:ext uri="{9D8B030D-6E8A-4147-A177-3AD203B41FA5}">
                      <a16:colId xmlns:a16="http://schemas.microsoft.com/office/drawing/2014/main" val="20001"/>
                    </a:ext>
                  </a:extLst>
                </a:gridCol>
                <a:gridCol w="2303463">
                  <a:extLst>
                    <a:ext uri="{9D8B030D-6E8A-4147-A177-3AD203B41FA5}">
                      <a16:colId xmlns:a16="http://schemas.microsoft.com/office/drawing/2014/main" val="20002"/>
                    </a:ext>
                  </a:extLst>
                </a:gridCol>
              </a:tblGrid>
              <a:tr h="218136">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a:t>William Gilbert Endowed Church of England Aided Primary School</a:t>
                      </a:r>
                      <a:endParaRPr lang="en-GB" sz="12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0"/>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u="sng" dirty="0"/>
                        <a:t>Curriculum Overview For Parents</a:t>
                      </a:r>
                      <a:endParaRPr lang="en-GB" sz="1600" b="1" u="sng"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1"/>
                  </a:ext>
                </a:extLst>
              </a:tr>
              <a:tr h="218136">
                <a:tc gridSpan="2">
                  <a:txBody>
                    <a:bodyPr/>
                    <a:lstStyle/>
                    <a:p>
                      <a:pPr algn="ctr"/>
                      <a:r>
                        <a:rPr lang="en-GB" sz="1200" dirty="0"/>
                        <a:t>Autumn</a:t>
                      </a:r>
                      <a:r>
                        <a:rPr lang="en-GB" sz="1200" baseline="0" dirty="0"/>
                        <a:t> 1 2026</a:t>
                      </a:r>
                      <a:endParaRPr lang="en-GB" sz="1200" dirty="0"/>
                    </a:p>
                  </a:txBody>
                  <a:tcPr marL="91409" marR="91409" marT="45730" marB="45730"/>
                </a:tc>
                <a:tc hMerge="1">
                  <a:txBody>
                    <a:bodyPr/>
                    <a:lstStyle/>
                    <a:p>
                      <a:endParaRPr lang="en-GB"/>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Mrs</a:t>
                      </a:r>
                      <a:r>
                        <a:rPr lang="en-US" sz="1200" baseline="0" dirty="0"/>
                        <a:t> Reed</a:t>
                      </a:r>
                      <a:endParaRPr lang="en-GB" sz="1200" dirty="0"/>
                    </a:p>
                  </a:txBody>
                  <a:tcPr marL="91409" marR="91409" marT="45730" marB="45730"/>
                </a:tc>
                <a:extLst>
                  <a:ext uri="{0D108BD9-81ED-4DB2-BD59-A6C34878D82A}">
                    <a16:rowId xmlns:a16="http://schemas.microsoft.com/office/drawing/2014/main" val="10002"/>
                  </a:ext>
                </a:extLst>
              </a:tr>
              <a:tr h="26660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dirty="0"/>
                        <a:t>Theme: ‘Hot Like Fire!’</a:t>
                      </a:r>
                      <a:endParaRPr lang="en-GB" sz="1600" i="1" dirty="0"/>
                    </a:p>
                  </a:txBody>
                  <a:tcPr marL="91409" marR="91409" marT="45730" marB="45730"/>
                </a:tc>
                <a:tc hMerge="1">
                  <a:txBody>
                    <a:bodyPr/>
                    <a:lstStyle/>
                    <a:p>
                      <a:endParaRPr lang="en-GB"/>
                    </a:p>
                  </a:txBody>
                  <a:tcPr/>
                </a:tc>
                <a:tc hMerge="1">
                  <a:txBody>
                    <a:bodyPr/>
                    <a:lstStyle/>
                    <a:p>
                      <a:endParaRPr lang="en-GB" sz="1200" dirty="0"/>
                    </a:p>
                  </a:txBody>
                  <a:tcPr/>
                </a:tc>
                <a:extLst>
                  <a:ext uri="{0D108BD9-81ED-4DB2-BD59-A6C34878D82A}">
                    <a16:rowId xmlns:a16="http://schemas.microsoft.com/office/drawing/2014/main" val="10003"/>
                  </a:ext>
                </a:extLst>
              </a:tr>
              <a:tr h="218136">
                <a:tc>
                  <a:txBody>
                    <a:bodyPr/>
                    <a:lstStyle/>
                    <a:p>
                      <a:pPr algn="ctr"/>
                      <a:endParaRPr lang="en-GB" sz="1200" dirty="0"/>
                    </a:p>
                  </a:txBody>
                  <a:tcPr marL="91409" marR="91409" marT="45730" marB="45730"/>
                </a:tc>
                <a:tc gridSpan="2">
                  <a:txBody>
                    <a:bodyPr/>
                    <a:lstStyle/>
                    <a:p>
                      <a:pPr algn="ctr"/>
                      <a:endParaRPr lang="en-GB" sz="1200" dirty="0"/>
                    </a:p>
                  </a:txBody>
                  <a:tcPr marL="91409" marR="91409" marT="45730" marB="45730"/>
                </a:tc>
                <a:tc hMerge="1">
                  <a:txBody>
                    <a:bodyPr/>
                    <a:lstStyle/>
                    <a:p>
                      <a:endParaRPr lang="en-GB" sz="1200" dirty="0"/>
                    </a:p>
                  </a:txBody>
                  <a:tcPr/>
                </a:tc>
                <a:extLst>
                  <a:ext uri="{0D108BD9-81ED-4DB2-BD59-A6C34878D82A}">
                    <a16:rowId xmlns:a16="http://schemas.microsoft.com/office/drawing/2014/main" val="10004"/>
                  </a:ext>
                </a:extLst>
              </a:tr>
            </a:tbl>
          </a:graphicData>
        </a:graphic>
      </p:graphicFrame>
      <p:graphicFrame>
        <p:nvGraphicFramePr>
          <p:cNvPr id="4" name="Table 3">
            <a:extLst>
              <a:ext uri="{FF2B5EF4-FFF2-40B4-BE49-F238E27FC236}">
                <a16:creationId xmlns:a16="http://schemas.microsoft.com/office/drawing/2014/main" id="{6765E8F3-5DFE-44D8-A227-BF7C2A3E54B1}"/>
              </a:ext>
            </a:extLst>
          </p:cNvPr>
          <p:cNvGraphicFramePr>
            <a:graphicFrameLocks noGrp="1"/>
          </p:cNvGraphicFramePr>
          <p:nvPr>
            <p:extLst>
              <p:ext uri="{D42A27DB-BD31-4B8C-83A1-F6EECF244321}">
                <p14:modId xmlns:p14="http://schemas.microsoft.com/office/powerpoint/2010/main" val="387580856"/>
              </p:ext>
            </p:extLst>
          </p:nvPr>
        </p:nvGraphicFramePr>
        <p:xfrm>
          <a:off x="-30295" y="3973597"/>
          <a:ext cx="6858000" cy="2194396"/>
        </p:xfrm>
        <a:graphic>
          <a:graphicData uri="http://schemas.openxmlformats.org/drawingml/2006/table">
            <a:tbl>
              <a:tblPr firstRow="1" bandRow="1">
                <a:tableStyleId>{5940675A-B579-460E-94D1-54222C63F5DA}</a:tableStyleId>
              </a:tblPr>
              <a:tblGrid>
                <a:gridCol w="2204864">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gridCol w="2060848">
                  <a:extLst>
                    <a:ext uri="{9D8B030D-6E8A-4147-A177-3AD203B41FA5}">
                      <a16:colId xmlns:a16="http://schemas.microsoft.com/office/drawing/2014/main" val="20002"/>
                    </a:ext>
                  </a:extLst>
                </a:gridCol>
              </a:tblGrid>
              <a:tr h="270672">
                <a:tc>
                  <a:txBody>
                    <a:bodyPr/>
                    <a:lstStyle/>
                    <a:p>
                      <a:pPr algn="ctr"/>
                      <a:r>
                        <a:rPr lang="en-GB" sz="1200" b="1" dirty="0"/>
                        <a:t>Music</a:t>
                      </a:r>
                    </a:p>
                  </a:txBody>
                  <a:tcPr marL="91444" marR="91444" marT="45679" marB="45679">
                    <a:solidFill>
                      <a:srgbClr val="92D050"/>
                    </a:solidFill>
                  </a:tcPr>
                </a:tc>
                <a:tc>
                  <a:txBody>
                    <a:bodyPr/>
                    <a:lstStyle/>
                    <a:p>
                      <a:pPr algn="ctr"/>
                      <a:r>
                        <a:rPr lang="en-GB" sz="1200" b="1" dirty="0"/>
                        <a:t>Computing</a:t>
                      </a:r>
                    </a:p>
                  </a:txBody>
                  <a:tcPr marL="91444" marR="91444" marT="45679" marB="45679">
                    <a:solidFill>
                      <a:srgbClr val="92D050"/>
                    </a:solidFill>
                  </a:tcPr>
                </a:tc>
                <a:tc>
                  <a:txBody>
                    <a:bodyPr/>
                    <a:lstStyle/>
                    <a:p>
                      <a:pPr algn="ctr"/>
                      <a:r>
                        <a:rPr lang="en-GB" sz="1200" b="1" dirty="0"/>
                        <a:t>P.E</a:t>
                      </a:r>
                    </a:p>
                  </a:txBody>
                  <a:tcPr marL="91444" marR="91444" marT="45679" marB="45679">
                    <a:solidFill>
                      <a:srgbClr val="92D050"/>
                    </a:solidFill>
                  </a:tcPr>
                </a:tc>
                <a:extLst>
                  <a:ext uri="{0D108BD9-81ED-4DB2-BD59-A6C34878D82A}">
                    <a16:rowId xmlns:a16="http://schemas.microsoft.com/office/drawing/2014/main" val="10000"/>
                  </a:ext>
                </a:extLst>
              </a:tr>
              <a:tr h="1911907">
                <a:tc>
                  <a:txBody>
                    <a:bodyPr/>
                    <a:lstStyle/>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Clap the rhythm of their name in time to the pulse.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Sway or tap in time to the pulse.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Sing a rhythm in time with the pulse.</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Copy rhythms based on word patterns using an instrument.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Keep the pulse while playing a rhythm on an instrument.</a:t>
                      </a:r>
                    </a:p>
                    <a:p>
                      <a:pPr marL="171450" lvl="0" indent="-171450">
                        <a:buFont typeface="Arial" panose="020B0604020202020204" pitchFamily="34" charset="0"/>
                        <a:buChar char="•"/>
                      </a:pPr>
                      <a:r>
                        <a:rPr lang="en-GB" sz="1000" kern="1200" dirty="0">
                          <a:solidFill>
                            <a:schemeClr val="tx1"/>
                          </a:solidFill>
                          <a:effectLst/>
                          <a:latin typeface="+mn-lt"/>
                          <a:ea typeface="+mn-ea"/>
                          <a:cs typeface="+mn-cs"/>
                        </a:rPr>
                        <a:t>Follow instructions during a performance.</a:t>
                      </a:r>
                    </a:p>
                    <a:p>
                      <a:pPr marL="285750" lvl="0" indent="-285750">
                        <a:buFont typeface="Arial" panose="020B0604020202020204" pitchFamily="34" charset="0"/>
                        <a:buChar char="•"/>
                      </a:pPr>
                      <a:endParaRPr lang="en-GB" sz="1000" kern="1200" dirty="0">
                        <a:solidFill>
                          <a:schemeClr val="tx1"/>
                        </a:solidFill>
                        <a:effectLst/>
                        <a:latin typeface="+mn-lt"/>
                        <a:ea typeface="+mn-ea"/>
                        <a:cs typeface="+mn-cs"/>
                      </a:endParaRPr>
                    </a:p>
                  </a:txBody>
                  <a:tcPr marL="91444" marR="91444" marT="45679" marB="45679"/>
                </a:tc>
                <a:tc>
                  <a:txBody>
                    <a:bodyPr/>
                    <a:lstStyle/>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Technology is anything made by people that helps us, it is all around us.</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Technology helps us in lots of ways such as keeping us safe and doing jobs.</a:t>
                      </a:r>
                    </a:p>
                    <a:p>
                      <a:pPr marL="171450" lvl="0" indent="-171450">
                        <a:buFont typeface="Arial" panose="020B0604020202020204" pitchFamily="34" charset="0"/>
                        <a:buChar char="•"/>
                      </a:pPr>
                      <a:r>
                        <a:rPr lang="en-GB" sz="1050" kern="1200" dirty="0">
                          <a:solidFill>
                            <a:schemeClr val="tx1"/>
                          </a:solidFill>
                          <a:effectLst/>
                          <a:latin typeface="+mn-lt"/>
                          <a:ea typeface="+mn-ea"/>
                          <a:cs typeface="+mn-cs"/>
                        </a:rPr>
                        <a:t>The main parts of a computer: the screen, keyboard and mouse/trackpad. The mouse can be clicked to select something.</a:t>
                      </a:r>
                    </a:p>
                    <a:p>
                      <a:pPr marL="0" lv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txBody>
                  <a:tcPr marL="91444" marR="91444" marT="45679" marB="45679"/>
                </a:tc>
                <a:tc>
                  <a:txBody>
                    <a:bodyPr/>
                    <a:lstStyle/>
                    <a:p>
                      <a:pPr marL="171450" indent="-171450">
                        <a:buFont typeface="Arial" panose="020B0604020202020204" pitchFamily="34" charset="0"/>
                        <a:buChar char="•"/>
                      </a:pPr>
                      <a:r>
                        <a:rPr lang="en-GB" sz="1000" kern="1200" dirty="0">
                          <a:solidFill>
                            <a:schemeClr val="tx1"/>
                          </a:solidFill>
                          <a:effectLst/>
                          <a:latin typeface="+mj-lt"/>
                          <a:ea typeface="+mn-ea"/>
                          <a:cs typeface="+mn-cs"/>
                        </a:rPr>
                        <a:t>To swing arms whilst running/jumping to increase momentum.</a:t>
                      </a:r>
                    </a:p>
                    <a:p>
                      <a:pPr marL="171450" indent="-171450">
                        <a:buFont typeface="Arial" panose="020B0604020202020204" pitchFamily="34" charset="0"/>
                        <a:buChar char="•"/>
                      </a:pPr>
                      <a:r>
                        <a:rPr lang="en-GB" sz="1000" kern="1200" dirty="0">
                          <a:solidFill>
                            <a:schemeClr val="tx1"/>
                          </a:solidFill>
                          <a:effectLst/>
                          <a:latin typeface="+mj-lt"/>
                          <a:ea typeface="+mn-ea"/>
                          <a:cs typeface="+mn-cs"/>
                        </a:rPr>
                        <a:t>To hop, skip and jump whilst maintaining balance.</a:t>
                      </a:r>
                    </a:p>
                    <a:p>
                      <a:pPr marL="171450" indent="-171450">
                        <a:buFont typeface="Arial" panose="020B0604020202020204" pitchFamily="34" charset="0"/>
                        <a:buChar char="•"/>
                      </a:pPr>
                      <a:r>
                        <a:rPr lang="en-GB" sz="1000" kern="1200" dirty="0">
                          <a:solidFill>
                            <a:schemeClr val="tx1"/>
                          </a:solidFill>
                          <a:effectLst/>
                          <a:latin typeface="+mj-lt"/>
                          <a:ea typeface="+mn-ea"/>
                          <a:cs typeface="+mn-cs"/>
                        </a:rPr>
                        <a:t>To throw both over and under arm with accuracy.</a:t>
                      </a:r>
                    </a:p>
                    <a:p>
                      <a:pPr marL="171450" indent="-171450">
                        <a:buFont typeface="Arial" panose="020B0604020202020204" pitchFamily="34" charset="0"/>
                        <a:buChar char="•"/>
                      </a:pPr>
                      <a:r>
                        <a:rPr lang="en-GB" sz="1000" kern="1200" dirty="0">
                          <a:solidFill>
                            <a:schemeClr val="tx1"/>
                          </a:solidFill>
                          <a:effectLst/>
                          <a:latin typeface="+mj-lt"/>
                          <a:ea typeface="+mn-ea"/>
                          <a:cs typeface="+mn-cs"/>
                        </a:rPr>
                        <a:t>To hold and pass over a baton to teammates during a relay race.</a:t>
                      </a:r>
                    </a:p>
                    <a:p>
                      <a:pPr marL="0" indent="0">
                        <a:buFont typeface="Arial" panose="020B0604020202020204" pitchFamily="34" charset="0"/>
                        <a:buNone/>
                      </a:pPr>
                      <a:endParaRPr lang="en-GB" sz="1000" kern="1200" dirty="0">
                        <a:solidFill>
                          <a:schemeClr val="tx1"/>
                        </a:solidFill>
                        <a:effectLst/>
                        <a:latin typeface="Abadi" panose="020B0604020104020204" pitchFamily="34" charset="0"/>
                        <a:ea typeface="+mn-ea"/>
                        <a:cs typeface="+mn-cs"/>
                      </a:endParaRPr>
                    </a:p>
                  </a:txBody>
                  <a:tcPr marL="91444" marR="91444" marT="45679" marB="45679"/>
                </a:tc>
                <a:extLst>
                  <a:ext uri="{0D108BD9-81ED-4DB2-BD59-A6C34878D82A}">
                    <a16:rowId xmlns:a16="http://schemas.microsoft.com/office/drawing/2014/main" val="10001"/>
                  </a:ext>
                </a:extLst>
              </a:tr>
            </a:tbl>
          </a:graphicData>
        </a:graphic>
      </p:graphicFrame>
      <p:sp>
        <p:nvSpPr>
          <p:cNvPr id="3121" name="TextBox 7">
            <a:extLst>
              <a:ext uri="{FF2B5EF4-FFF2-40B4-BE49-F238E27FC236}">
                <a16:creationId xmlns:a16="http://schemas.microsoft.com/office/drawing/2014/main" id="{7B53EE1B-B0F6-496C-81E4-0904588EE677}"/>
              </a:ext>
            </a:extLst>
          </p:cNvPr>
          <p:cNvSpPr txBox="1">
            <a:spLocks noChangeArrowheads="1"/>
          </p:cNvSpPr>
          <p:nvPr/>
        </p:nvSpPr>
        <p:spPr bwMode="auto">
          <a:xfrm>
            <a:off x="16687" y="25399"/>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sp>
        <p:nvSpPr>
          <p:cNvPr id="3122" name="TextBox 7">
            <a:extLst>
              <a:ext uri="{FF2B5EF4-FFF2-40B4-BE49-F238E27FC236}">
                <a16:creationId xmlns:a16="http://schemas.microsoft.com/office/drawing/2014/main" id="{1E49B444-2C76-48F8-A2CE-4AB604B020BB}"/>
              </a:ext>
            </a:extLst>
          </p:cNvPr>
          <p:cNvSpPr txBox="1">
            <a:spLocks noChangeArrowheads="1"/>
          </p:cNvSpPr>
          <p:nvPr/>
        </p:nvSpPr>
        <p:spPr bwMode="auto">
          <a:xfrm>
            <a:off x="5557138" y="25399"/>
            <a:ext cx="1268760" cy="1315745"/>
          </a:xfrm>
          <a:prstGeom prst="rect">
            <a:avLst/>
          </a:prstGeom>
          <a:solidFill>
            <a:srgbClr val="92D050"/>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950" dirty="0">
                <a:latin typeface="Abadi" panose="020B0604020104020204" pitchFamily="34" charset="0"/>
              </a:rPr>
              <a:t>Curriculum Overview</a:t>
            </a: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GB" altLang="en-US" sz="1000" dirty="0">
              <a:latin typeface="Abadi" panose="020B0604020104020204" pitchFamily="34" charset="0"/>
            </a:endParaRPr>
          </a:p>
          <a:p>
            <a:pPr algn="ctr" eaLnBrk="1" hangingPunct="1">
              <a:spcBef>
                <a:spcPct val="0"/>
              </a:spcBef>
              <a:buFontTx/>
              <a:buNone/>
            </a:pPr>
            <a:endParaRPr lang="en-US" altLang="en-US" sz="1000" dirty="0">
              <a:latin typeface="Abadi" panose="020B0604020104020204" pitchFamily="34" charset="0"/>
            </a:endParaRPr>
          </a:p>
          <a:p>
            <a:pPr algn="ctr" eaLnBrk="1" hangingPunct="1">
              <a:spcBef>
                <a:spcPct val="0"/>
              </a:spcBef>
              <a:buFontTx/>
              <a:buNone/>
            </a:pPr>
            <a:r>
              <a:rPr lang="en-US" altLang="en-US" sz="1000" dirty="0">
                <a:latin typeface="Abadi" panose="020B0604020104020204" pitchFamily="34" charset="0"/>
              </a:rPr>
              <a:t>Year 1</a:t>
            </a:r>
            <a:endParaRPr lang="en-GB" altLang="en-US" sz="1000" dirty="0">
              <a:latin typeface="Abadi" panose="020B0604020104020204" pitchFamily="34" charset="0"/>
            </a:endParaRPr>
          </a:p>
        </p:txBody>
      </p:sp>
      <p:pic>
        <p:nvPicPr>
          <p:cNvPr id="2" name="Picture 1">
            <a:extLst>
              <a:ext uri="{FF2B5EF4-FFF2-40B4-BE49-F238E27FC236}">
                <a16:creationId xmlns:a16="http://schemas.microsoft.com/office/drawing/2014/main" id="{A01D1F33-EC24-4685-CE6A-117431E1F744}"/>
              </a:ext>
            </a:extLst>
          </p:cNvPr>
          <p:cNvPicPr>
            <a:picLocks noChangeAspect="1"/>
          </p:cNvPicPr>
          <p:nvPr/>
        </p:nvPicPr>
        <p:blipFill>
          <a:blip r:embed="rId4"/>
          <a:stretch>
            <a:fillRect/>
          </a:stretch>
        </p:blipFill>
        <p:spPr>
          <a:xfrm>
            <a:off x="5773906" y="247662"/>
            <a:ext cx="835224" cy="853514"/>
          </a:xfrm>
          <a:prstGeom prst="rect">
            <a:avLst/>
          </a:prstGeom>
        </p:spPr>
      </p:pic>
      <p:pic>
        <p:nvPicPr>
          <p:cNvPr id="3" name="Picture 2">
            <a:extLst>
              <a:ext uri="{FF2B5EF4-FFF2-40B4-BE49-F238E27FC236}">
                <a16:creationId xmlns:a16="http://schemas.microsoft.com/office/drawing/2014/main" id="{6E9F113A-4D70-5C81-FD05-07E6D27D8940}"/>
              </a:ext>
            </a:extLst>
          </p:cNvPr>
          <p:cNvPicPr>
            <a:picLocks noChangeAspect="1"/>
          </p:cNvPicPr>
          <p:nvPr/>
        </p:nvPicPr>
        <p:blipFill>
          <a:blip r:embed="rId4"/>
          <a:stretch>
            <a:fillRect/>
          </a:stretch>
        </p:blipFill>
        <p:spPr>
          <a:xfrm>
            <a:off x="248870" y="247662"/>
            <a:ext cx="835224" cy="8535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68C9F5823BC844A011B3CDF13D093B" ma:contentTypeVersion="12" ma:contentTypeDescription="Create a new document." ma:contentTypeScope="" ma:versionID="de4394ede43c1ba32d46f297c48d1a44">
  <xsd:schema xmlns:xsd="http://www.w3.org/2001/XMLSchema" xmlns:xs="http://www.w3.org/2001/XMLSchema" xmlns:p="http://schemas.microsoft.com/office/2006/metadata/properties" xmlns:ns2="b2f1d325-4cb6-4428-8030-8c133dba3385" xmlns:ns3="9c028657-b331-4746-bff2-5c6ab46ed246" targetNamespace="http://schemas.microsoft.com/office/2006/metadata/properties" ma:root="true" ma:fieldsID="d10201b180e32b77f896674183255a45" ns2:_="" ns3:_="">
    <xsd:import namespace="b2f1d325-4cb6-4428-8030-8c133dba3385"/>
    <xsd:import namespace="9c028657-b331-4746-bff2-5c6ab46ed2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f1d325-4cb6-4428-8030-8c133dba33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b5a9e40-5c8f-4e4e-b4e1-dae2113df3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028657-b331-4746-bff2-5c6ab46ed24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89a7909-3b7f-4065-b879-c80572402a64}" ma:internalName="TaxCatchAll" ma:showField="CatchAllData" ma:web="9c028657-b331-4746-bff2-5c6ab46ed2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f1d325-4cb6-4428-8030-8c133dba3385">
      <Terms xmlns="http://schemas.microsoft.com/office/infopath/2007/PartnerControls"/>
    </lcf76f155ced4ddcb4097134ff3c332f>
    <TaxCatchAll xmlns="9c028657-b331-4746-bff2-5c6ab46ed246" xsi:nil="true"/>
  </documentManagement>
</p:properties>
</file>

<file path=customXml/itemProps1.xml><?xml version="1.0" encoding="utf-8"?>
<ds:datastoreItem xmlns:ds="http://schemas.openxmlformats.org/officeDocument/2006/customXml" ds:itemID="{116D8263-5FF3-4C6C-8103-0B17772DADE4}"/>
</file>

<file path=customXml/itemProps2.xml><?xml version="1.0" encoding="utf-8"?>
<ds:datastoreItem xmlns:ds="http://schemas.openxmlformats.org/officeDocument/2006/customXml" ds:itemID="{44A7B093-6248-498F-81A8-4214F06B1DEF}"/>
</file>

<file path=customXml/itemProps3.xml><?xml version="1.0" encoding="utf-8"?>
<ds:datastoreItem xmlns:ds="http://schemas.openxmlformats.org/officeDocument/2006/customXml" ds:itemID="{D4290242-D25B-4677-AB85-FFCE14D3E478}"/>
</file>

<file path=docProps/app.xml><?xml version="1.0" encoding="utf-8"?>
<Properties xmlns="http://schemas.openxmlformats.org/officeDocument/2006/extended-properties" xmlns:vt="http://schemas.openxmlformats.org/officeDocument/2006/docPropsVTypes">
  <TotalTime>1479</TotalTime>
  <Words>1170</Words>
  <Application>Microsoft Office PowerPoint</Application>
  <PresentationFormat>On-screen Show (4:3)</PresentationFormat>
  <Paragraphs>130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Abadi</vt: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Z Kibble</cp:lastModifiedBy>
  <cp:revision>93</cp:revision>
  <cp:lastPrinted>2017-02-24T14:05:27Z</cp:lastPrinted>
  <dcterms:created xsi:type="dcterms:W3CDTF">2015-04-28T21:00:47Z</dcterms:created>
  <dcterms:modified xsi:type="dcterms:W3CDTF">2026-09-15T07:53:27Z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0x0101004568C9F5823BC844A011B3CDF13D093B</vt:lpwstr>
  </property>
</Properties>
</file>