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75F2E5-389A-C027-E4ED-2ED746327DE6}" v="129" dt="2024-05-23T14:00:10.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JACQUES" userId="S::lauren.jacques@coombesheadacademy.org.uk::43ef8901-ad65-4c05-8e95-19c9377e20fe" providerId="AD" clId="Web-{8475F2E5-389A-C027-E4ED-2ED746327DE6}"/>
    <pc:docChg chg="modSld">
      <pc:chgData name="Lauren JACQUES" userId="S::lauren.jacques@coombesheadacademy.org.uk::43ef8901-ad65-4c05-8e95-19c9377e20fe" providerId="AD" clId="Web-{8475F2E5-389A-C027-E4ED-2ED746327DE6}" dt="2024-05-23T13:59:33.623" v="115"/>
      <pc:docMkLst>
        <pc:docMk/>
      </pc:docMkLst>
      <pc:sldChg chg="modSp">
        <pc:chgData name="Lauren JACQUES" userId="S::lauren.jacques@coombesheadacademy.org.uk::43ef8901-ad65-4c05-8e95-19c9377e20fe" providerId="AD" clId="Web-{8475F2E5-389A-C027-E4ED-2ED746327DE6}" dt="2024-05-23T13:59:33.623" v="115"/>
        <pc:sldMkLst>
          <pc:docMk/>
          <pc:sldMk cId="4183851699" sldId="257"/>
        </pc:sldMkLst>
        <pc:graphicFrameChg chg="mod modGraphic">
          <ac:chgData name="Lauren JACQUES" userId="S::lauren.jacques@coombesheadacademy.org.uk::43ef8901-ad65-4c05-8e95-19c9377e20fe" providerId="AD" clId="Web-{8475F2E5-389A-C027-E4ED-2ED746327DE6}" dt="2024-05-23T13:59:33.623" v="115"/>
          <ac:graphicFrameMkLst>
            <pc:docMk/>
            <pc:sldMk cId="4183851699" sldId="257"/>
            <ac:graphicFrameMk id="4" creationId="{1FB5A1B2-A662-4A7A-8EED-1A45B87F796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C45D0-8DC0-4CD8-B816-0F2F68AC00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4E1E88-9A30-4F22-B870-84D4F70BCC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36053A-8619-42CC-9EA6-522C830D662A}"/>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A3069A37-3851-4A2D-9CDF-B28313C031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077E63-7037-4C4D-A243-6E9CE071DEEA}"/>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405417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0B8B1-05C4-4A9A-A6D9-F89545188E3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1C6C69-01D9-4CEC-A1C3-A0A52D9C7D5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85DB4B-C1A4-4349-9805-A73E43332349}"/>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7EFE1A2F-7349-46A7-B83C-A276D52B3C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D99232-DE82-4E6E-9B47-E0583E6E7E6E}"/>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2343018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82F6D5-15C0-42C2-9A3C-76E61A4A35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E2E355-CEE0-4570-898D-AFD2ADEF1D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8A7F86-32A5-4D12-885C-5E47C02946F7}"/>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039656A7-9959-41BB-90A5-D85F14E2A5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BBB7EE-18B9-4492-B107-4335D9588127}"/>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2983145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8D67-A68F-4445-B23F-F711A3A55B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630B70-F439-4A7F-BEAE-5292F9C81C4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51E7FF-29A1-430E-AF4A-40064D740BD0}"/>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04E8E355-7478-4780-9F3C-F43E2C6F35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8EEFF8-6141-4F1D-92F3-6905D077D0F6}"/>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2854467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F26AF-1000-4711-9AE6-B11AAE80E1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4E412AF-D0E0-485E-A918-99AB254402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ACBD471-460E-4762-AC87-6FB3C54E1DDA}"/>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410B3C26-2057-41DD-9209-5E2974416B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D12266-E759-4B36-B2F8-7ED12FC2F47E}"/>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2525196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D6C9A-6231-4EA4-9C98-0BAFAEABD6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FA20A7-8804-4DB2-A075-AE3A0DF92B4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CEFE05-0DEE-4B57-A445-6760CC7B25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0763AF1-B4CF-486F-9838-36542000D3C5}"/>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6" name="Footer Placeholder 5">
            <a:extLst>
              <a:ext uri="{FF2B5EF4-FFF2-40B4-BE49-F238E27FC236}">
                <a16:creationId xmlns:a16="http://schemas.microsoft.com/office/drawing/2014/main" id="{4D2963BD-DADE-4C53-8244-368B54620B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20C918-1203-4915-A3F4-4ECBCF35D41B}"/>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4137575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EB6AD-0F33-41DF-A714-1D333FF608D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C79A64-88AD-4B77-BEA2-26E820412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1945EF5-390B-474F-959D-FDB1181A47F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903A17A-0870-4F3C-A70B-4289D05257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852F20E-9835-43B4-890B-6A0D416B3B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1615DB-6BA4-494F-90AF-9D917529172D}"/>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8" name="Footer Placeholder 7">
            <a:extLst>
              <a:ext uri="{FF2B5EF4-FFF2-40B4-BE49-F238E27FC236}">
                <a16:creationId xmlns:a16="http://schemas.microsoft.com/office/drawing/2014/main" id="{40EF4DEB-FE17-4505-A3AB-4F19BD2655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2B91B3C-DF59-4AF3-AB22-A2355ADA5260}"/>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3728041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1D4C2-3822-40A7-9A77-0C5B7D4D9E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BE07C87-1A1F-482D-8C7B-5A340FF47ECF}"/>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4" name="Footer Placeholder 3">
            <a:extLst>
              <a:ext uri="{FF2B5EF4-FFF2-40B4-BE49-F238E27FC236}">
                <a16:creationId xmlns:a16="http://schemas.microsoft.com/office/drawing/2014/main" id="{344B5BD3-DA12-4E24-B63B-041D5831CB4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2381AFB-7A9D-434F-A995-BBF66776A0FF}"/>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1584179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F64CFC-61D9-4B37-93AD-8D5F7911F500}"/>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3" name="Footer Placeholder 2">
            <a:extLst>
              <a:ext uri="{FF2B5EF4-FFF2-40B4-BE49-F238E27FC236}">
                <a16:creationId xmlns:a16="http://schemas.microsoft.com/office/drawing/2014/main" id="{B70CFA56-5D9F-4702-8C1A-0449FEB8AA5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F63F2D0-BA20-4E29-B814-A29723766087}"/>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2468919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385F9-F51F-42EE-9D60-0A0BB084BF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EF89666-9185-414B-997E-D3EB92E66C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9DC7CA-902A-42F1-932F-90031C2B25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DB8F11-8B6A-4674-A2F6-DE151C7034BA}"/>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6" name="Footer Placeholder 5">
            <a:extLst>
              <a:ext uri="{FF2B5EF4-FFF2-40B4-BE49-F238E27FC236}">
                <a16:creationId xmlns:a16="http://schemas.microsoft.com/office/drawing/2014/main" id="{A3303577-3A4A-452D-8377-1F7EEF8C39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B56ECF-402E-4AAE-8701-36D1360E0078}"/>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3504524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CA95D-B6AE-47AF-843C-D61F78BD5D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6880ECD-C1CF-4EEB-879B-5BF8DC270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0459AEF-D0BA-4457-82B8-DAA744527D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ABCDFB-BC58-45DC-A1DB-2F4EC66EEFD1}"/>
              </a:ext>
            </a:extLst>
          </p:cNvPr>
          <p:cNvSpPr>
            <a:spLocks noGrp="1"/>
          </p:cNvSpPr>
          <p:nvPr>
            <p:ph type="dt" sz="half" idx="10"/>
          </p:nvPr>
        </p:nvSpPr>
        <p:spPr/>
        <p:txBody>
          <a:bodyPr/>
          <a:lstStyle/>
          <a:p>
            <a:fld id="{9098CE5B-7ED9-4AA1-8B48-AE831DCAD52D}" type="datetimeFigureOut">
              <a:rPr lang="en-GB" smtClean="0"/>
              <a:t>23/05/2024</a:t>
            </a:fld>
            <a:endParaRPr lang="en-GB"/>
          </a:p>
        </p:txBody>
      </p:sp>
      <p:sp>
        <p:nvSpPr>
          <p:cNvPr id="6" name="Footer Placeholder 5">
            <a:extLst>
              <a:ext uri="{FF2B5EF4-FFF2-40B4-BE49-F238E27FC236}">
                <a16:creationId xmlns:a16="http://schemas.microsoft.com/office/drawing/2014/main" id="{2D781336-99E6-4415-8876-9FAD97B169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AEB34D-F692-4BBF-A5AB-731E169B09F8}"/>
              </a:ext>
            </a:extLst>
          </p:cNvPr>
          <p:cNvSpPr>
            <a:spLocks noGrp="1"/>
          </p:cNvSpPr>
          <p:nvPr>
            <p:ph type="sldNum" sz="quarter" idx="12"/>
          </p:nvPr>
        </p:nvSpPr>
        <p:spPr/>
        <p:txBody>
          <a:bodyPr/>
          <a:lstStyle/>
          <a:p>
            <a:fld id="{9F08597E-F1D6-40D7-A226-C42DF4289F66}" type="slidenum">
              <a:rPr lang="en-GB" smtClean="0"/>
              <a:t>‹#›</a:t>
            </a:fld>
            <a:endParaRPr lang="en-GB"/>
          </a:p>
        </p:txBody>
      </p:sp>
    </p:spTree>
    <p:extLst>
      <p:ext uri="{BB962C8B-B14F-4D97-AF65-F5344CB8AC3E}">
        <p14:creationId xmlns:p14="http://schemas.microsoft.com/office/powerpoint/2010/main" val="3011292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EDEDBC-43B6-48EA-B62B-54C5369746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813F01-AFF4-4000-BC4E-CC3978ACFF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BA6023-6AD0-4989-A1E6-C6AE2717B1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8CE5B-7ED9-4AA1-8B48-AE831DCAD52D}" type="datetimeFigureOut">
              <a:rPr lang="en-GB" smtClean="0"/>
              <a:t>23/05/2024</a:t>
            </a:fld>
            <a:endParaRPr lang="en-GB"/>
          </a:p>
        </p:txBody>
      </p:sp>
      <p:sp>
        <p:nvSpPr>
          <p:cNvPr id="5" name="Footer Placeholder 4">
            <a:extLst>
              <a:ext uri="{FF2B5EF4-FFF2-40B4-BE49-F238E27FC236}">
                <a16:creationId xmlns:a16="http://schemas.microsoft.com/office/drawing/2014/main" id="{C6F84634-32FE-40B7-B36B-FDC97CB1D5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3A32CA-492E-42E4-84F0-D272EE02C1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8597E-F1D6-40D7-A226-C42DF4289F66}" type="slidenum">
              <a:rPr lang="en-GB" smtClean="0"/>
              <a:t>‹#›</a:t>
            </a:fld>
            <a:endParaRPr lang="en-GB"/>
          </a:p>
        </p:txBody>
      </p:sp>
    </p:spTree>
    <p:extLst>
      <p:ext uri="{BB962C8B-B14F-4D97-AF65-F5344CB8AC3E}">
        <p14:creationId xmlns:p14="http://schemas.microsoft.com/office/powerpoint/2010/main" val="1273429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44CD2-74C7-4D64-A399-D1BF900CB087}"/>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06CE141C-E780-42E5-A64D-4B103A7BD561}"/>
              </a:ext>
            </a:extLst>
          </p:cNvPr>
          <p:cNvSpPr>
            <a:spLocks noGrp="1"/>
          </p:cNvSpPr>
          <p:nvPr>
            <p:ph type="subTitle" idx="1"/>
          </p:nvPr>
        </p:nvSpPr>
        <p:spPr/>
        <p:txBody>
          <a:bodyPr/>
          <a:lstStyle/>
          <a:p>
            <a:endParaRPr lang="en-GB"/>
          </a:p>
        </p:txBody>
      </p:sp>
      <p:graphicFrame>
        <p:nvGraphicFramePr>
          <p:cNvPr id="4" name="Table 3">
            <a:extLst>
              <a:ext uri="{FF2B5EF4-FFF2-40B4-BE49-F238E27FC236}">
                <a16:creationId xmlns:a16="http://schemas.microsoft.com/office/drawing/2014/main" id="{1FB5A1B2-A662-4A7A-8EED-1A45B87F7960}"/>
              </a:ext>
            </a:extLst>
          </p:cNvPr>
          <p:cNvGraphicFramePr>
            <a:graphicFrameLocks noGrp="1"/>
          </p:cNvGraphicFramePr>
          <p:nvPr>
            <p:extLst>
              <p:ext uri="{D42A27DB-BD31-4B8C-83A1-F6EECF244321}">
                <p14:modId xmlns:p14="http://schemas.microsoft.com/office/powerpoint/2010/main" val="705215740"/>
              </p:ext>
            </p:extLst>
          </p:nvPr>
        </p:nvGraphicFramePr>
        <p:xfrm>
          <a:off x="0" y="175112"/>
          <a:ext cx="12192000" cy="6850676"/>
        </p:xfrm>
        <a:graphic>
          <a:graphicData uri="http://schemas.openxmlformats.org/drawingml/2006/table">
            <a:tbl>
              <a:tblPr firstRow="1" firstCol="1" bandRow="1">
                <a:tableStyleId>{5C22544A-7EE6-4342-B048-85BDC9FD1C3A}</a:tableStyleId>
              </a:tblPr>
              <a:tblGrid>
                <a:gridCol w="1375229">
                  <a:extLst>
                    <a:ext uri="{9D8B030D-6E8A-4147-A177-3AD203B41FA5}">
                      <a16:colId xmlns:a16="http://schemas.microsoft.com/office/drawing/2014/main" val="3179929647"/>
                    </a:ext>
                  </a:extLst>
                </a:gridCol>
                <a:gridCol w="3922723">
                  <a:extLst>
                    <a:ext uri="{9D8B030D-6E8A-4147-A177-3AD203B41FA5}">
                      <a16:colId xmlns:a16="http://schemas.microsoft.com/office/drawing/2014/main" val="722318862"/>
                    </a:ext>
                  </a:extLst>
                </a:gridCol>
                <a:gridCol w="3495039">
                  <a:extLst>
                    <a:ext uri="{9D8B030D-6E8A-4147-A177-3AD203B41FA5}">
                      <a16:colId xmlns:a16="http://schemas.microsoft.com/office/drawing/2014/main" val="124970345"/>
                    </a:ext>
                  </a:extLst>
                </a:gridCol>
                <a:gridCol w="3399009">
                  <a:extLst>
                    <a:ext uri="{9D8B030D-6E8A-4147-A177-3AD203B41FA5}">
                      <a16:colId xmlns:a16="http://schemas.microsoft.com/office/drawing/2014/main" val="2015187570"/>
                    </a:ext>
                  </a:extLst>
                </a:gridCol>
              </a:tblGrid>
              <a:tr h="212702">
                <a:tc gridSpan="4">
                  <a:txBody>
                    <a:bodyPr/>
                    <a:lstStyle/>
                    <a:p>
                      <a:pPr algn="ctr">
                        <a:spcAft>
                          <a:spcPts val="0"/>
                        </a:spcAft>
                      </a:pPr>
                      <a:r>
                        <a:rPr lang="en-GB" sz="1000">
                          <a:effectLst/>
                          <a:latin typeface="+mn-lt"/>
                        </a:rPr>
                        <a:t>Year 7 –</a:t>
                      </a: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37589413"/>
                  </a:ext>
                </a:extLst>
              </a:tr>
              <a:tr h="223760">
                <a:tc>
                  <a:txBody>
                    <a:bodyPr/>
                    <a:lstStyle/>
                    <a:p>
                      <a:pPr>
                        <a:spcAft>
                          <a:spcPts val="0"/>
                        </a:spcAft>
                      </a:pPr>
                      <a:r>
                        <a:rPr lang="en-GB" sz="1000">
                          <a:effectLst/>
                          <a:latin typeface="+mn-lt"/>
                        </a:rPr>
                        <a:t>Curriculum Cycle</a:t>
                      </a:r>
                    </a:p>
                  </a:txBody>
                  <a:tcPr marL="68580" marR="68580" marT="0" marB="0"/>
                </a:tc>
                <a:tc>
                  <a:txBody>
                    <a:bodyPr/>
                    <a:lstStyle/>
                    <a:p>
                      <a:pPr algn="ctr">
                        <a:spcAft>
                          <a:spcPts val="0"/>
                        </a:spcAft>
                      </a:pPr>
                      <a:r>
                        <a:rPr lang="en-GB" sz="800" b="1">
                          <a:solidFill>
                            <a:schemeClr val="tx1"/>
                          </a:solidFill>
                          <a:effectLst/>
                          <a:latin typeface="+mn-lt"/>
                        </a:rPr>
                        <a:t>Cycle One – Stories and Society: Animal Farm </a:t>
                      </a:r>
                    </a:p>
                  </a:txBody>
                  <a:tcPr marL="68580" marR="68580" marT="0" marB="0"/>
                </a:tc>
                <a:tc>
                  <a:txBody>
                    <a:bodyPr/>
                    <a:lstStyle/>
                    <a:p>
                      <a:pPr algn="ctr">
                        <a:spcAft>
                          <a:spcPts val="0"/>
                        </a:spcAft>
                      </a:pPr>
                      <a:r>
                        <a:rPr lang="en-GB" sz="800" b="1">
                          <a:solidFill>
                            <a:schemeClr val="tx1"/>
                          </a:solidFill>
                          <a:effectLst/>
                          <a:latin typeface="+mn-lt"/>
                        </a:rPr>
                        <a:t>Cycle Two – Genre and Craft: The Gothic</a:t>
                      </a:r>
                    </a:p>
                  </a:txBody>
                  <a:tcPr marL="68580" marR="68580" marT="0" marB="0"/>
                </a:tc>
                <a:tc>
                  <a:txBody>
                    <a:bodyPr/>
                    <a:lstStyle/>
                    <a:p>
                      <a:pPr algn="ctr">
                        <a:spcAft>
                          <a:spcPts val="0"/>
                        </a:spcAft>
                      </a:pPr>
                      <a:r>
                        <a:rPr lang="en-GB" sz="800" b="1">
                          <a:solidFill>
                            <a:schemeClr val="tx1"/>
                          </a:solidFill>
                          <a:effectLst/>
                          <a:latin typeface="+mn-lt"/>
                        </a:rPr>
                        <a:t>Cycle Three – Language and Influence: ‘Julius Caesar’ and Rhetoric</a:t>
                      </a:r>
                    </a:p>
                  </a:txBody>
                  <a:tcPr marL="68580" marR="68580" marT="0" marB="0"/>
                </a:tc>
                <a:extLst>
                  <a:ext uri="{0D108BD9-81ED-4DB2-BD59-A6C34878D82A}">
                    <a16:rowId xmlns:a16="http://schemas.microsoft.com/office/drawing/2014/main" val="2172989062"/>
                  </a:ext>
                </a:extLst>
              </a:tr>
              <a:tr h="0">
                <a:tc>
                  <a:txBody>
                    <a:bodyPr/>
                    <a:lstStyle/>
                    <a:p>
                      <a:pPr>
                        <a:spcAft>
                          <a:spcPts val="0"/>
                        </a:spcAft>
                      </a:pPr>
                      <a:r>
                        <a:rPr lang="en-GB" sz="1000">
                          <a:effectLst/>
                          <a:latin typeface="+mn-lt"/>
                        </a:rPr>
                        <a:t>Unit</a:t>
                      </a:r>
                    </a:p>
                  </a:txBody>
                  <a:tcPr marL="68580" marR="68580" marT="0" marB="0"/>
                </a:tc>
                <a:tc>
                  <a:txBody>
                    <a:bodyPr/>
                    <a:lstStyle/>
                    <a:p>
                      <a:pPr>
                        <a:spcAft>
                          <a:spcPts val="0"/>
                        </a:spcAft>
                      </a:pPr>
                      <a:r>
                        <a:rPr lang="en-GB" sz="750" b="1" i="1">
                          <a:solidFill>
                            <a:srgbClr val="FF0000"/>
                          </a:solidFill>
                          <a:effectLst/>
                          <a:latin typeface="+mn-lt"/>
                        </a:rPr>
                        <a:t>What is being studied in this cycle?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Texts: assorted Aesop’s Fables, fairy tales and George Orwell’s ‘Animal Farm’</a:t>
                      </a:r>
                    </a:p>
                    <a:p>
                      <a:pPr marL="228600" indent="-228600">
                        <a:spcAft>
                          <a:spcPts val="0"/>
                        </a:spcAft>
                        <a:buFont typeface="Arial" panose="020B0604020202020204" pitchFamily="34" charset="0"/>
                        <a:buChar char="•"/>
                      </a:pPr>
                      <a:r>
                        <a:rPr lang="en-GB" sz="750" b="0" i="0">
                          <a:solidFill>
                            <a:schemeClr val="tx1"/>
                          </a:solidFill>
                          <a:effectLst/>
                          <a:latin typeface="+mn-lt"/>
                        </a:rPr>
                        <a:t>The ideas that stories can have functions – e.g. moral messages and social comment</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is being studied in this cycle?</a:t>
                      </a:r>
                    </a:p>
                    <a:p>
                      <a:pPr marL="228600" indent="-228600" algn="l">
                        <a:spcAft>
                          <a:spcPts val="0"/>
                        </a:spcAft>
                        <a:buFont typeface="Arial" panose="020B0604020202020204" pitchFamily="34" charset="0"/>
                        <a:buChar char="•"/>
                      </a:pPr>
                      <a:r>
                        <a:rPr lang="en-GB" sz="750">
                          <a:effectLst/>
                          <a:latin typeface="+mn-lt"/>
                        </a:rPr>
                        <a:t>Texts: Susan Hill’s ‘The Woman in Black’ and Philip Pullman’s playscript version of Mary Shelley’s ‘Frankenstein’. </a:t>
                      </a:r>
                    </a:p>
                    <a:p>
                      <a:pPr marL="228600" indent="-228600" algn="l">
                        <a:spcAft>
                          <a:spcPts val="0"/>
                        </a:spcAft>
                        <a:buFont typeface="Arial" panose="020B0604020202020204" pitchFamily="34" charset="0"/>
                        <a:buChar char="•"/>
                      </a:pPr>
                      <a:r>
                        <a:rPr lang="en-GB" sz="750">
                          <a:effectLst/>
                          <a:latin typeface="+mn-lt"/>
                        </a:rPr>
                        <a:t>The conventions of the gothic genre </a:t>
                      </a:r>
                    </a:p>
                    <a:p>
                      <a:pPr marL="228600" indent="-228600" algn="l">
                        <a:spcAft>
                          <a:spcPts val="0"/>
                        </a:spcAft>
                        <a:buFont typeface="Arial" panose="020B0604020202020204" pitchFamily="34" charset="0"/>
                        <a:buChar char="•"/>
                      </a:pPr>
                      <a:r>
                        <a:rPr lang="en-GB" sz="750">
                          <a:effectLst/>
                          <a:latin typeface="+mn-lt"/>
                        </a:rPr>
                        <a:t>The writer’s craft - explored through both reading and writing, with a particular focus on generic features and the use of accurate, varied sentence structures, precise vocabulary and conscious crafting.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is being studied in this cycle?</a:t>
                      </a:r>
                    </a:p>
                    <a:p>
                      <a:pPr marL="228600" indent="-228600" algn="l">
                        <a:spcAft>
                          <a:spcPts val="0"/>
                        </a:spcAft>
                        <a:buFont typeface="Arial" panose="020B0604020202020204" pitchFamily="34" charset="0"/>
                        <a:buChar char="•"/>
                      </a:pPr>
                      <a:r>
                        <a:rPr lang="en-GB" sz="750" i="0">
                          <a:effectLst/>
                          <a:latin typeface="+mn-lt"/>
                        </a:rPr>
                        <a:t>Texts: Shakespeare’s ‘Julius Caesar’ (taught through a combination of extracts and summary); selection of famous orations from key moments in history (e.g. Amanda Gorman, ‘The Hill We Climb’; Martin Luther King, ‘I Have a Dream’)</a:t>
                      </a:r>
                    </a:p>
                    <a:p>
                      <a:pPr marL="228600" indent="-228600" algn="l">
                        <a:spcAft>
                          <a:spcPts val="0"/>
                        </a:spcAft>
                        <a:buFont typeface="Arial" panose="020B0604020202020204" pitchFamily="34" charset="0"/>
                        <a:buChar char="•"/>
                      </a:pPr>
                      <a:r>
                        <a:rPr lang="en-GB" sz="750" i="0">
                          <a:effectLst/>
                          <a:latin typeface="+mn-lt"/>
                        </a:rPr>
                        <a:t>Rhetoric – its Greek origins, different manifestations and functions</a:t>
                      </a:r>
                    </a:p>
                    <a:p>
                      <a:pPr marL="228600" indent="-228600" algn="l">
                        <a:spcAft>
                          <a:spcPts val="0"/>
                        </a:spcAft>
                        <a:buFont typeface="Arial" panose="020B0604020202020204" pitchFamily="34" charset="0"/>
                        <a:buChar char="•"/>
                      </a:pPr>
                      <a:r>
                        <a:rPr lang="en-GB" sz="750" i="0">
                          <a:effectLst/>
                          <a:latin typeface="+mn-lt"/>
                        </a:rPr>
                        <a:t>The writer’s craft – explored through both reading and writing, with a particular focus on the use of rhetorical devices and structures and conscious crafting. </a:t>
                      </a:r>
                    </a:p>
                  </a:txBody>
                  <a:tcPr marL="68580" marR="68580" marT="0" marB="0"/>
                </a:tc>
                <a:extLst>
                  <a:ext uri="{0D108BD9-81ED-4DB2-BD59-A6C34878D82A}">
                    <a16:rowId xmlns:a16="http://schemas.microsoft.com/office/drawing/2014/main" val="3359372820"/>
                  </a:ext>
                </a:extLst>
              </a:tr>
              <a:tr h="223760">
                <a:tc>
                  <a:txBody>
                    <a:bodyPr/>
                    <a:lstStyle/>
                    <a:p>
                      <a:pPr>
                        <a:spcAft>
                          <a:spcPts val="0"/>
                        </a:spcAft>
                      </a:pPr>
                      <a:r>
                        <a:rPr lang="en-GB" sz="1000">
                          <a:effectLst/>
                          <a:latin typeface="+mn-lt"/>
                        </a:rPr>
                        <a:t>Key Concepts</a:t>
                      </a:r>
                    </a:p>
                  </a:txBody>
                  <a:tcPr marL="68580" marR="68580" marT="0" marB="0"/>
                </a:tc>
                <a:tc>
                  <a:txBody>
                    <a:bodyPr/>
                    <a:lstStyle/>
                    <a:p>
                      <a:pPr>
                        <a:spcAft>
                          <a:spcPts val="0"/>
                        </a:spcAft>
                      </a:pPr>
                      <a:r>
                        <a:rPr lang="en-GB" sz="750" b="1" i="1">
                          <a:solidFill>
                            <a:srgbClr val="FF0000"/>
                          </a:solidFill>
                          <a:effectLst/>
                          <a:latin typeface="+mn-lt"/>
                        </a:rPr>
                        <a:t>What are the key concepts in this unit?  </a:t>
                      </a:r>
                    </a:p>
                    <a:p>
                      <a:pPr marL="171450" indent="-171450">
                        <a:spcAft>
                          <a:spcPts val="0"/>
                        </a:spcAft>
                        <a:buFont typeface="Arial" panose="020B0604020202020204" pitchFamily="34" charset="0"/>
                        <a:buChar char="•"/>
                      </a:pPr>
                      <a:r>
                        <a:rPr lang="en-GB" sz="750">
                          <a:solidFill>
                            <a:schemeClr val="tx1"/>
                          </a:solidFill>
                          <a:effectLst/>
                          <a:latin typeface="+mn-lt"/>
                        </a:rPr>
                        <a:t>The centrality of stories in society, and the interaction between them: thinking ‘outside’ the story</a:t>
                      </a:r>
                    </a:p>
                    <a:p>
                      <a:pPr marL="171450" indent="-171450">
                        <a:spcAft>
                          <a:spcPts val="0"/>
                        </a:spcAft>
                        <a:buFont typeface="Arial" panose="020B0604020202020204" pitchFamily="34" charset="0"/>
                        <a:buChar char="•"/>
                      </a:pPr>
                      <a:r>
                        <a:rPr lang="en-GB" sz="750">
                          <a:solidFill>
                            <a:schemeClr val="tx1"/>
                          </a:solidFill>
                          <a:effectLst/>
                          <a:latin typeface="+mn-lt"/>
                        </a:rPr>
                        <a:t>Authorial intent (moral messages)</a:t>
                      </a:r>
                    </a:p>
                    <a:p>
                      <a:pPr marL="171450" indent="-171450">
                        <a:spcAft>
                          <a:spcPts val="0"/>
                        </a:spcAft>
                        <a:buFont typeface="Arial" panose="020B0604020202020204" pitchFamily="34" charset="0"/>
                        <a:buChar char="•"/>
                      </a:pPr>
                      <a:r>
                        <a:rPr lang="en-GB" sz="750">
                          <a:solidFill>
                            <a:schemeClr val="tx1"/>
                          </a:solidFill>
                          <a:effectLst/>
                          <a:latin typeface="+mn-lt"/>
                        </a:rPr>
                        <a:t>The idea that texts have different interpretations. </a:t>
                      </a:r>
                    </a:p>
                    <a:p>
                      <a:pPr marL="171450" indent="-171450">
                        <a:spcAft>
                          <a:spcPts val="0"/>
                        </a:spcAft>
                        <a:buFont typeface="Arial" panose="020B0604020202020204" pitchFamily="34" charset="0"/>
                        <a:buChar char="•"/>
                      </a:pPr>
                      <a:r>
                        <a:rPr lang="en-GB" sz="750">
                          <a:solidFill>
                            <a:schemeClr val="tx1"/>
                          </a:solidFill>
                          <a:effectLst/>
                          <a:latin typeface="+mn-lt"/>
                        </a:rPr>
                        <a:t>The concept of social and historical context</a:t>
                      </a:r>
                    </a:p>
                    <a:p>
                      <a:pPr marL="171450" indent="-171450">
                        <a:spcAft>
                          <a:spcPts val="0"/>
                        </a:spcAft>
                        <a:buFont typeface="Arial" panose="020B0604020202020204" pitchFamily="34" charset="0"/>
                        <a:buChar char="•"/>
                      </a:pPr>
                      <a:r>
                        <a:rPr lang="en-GB" sz="750">
                          <a:solidFill>
                            <a:schemeClr val="tx1"/>
                          </a:solidFill>
                          <a:effectLst/>
                          <a:latin typeface="+mn-lt"/>
                        </a:rPr>
                        <a:t>Introduction to aspects of academic writing</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are the key concepts in this unit?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latin typeface="+mn-lt"/>
                        </a:rPr>
                        <a:t>Genre (with a focus on gothic)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latin typeface="+mn-lt"/>
                        </a:rPr>
                        <a:t>The difference between prose and playscript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latin typeface="+mn-lt"/>
                        </a:rPr>
                        <a:t>Authorial intent (atmosphere, setting, characterisation)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latin typeface="+mn-lt"/>
                        </a:rPr>
                        <a:t>The writer’s craft (i.e. the choices writers make to create a particular effect at a sentence and structural level, in a narrative/descriptive text)</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are the key concepts in this unit?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rPr>
                        <a:t>Rhetoric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rPr>
                        <a:t>The difference between prose and verse specifically Shakespeare’s verse and iambic pentameter)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rPr>
                        <a:t>Authorial intent (persuasion, influence)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a:solidFill>
                            <a:schemeClr val="tx1"/>
                          </a:solidFill>
                          <a:effectLst/>
                        </a:rPr>
                        <a:t>The writer’s craft (i.e. the choices writers make to create a particular effect at a sentence and structural level, in a persuasive text)</a:t>
                      </a:r>
                    </a:p>
                  </a:txBody>
                  <a:tcPr marL="68580" marR="68580" marT="0" marB="0"/>
                </a:tc>
                <a:extLst>
                  <a:ext uri="{0D108BD9-81ED-4DB2-BD59-A6C34878D82A}">
                    <a16:rowId xmlns:a16="http://schemas.microsoft.com/office/drawing/2014/main" val="2997587701"/>
                  </a:ext>
                </a:extLst>
              </a:tr>
              <a:tr h="316976">
                <a:tc>
                  <a:txBody>
                    <a:bodyPr/>
                    <a:lstStyle/>
                    <a:p>
                      <a:pPr>
                        <a:spcAft>
                          <a:spcPts val="0"/>
                        </a:spcAft>
                      </a:pPr>
                      <a:r>
                        <a:rPr lang="en-GB" sz="1000">
                          <a:effectLst/>
                          <a:latin typeface="+mn-lt"/>
                        </a:rPr>
                        <a:t>Substantive Knowledge (</a:t>
                      </a:r>
                      <a:r>
                        <a:rPr lang="en-GB" sz="1000" err="1">
                          <a:effectLst/>
                          <a:latin typeface="+mn-lt"/>
                        </a:rPr>
                        <a:t>inc</a:t>
                      </a:r>
                      <a:r>
                        <a:rPr lang="en-GB" sz="1000">
                          <a:effectLst/>
                          <a:latin typeface="+mn-lt"/>
                        </a:rPr>
                        <a:t>’ Core / Declarative)</a:t>
                      </a:r>
                    </a:p>
                  </a:txBody>
                  <a:tcPr marL="68580" marR="68580" marT="0" marB="0"/>
                </a:tc>
                <a:tc>
                  <a:txBody>
                    <a:bodyPr/>
                    <a:lstStyle/>
                    <a:p>
                      <a:pPr>
                        <a:spcAft>
                          <a:spcPts val="0"/>
                        </a:spcAft>
                      </a:pPr>
                      <a:r>
                        <a:rPr lang="es-ES" sz="750" b="1" i="1" err="1">
                          <a:solidFill>
                            <a:srgbClr val="FF0000"/>
                          </a:solidFill>
                          <a:effectLst/>
                          <a:latin typeface="+mn-lt"/>
                        </a:rPr>
                        <a:t>What</a:t>
                      </a:r>
                      <a:r>
                        <a:rPr lang="es-ES" sz="750" b="1" i="1">
                          <a:solidFill>
                            <a:srgbClr val="FF0000"/>
                          </a:solidFill>
                          <a:effectLst/>
                          <a:latin typeface="+mn-lt"/>
                        </a:rPr>
                        <a:t> are </a:t>
                      </a:r>
                      <a:r>
                        <a:rPr lang="es-ES" sz="750" b="1" i="1" err="1">
                          <a:solidFill>
                            <a:srgbClr val="FF0000"/>
                          </a:solidFill>
                          <a:effectLst/>
                          <a:latin typeface="+mn-lt"/>
                        </a:rPr>
                        <a:t>the</a:t>
                      </a:r>
                      <a:r>
                        <a:rPr lang="es-ES" sz="750" b="1" i="1">
                          <a:solidFill>
                            <a:srgbClr val="FF0000"/>
                          </a:solidFill>
                          <a:effectLst/>
                          <a:latin typeface="+mn-lt"/>
                        </a:rPr>
                        <a:t> </a:t>
                      </a:r>
                      <a:r>
                        <a:rPr lang="es-ES" sz="750" b="1" i="1" err="1">
                          <a:solidFill>
                            <a:srgbClr val="FF0000"/>
                          </a:solidFill>
                          <a:effectLst/>
                          <a:latin typeface="+mn-lt"/>
                        </a:rPr>
                        <a:t>key</a:t>
                      </a:r>
                      <a:r>
                        <a:rPr lang="es-ES" sz="750" b="1" i="1">
                          <a:solidFill>
                            <a:srgbClr val="FF0000"/>
                          </a:solidFill>
                          <a:effectLst/>
                          <a:latin typeface="+mn-lt"/>
                        </a:rPr>
                        <a:t> </a:t>
                      </a:r>
                      <a:r>
                        <a:rPr lang="es-ES" sz="750" b="1" i="1" err="1">
                          <a:solidFill>
                            <a:srgbClr val="FF0000"/>
                          </a:solidFill>
                          <a:effectLst/>
                          <a:latin typeface="+mn-lt"/>
                        </a:rPr>
                        <a:t>pieces</a:t>
                      </a:r>
                      <a:r>
                        <a:rPr lang="es-ES" sz="750" b="1" i="1">
                          <a:solidFill>
                            <a:srgbClr val="FF0000"/>
                          </a:solidFill>
                          <a:effectLst/>
                          <a:latin typeface="+mn-lt"/>
                        </a:rPr>
                        <a:t> </a:t>
                      </a:r>
                      <a:r>
                        <a:rPr lang="es-ES" sz="750" b="1" i="1" err="1">
                          <a:solidFill>
                            <a:srgbClr val="FF0000"/>
                          </a:solidFill>
                          <a:effectLst/>
                          <a:latin typeface="+mn-lt"/>
                        </a:rPr>
                        <a:t>of</a:t>
                      </a:r>
                      <a:r>
                        <a:rPr lang="es-ES" sz="750" b="1" i="1">
                          <a:solidFill>
                            <a:srgbClr val="FF0000"/>
                          </a:solidFill>
                          <a:effectLst/>
                          <a:latin typeface="+mn-lt"/>
                        </a:rPr>
                        <a:t> </a:t>
                      </a:r>
                      <a:r>
                        <a:rPr lang="es-ES" sz="750" b="1" i="1" err="1">
                          <a:solidFill>
                            <a:srgbClr val="FF0000"/>
                          </a:solidFill>
                          <a:effectLst/>
                          <a:latin typeface="+mn-lt"/>
                        </a:rPr>
                        <a:t>knowledge</a:t>
                      </a:r>
                      <a:r>
                        <a:rPr lang="es-ES" sz="750" b="1" i="1">
                          <a:solidFill>
                            <a:srgbClr val="FF0000"/>
                          </a:solidFill>
                          <a:effectLst/>
                          <a:latin typeface="+mn-lt"/>
                        </a:rPr>
                        <a:t> in </a:t>
                      </a:r>
                      <a:r>
                        <a:rPr lang="es-ES" sz="750" b="1" i="1" err="1">
                          <a:solidFill>
                            <a:srgbClr val="FF0000"/>
                          </a:solidFill>
                          <a:effectLst/>
                          <a:latin typeface="+mn-lt"/>
                        </a:rPr>
                        <a:t>this</a:t>
                      </a:r>
                      <a:r>
                        <a:rPr lang="es-ES" sz="750" b="1" i="1">
                          <a:solidFill>
                            <a:srgbClr val="FF0000"/>
                          </a:solidFill>
                          <a:effectLst/>
                          <a:latin typeface="+mn-lt"/>
                        </a:rPr>
                        <a:t> </a:t>
                      </a:r>
                      <a:r>
                        <a:rPr lang="es-ES" sz="750" b="1" i="1" err="1">
                          <a:solidFill>
                            <a:srgbClr val="FF0000"/>
                          </a:solidFill>
                          <a:effectLst/>
                          <a:latin typeface="+mn-lt"/>
                        </a:rPr>
                        <a:t>unit</a:t>
                      </a:r>
                      <a:r>
                        <a:rPr lang="es-ES" sz="750" b="1" i="1">
                          <a:solidFill>
                            <a:srgbClr val="FF0000"/>
                          </a:solidFill>
                          <a:effectLst/>
                          <a:latin typeface="+mn-lt"/>
                        </a:rPr>
                        <a:t>? </a:t>
                      </a:r>
                    </a:p>
                    <a:p>
                      <a:pPr marL="171450" indent="-171450">
                        <a:spcAft>
                          <a:spcPts val="0"/>
                        </a:spcAft>
                        <a:buFont typeface="Arial" panose="020B0604020202020204" pitchFamily="34" charset="0"/>
                        <a:buChar char="•"/>
                      </a:pPr>
                      <a:r>
                        <a:rPr lang="es-ES" sz="750" err="1">
                          <a:solidFill>
                            <a:schemeClr val="tx1"/>
                          </a:solidFill>
                          <a:effectLst/>
                          <a:latin typeface="+mn-lt"/>
                        </a:rPr>
                        <a:t>See</a:t>
                      </a:r>
                      <a:r>
                        <a:rPr lang="es-ES" sz="750">
                          <a:solidFill>
                            <a:schemeClr val="tx1"/>
                          </a:solidFill>
                          <a:effectLst/>
                          <a:latin typeface="+mn-lt"/>
                        </a:rPr>
                        <a:t> </a:t>
                      </a:r>
                      <a:r>
                        <a:rPr lang="es-ES" sz="750" err="1">
                          <a:solidFill>
                            <a:schemeClr val="tx1"/>
                          </a:solidFill>
                          <a:effectLst/>
                          <a:latin typeface="+mn-lt"/>
                        </a:rPr>
                        <a:t>Knowledge</a:t>
                      </a:r>
                      <a:r>
                        <a:rPr lang="es-ES" sz="750">
                          <a:solidFill>
                            <a:schemeClr val="tx1"/>
                          </a:solidFill>
                          <a:effectLst/>
                          <a:latin typeface="+mn-lt"/>
                        </a:rPr>
                        <a:t> </a:t>
                      </a:r>
                      <a:r>
                        <a:rPr lang="es-ES" sz="750" err="1">
                          <a:solidFill>
                            <a:schemeClr val="tx1"/>
                          </a:solidFill>
                          <a:effectLst/>
                          <a:latin typeface="+mn-lt"/>
                        </a:rPr>
                        <a:t>Organiser</a:t>
                      </a:r>
                      <a:r>
                        <a:rPr lang="es-ES" sz="750">
                          <a:solidFill>
                            <a:schemeClr val="tx1"/>
                          </a:solidFill>
                          <a:effectLst/>
                          <a:latin typeface="+mn-lt"/>
                        </a:rPr>
                        <a:t> </a:t>
                      </a:r>
                      <a:r>
                        <a:rPr lang="es-ES" sz="750" err="1">
                          <a:solidFill>
                            <a:schemeClr val="tx1"/>
                          </a:solidFill>
                          <a:effectLst/>
                          <a:latin typeface="+mn-lt"/>
                        </a:rPr>
                        <a:t>for</a:t>
                      </a:r>
                      <a:r>
                        <a:rPr lang="es-ES" sz="750">
                          <a:solidFill>
                            <a:schemeClr val="tx1"/>
                          </a:solidFill>
                          <a:effectLst/>
                          <a:latin typeface="+mn-lt"/>
                        </a:rPr>
                        <a:t> </a:t>
                      </a:r>
                      <a:r>
                        <a:rPr lang="es-ES" sz="750" err="1">
                          <a:solidFill>
                            <a:schemeClr val="tx1"/>
                          </a:solidFill>
                          <a:effectLst/>
                          <a:latin typeface="+mn-lt"/>
                        </a:rPr>
                        <a:t>Cycle</a:t>
                      </a:r>
                      <a:r>
                        <a:rPr lang="es-ES" sz="750">
                          <a:solidFill>
                            <a:schemeClr val="tx1"/>
                          </a:solidFill>
                          <a:effectLst/>
                          <a:latin typeface="+mn-lt"/>
                        </a:rPr>
                        <a:t> 1</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750" b="1" i="1" err="1">
                          <a:solidFill>
                            <a:srgbClr val="FF0000"/>
                          </a:solidFill>
                          <a:effectLst/>
                          <a:latin typeface="+mn-lt"/>
                        </a:rPr>
                        <a:t>What</a:t>
                      </a:r>
                      <a:r>
                        <a:rPr lang="es-ES" sz="750" b="1" i="1">
                          <a:solidFill>
                            <a:srgbClr val="FF0000"/>
                          </a:solidFill>
                          <a:effectLst/>
                          <a:latin typeface="+mn-lt"/>
                        </a:rPr>
                        <a:t> are </a:t>
                      </a:r>
                      <a:r>
                        <a:rPr lang="es-ES" sz="750" b="1" i="1" err="1">
                          <a:solidFill>
                            <a:srgbClr val="FF0000"/>
                          </a:solidFill>
                          <a:effectLst/>
                          <a:latin typeface="+mn-lt"/>
                        </a:rPr>
                        <a:t>the</a:t>
                      </a:r>
                      <a:r>
                        <a:rPr lang="es-ES" sz="750" b="1" i="1">
                          <a:solidFill>
                            <a:srgbClr val="FF0000"/>
                          </a:solidFill>
                          <a:effectLst/>
                          <a:latin typeface="+mn-lt"/>
                        </a:rPr>
                        <a:t> </a:t>
                      </a:r>
                      <a:r>
                        <a:rPr lang="es-ES" sz="750" b="1" i="1" err="1">
                          <a:solidFill>
                            <a:srgbClr val="FF0000"/>
                          </a:solidFill>
                          <a:effectLst/>
                          <a:latin typeface="+mn-lt"/>
                        </a:rPr>
                        <a:t>key</a:t>
                      </a:r>
                      <a:r>
                        <a:rPr lang="es-ES" sz="750" b="1" i="1">
                          <a:solidFill>
                            <a:srgbClr val="FF0000"/>
                          </a:solidFill>
                          <a:effectLst/>
                          <a:latin typeface="+mn-lt"/>
                        </a:rPr>
                        <a:t> </a:t>
                      </a:r>
                      <a:r>
                        <a:rPr lang="es-ES" sz="750" b="1" i="1" err="1">
                          <a:solidFill>
                            <a:srgbClr val="FF0000"/>
                          </a:solidFill>
                          <a:effectLst/>
                          <a:latin typeface="+mn-lt"/>
                        </a:rPr>
                        <a:t>pieces</a:t>
                      </a:r>
                      <a:r>
                        <a:rPr lang="es-ES" sz="750" b="1" i="1">
                          <a:solidFill>
                            <a:srgbClr val="FF0000"/>
                          </a:solidFill>
                          <a:effectLst/>
                          <a:latin typeface="+mn-lt"/>
                        </a:rPr>
                        <a:t> </a:t>
                      </a:r>
                      <a:r>
                        <a:rPr lang="es-ES" sz="750" b="1" i="1" err="1">
                          <a:solidFill>
                            <a:srgbClr val="FF0000"/>
                          </a:solidFill>
                          <a:effectLst/>
                          <a:latin typeface="+mn-lt"/>
                        </a:rPr>
                        <a:t>of</a:t>
                      </a:r>
                      <a:r>
                        <a:rPr lang="es-ES" sz="750" b="1" i="1">
                          <a:solidFill>
                            <a:srgbClr val="FF0000"/>
                          </a:solidFill>
                          <a:effectLst/>
                          <a:latin typeface="+mn-lt"/>
                        </a:rPr>
                        <a:t> </a:t>
                      </a:r>
                      <a:r>
                        <a:rPr lang="es-ES" sz="750" b="1" i="1" err="1">
                          <a:solidFill>
                            <a:srgbClr val="FF0000"/>
                          </a:solidFill>
                          <a:effectLst/>
                          <a:latin typeface="+mn-lt"/>
                        </a:rPr>
                        <a:t>knowledge</a:t>
                      </a:r>
                      <a:r>
                        <a:rPr lang="es-ES" sz="750" b="1" i="1">
                          <a:solidFill>
                            <a:srgbClr val="FF0000"/>
                          </a:solidFill>
                          <a:effectLst/>
                          <a:latin typeface="+mn-lt"/>
                        </a:rPr>
                        <a:t> in </a:t>
                      </a:r>
                      <a:r>
                        <a:rPr lang="es-ES" sz="750" b="1" i="1" err="1">
                          <a:solidFill>
                            <a:srgbClr val="FF0000"/>
                          </a:solidFill>
                          <a:effectLst/>
                          <a:latin typeface="+mn-lt"/>
                        </a:rPr>
                        <a:t>this</a:t>
                      </a:r>
                      <a:r>
                        <a:rPr lang="es-ES" sz="750" b="1" i="1">
                          <a:solidFill>
                            <a:srgbClr val="FF0000"/>
                          </a:solidFill>
                          <a:effectLst/>
                          <a:latin typeface="+mn-lt"/>
                        </a:rPr>
                        <a:t> </a:t>
                      </a:r>
                      <a:r>
                        <a:rPr lang="es-ES" sz="750" b="1" i="1" err="1">
                          <a:solidFill>
                            <a:srgbClr val="FF0000"/>
                          </a:solidFill>
                          <a:effectLst/>
                          <a:latin typeface="+mn-lt"/>
                        </a:rPr>
                        <a:t>unit</a:t>
                      </a:r>
                      <a:r>
                        <a:rPr lang="es-ES" sz="750" b="1" i="1">
                          <a:solidFill>
                            <a:srgbClr val="FF0000"/>
                          </a:solidFill>
                          <a:effectLst/>
                          <a:latin typeface="+mn-lt"/>
                        </a:rPr>
                        <a:t>? </a:t>
                      </a:r>
                    </a:p>
                    <a:p>
                      <a:pPr marL="171450" indent="-171450">
                        <a:spcAft>
                          <a:spcPts val="0"/>
                        </a:spcAft>
                        <a:buFont typeface="Arial" panose="020B0604020202020204" pitchFamily="34" charset="0"/>
                        <a:buChar char="•"/>
                      </a:pPr>
                      <a:r>
                        <a:rPr lang="es-ES" sz="750" err="1">
                          <a:effectLst/>
                          <a:latin typeface="+mn-lt"/>
                        </a:rPr>
                        <a:t>See</a:t>
                      </a:r>
                      <a:r>
                        <a:rPr lang="es-ES" sz="750">
                          <a:effectLst/>
                          <a:latin typeface="+mn-lt"/>
                        </a:rPr>
                        <a:t> </a:t>
                      </a:r>
                      <a:r>
                        <a:rPr lang="es-ES" sz="750" err="1">
                          <a:effectLst/>
                          <a:latin typeface="+mn-lt"/>
                        </a:rPr>
                        <a:t>Knowledge</a:t>
                      </a:r>
                      <a:r>
                        <a:rPr lang="es-ES" sz="750">
                          <a:effectLst/>
                          <a:latin typeface="+mn-lt"/>
                        </a:rPr>
                        <a:t> </a:t>
                      </a:r>
                      <a:r>
                        <a:rPr lang="es-ES" sz="750" err="1">
                          <a:effectLst/>
                          <a:latin typeface="+mn-lt"/>
                        </a:rPr>
                        <a:t>Organiser</a:t>
                      </a:r>
                      <a:r>
                        <a:rPr lang="es-ES" sz="750">
                          <a:effectLst/>
                          <a:latin typeface="+mn-lt"/>
                        </a:rPr>
                        <a:t> </a:t>
                      </a:r>
                      <a:r>
                        <a:rPr lang="es-ES" sz="750" err="1">
                          <a:effectLst/>
                          <a:latin typeface="+mn-lt"/>
                        </a:rPr>
                        <a:t>for</a:t>
                      </a:r>
                      <a:r>
                        <a:rPr lang="es-ES" sz="750">
                          <a:effectLst/>
                          <a:latin typeface="+mn-lt"/>
                        </a:rPr>
                        <a:t> </a:t>
                      </a:r>
                      <a:r>
                        <a:rPr lang="es-ES" sz="750" err="1">
                          <a:effectLst/>
                          <a:latin typeface="+mn-lt"/>
                        </a:rPr>
                        <a:t>Cycle</a:t>
                      </a:r>
                      <a:r>
                        <a:rPr lang="es-ES" sz="750">
                          <a:effectLst/>
                          <a:latin typeface="+mn-lt"/>
                        </a:rPr>
                        <a:t> 2</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750" b="1" i="1" err="1">
                          <a:solidFill>
                            <a:srgbClr val="FF0000"/>
                          </a:solidFill>
                          <a:effectLst/>
                          <a:latin typeface="+mn-lt"/>
                        </a:rPr>
                        <a:t>What</a:t>
                      </a:r>
                      <a:r>
                        <a:rPr lang="es-ES" sz="750" b="1" i="1">
                          <a:solidFill>
                            <a:srgbClr val="FF0000"/>
                          </a:solidFill>
                          <a:effectLst/>
                          <a:latin typeface="+mn-lt"/>
                        </a:rPr>
                        <a:t> are </a:t>
                      </a:r>
                      <a:r>
                        <a:rPr lang="es-ES" sz="750" b="1" i="1" err="1">
                          <a:solidFill>
                            <a:srgbClr val="FF0000"/>
                          </a:solidFill>
                          <a:effectLst/>
                          <a:latin typeface="+mn-lt"/>
                        </a:rPr>
                        <a:t>the</a:t>
                      </a:r>
                      <a:r>
                        <a:rPr lang="es-ES" sz="750" b="1" i="1">
                          <a:solidFill>
                            <a:srgbClr val="FF0000"/>
                          </a:solidFill>
                          <a:effectLst/>
                          <a:latin typeface="+mn-lt"/>
                        </a:rPr>
                        <a:t> </a:t>
                      </a:r>
                      <a:r>
                        <a:rPr lang="es-ES" sz="750" b="1" i="1" err="1">
                          <a:solidFill>
                            <a:srgbClr val="FF0000"/>
                          </a:solidFill>
                          <a:effectLst/>
                          <a:latin typeface="+mn-lt"/>
                        </a:rPr>
                        <a:t>key</a:t>
                      </a:r>
                      <a:r>
                        <a:rPr lang="es-ES" sz="750" b="1" i="1">
                          <a:solidFill>
                            <a:srgbClr val="FF0000"/>
                          </a:solidFill>
                          <a:effectLst/>
                          <a:latin typeface="+mn-lt"/>
                        </a:rPr>
                        <a:t> </a:t>
                      </a:r>
                      <a:r>
                        <a:rPr lang="es-ES" sz="750" b="1" i="1" err="1">
                          <a:solidFill>
                            <a:srgbClr val="FF0000"/>
                          </a:solidFill>
                          <a:effectLst/>
                          <a:latin typeface="+mn-lt"/>
                        </a:rPr>
                        <a:t>pieces</a:t>
                      </a:r>
                      <a:r>
                        <a:rPr lang="es-ES" sz="750" b="1" i="1">
                          <a:solidFill>
                            <a:srgbClr val="FF0000"/>
                          </a:solidFill>
                          <a:effectLst/>
                          <a:latin typeface="+mn-lt"/>
                        </a:rPr>
                        <a:t> </a:t>
                      </a:r>
                      <a:r>
                        <a:rPr lang="es-ES" sz="750" b="1" i="1" err="1">
                          <a:solidFill>
                            <a:srgbClr val="FF0000"/>
                          </a:solidFill>
                          <a:effectLst/>
                          <a:latin typeface="+mn-lt"/>
                        </a:rPr>
                        <a:t>of</a:t>
                      </a:r>
                      <a:r>
                        <a:rPr lang="es-ES" sz="750" b="1" i="1">
                          <a:solidFill>
                            <a:srgbClr val="FF0000"/>
                          </a:solidFill>
                          <a:effectLst/>
                          <a:latin typeface="+mn-lt"/>
                        </a:rPr>
                        <a:t> </a:t>
                      </a:r>
                      <a:r>
                        <a:rPr lang="es-ES" sz="750" b="1" i="1" err="1">
                          <a:solidFill>
                            <a:srgbClr val="FF0000"/>
                          </a:solidFill>
                          <a:effectLst/>
                          <a:latin typeface="+mn-lt"/>
                        </a:rPr>
                        <a:t>knowledge</a:t>
                      </a:r>
                      <a:r>
                        <a:rPr lang="es-ES" sz="750" b="1" i="1">
                          <a:solidFill>
                            <a:srgbClr val="FF0000"/>
                          </a:solidFill>
                          <a:effectLst/>
                          <a:latin typeface="+mn-lt"/>
                        </a:rPr>
                        <a:t> in </a:t>
                      </a:r>
                      <a:r>
                        <a:rPr lang="es-ES" sz="750" b="1" i="1" err="1">
                          <a:solidFill>
                            <a:srgbClr val="FF0000"/>
                          </a:solidFill>
                          <a:effectLst/>
                          <a:latin typeface="+mn-lt"/>
                        </a:rPr>
                        <a:t>this</a:t>
                      </a:r>
                      <a:r>
                        <a:rPr lang="es-ES" sz="750" b="1" i="1">
                          <a:solidFill>
                            <a:srgbClr val="FF0000"/>
                          </a:solidFill>
                          <a:effectLst/>
                          <a:latin typeface="+mn-lt"/>
                        </a:rPr>
                        <a:t> </a:t>
                      </a:r>
                      <a:r>
                        <a:rPr lang="es-ES" sz="750" b="1" i="1" err="1">
                          <a:solidFill>
                            <a:srgbClr val="FF0000"/>
                          </a:solidFill>
                          <a:effectLst/>
                          <a:latin typeface="+mn-lt"/>
                        </a:rPr>
                        <a:t>unit</a:t>
                      </a:r>
                      <a:r>
                        <a:rPr lang="es-ES" sz="750" b="1" i="1">
                          <a:solidFill>
                            <a:srgbClr val="FF0000"/>
                          </a:solidFill>
                          <a:effectLst/>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750" b="0" i="0" err="1">
                          <a:solidFill>
                            <a:schemeClr val="tx1"/>
                          </a:solidFill>
                          <a:effectLst/>
                          <a:latin typeface="+mn-lt"/>
                        </a:rPr>
                        <a:t>See</a:t>
                      </a:r>
                      <a:r>
                        <a:rPr lang="es-ES" sz="750" b="0" i="0">
                          <a:solidFill>
                            <a:schemeClr val="tx1"/>
                          </a:solidFill>
                          <a:effectLst/>
                          <a:latin typeface="+mn-lt"/>
                        </a:rPr>
                        <a:t> </a:t>
                      </a:r>
                      <a:r>
                        <a:rPr lang="es-ES" sz="750" b="0" i="0" err="1">
                          <a:solidFill>
                            <a:schemeClr val="tx1"/>
                          </a:solidFill>
                          <a:effectLst/>
                          <a:latin typeface="+mn-lt"/>
                        </a:rPr>
                        <a:t>Knowledge</a:t>
                      </a:r>
                      <a:r>
                        <a:rPr lang="es-ES" sz="750" b="0" i="0">
                          <a:solidFill>
                            <a:schemeClr val="tx1"/>
                          </a:solidFill>
                          <a:effectLst/>
                          <a:latin typeface="+mn-lt"/>
                        </a:rPr>
                        <a:t> </a:t>
                      </a:r>
                      <a:r>
                        <a:rPr lang="es-ES" sz="750" b="0" i="0" err="1">
                          <a:solidFill>
                            <a:schemeClr val="tx1"/>
                          </a:solidFill>
                          <a:effectLst/>
                          <a:latin typeface="+mn-lt"/>
                        </a:rPr>
                        <a:t>Organiser</a:t>
                      </a:r>
                      <a:r>
                        <a:rPr lang="es-ES" sz="750" b="0" i="0">
                          <a:solidFill>
                            <a:schemeClr val="tx1"/>
                          </a:solidFill>
                          <a:effectLst/>
                          <a:latin typeface="+mn-lt"/>
                        </a:rPr>
                        <a:t> </a:t>
                      </a:r>
                      <a:r>
                        <a:rPr lang="es-ES" sz="750" b="0" i="0" err="1">
                          <a:solidFill>
                            <a:schemeClr val="tx1"/>
                          </a:solidFill>
                          <a:effectLst/>
                          <a:latin typeface="+mn-lt"/>
                        </a:rPr>
                        <a:t>for</a:t>
                      </a:r>
                      <a:r>
                        <a:rPr lang="es-ES" sz="750" b="0" i="0">
                          <a:solidFill>
                            <a:schemeClr val="tx1"/>
                          </a:solidFill>
                          <a:effectLst/>
                          <a:latin typeface="+mn-lt"/>
                        </a:rPr>
                        <a:t> </a:t>
                      </a:r>
                      <a:r>
                        <a:rPr lang="es-ES" sz="750" b="0" i="0" err="1">
                          <a:solidFill>
                            <a:schemeClr val="tx1"/>
                          </a:solidFill>
                          <a:effectLst/>
                          <a:latin typeface="+mn-lt"/>
                        </a:rPr>
                        <a:t>Cycle</a:t>
                      </a:r>
                      <a:r>
                        <a:rPr lang="es-ES" sz="750" b="0" i="0">
                          <a:solidFill>
                            <a:schemeClr val="tx1"/>
                          </a:solidFill>
                          <a:effectLst/>
                          <a:latin typeface="+mn-lt"/>
                        </a:rPr>
                        <a:t> 3</a:t>
                      </a:r>
                    </a:p>
                  </a:txBody>
                  <a:tcPr marL="68580" marR="68580" marT="0" marB="0"/>
                </a:tc>
                <a:extLst>
                  <a:ext uri="{0D108BD9-81ED-4DB2-BD59-A6C34878D82A}">
                    <a16:rowId xmlns:a16="http://schemas.microsoft.com/office/drawing/2014/main" val="3819310710"/>
                  </a:ext>
                </a:extLst>
              </a:tr>
              <a:tr h="642851">
                <a:tc>
                  <a:txBody>
                    <a:bodyPr/>
                    <a:lstStyle/>
                    <a:p>
                      <a:pPr>
                        <a:spcAft>
                          <a:spcPts val="0"/>
                        </a:spcAft>
                      </a:pPr>
                      <a:r>
                        <a:rPr lang="en-GB" sz="1000">
                          <a:effectLst/>
                          <a:latin typeface="+mn-lt"/>
                        </a:rPr>
                        <a:t>Hinterland - </a:t>
                      </a:r>
                    </a:p>
                    <a:p>
                      <a:pPr>
                        <a:spcAft>
                          <a:spcPts val="0"/>
                        </a:spcAft>
                      </a:pPr>
                      <a:r>
                        <a:rPr lang="en-GB" sz="1000">
                          <a:effectLst/>
                          <a:latin typeface="+mn-lt"/>
                        </a:rPr>
                        <a:t>(Enrich / Cultural Capital)</a:t>
                      </a:r>
                    </a:p>
                  </a:txBody>
                  <a:tcPr marL="68580" marR="68580" marT="0" marB="0"/>
                </a:tc>
                <a:tc>
                  <a:txBody>
                    <a:bodyPr/>
                    <a:lstStyle/>
                    <a:p>
                      <a:pPr>
                        <a:spcAft>
                          <a:spcPts val="0"/>
                        </a:spcAft>
                      </a:pPr>
                      <a:r>
                        <a:rPr lang="en-GB" sz="750" b="1" i="1">
                          <a:solidFill>
                            <a:srgbClr val="FF0000"/>
                          </a:solidFill>
                          <a:effectLst/>
                          <a:latin typeface="+mn-lt"/>
                        </a:rPr>
                        <a:t>What wider ideas will this unit lead us to consider?</a:t>
                      </a:r>
                    </a:p>
                    <a:p>
                      <a:pPr marL="171450" indent="-171450">
                        <a:spcAft>
                          <a:spcPts val="0"/>
                        </a:spcAft>
                        <a:buFont typeface="Arial" panose="020B0604020202020204" pitchFamily="34" charset="0"/>
                        <a:buChar char="•"/>
                      </a:pPr>
                      <a:r>
                        <a:rPr lang="en-GB" sz="750">
                          <a:solidFill>
                            <a:schemeClr val="tx1"/>
                          </a:solidFill>
                          <a:effectLst/>
                          <a:latin typeface="+mn-lt"/>
                        </a:rPr>
                        <a:t>The way power can be gained, distributed, used and abused (returned to in Cycle 3)</a:t>
                      </a:r>
                    </a:p>
                    <a:p>
                      <a:pPr marL="171450" indent="-171450">
                        <a:spcAft>
                          <a:spcPts val="0"/>
                        </a:spcAft>
                        <a:buFont typeface="Arial" panose="020B0604020202020204" pitchFamily="34" charset="0"/>
                        <a:buChar char="•"/>
                      </a:pPr>
                      <a:r>
                        <a:rPr lang="en-GB" sz="750">
                          <a:solidFill>
                            <a:schemeClr val="tx1"/>
                          </a:solidFill>
                          <a:effectLst/>
                          <a:latin typeface="+mn-lt"/>
                        </a:rPr>
                        <a:t>The importance of education and having a voice in society (returned to in Cycle 3)</a:t>
                      </a:r>
                    </a:p>
                    <a:p>
                      <a:pPr marL="171450" indent="-171450">
                        <a:spcAft>
                          <a:spcPts val="0"/>
                        </a:spcAft>
                        <a:buFont typeface="Arial" panose="020B0604020202020204" pitchFamily="34" charset="0"/>
                        <a:buChar char="•"/>
                      </a:pPr>
                      <a:r>
                        <a:rPr lang="en-GB" sz="750">
                          <a:solidFill>
                            <a:schemeClr val="tx1"/>
                          </a:solidFill>
                          <a:effectLst/>
                          <a:latin typeface="+mn-lt"/>
                        </a:rPr>
                        <a:t>Orwell’s social and historical context: 20</a:t>
                      </a:r>
                      <a:r>
                        <a:rPr lang="en-GB" sz="750" baseline="30000">
                          <a:solidFill>
                            <a:schemeClr val="tx1"/>
                          </a:solidFill>
                          <a:effectLst/>
                          <a:latin typeface="+mn-lt"/>
                        </a:rPr>
                        <a:t>th</a:t>
                      </a:r>
                      <a:r>
                        <a:rPr lang="en-GB" sz="750">
                          <a:solidFill>
                            <a:schemeClr val="tx1"/>
                          </a:solidFill>
                          <a:effectLst/>
                          <a:latin typeface="+mn-lt"/>
                        </a:rPr>
                        <a:t> century Europe and Russia</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wider ideas will this unit lead us to consider?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The interactions between text, genre and context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Reading ‘Frankenstein’ is intended to enrich students’ schema of gothic literature</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wider ideas will this unit lead us to consider?</a:t>
                      </a:r>
                    </a:p>
                    <a:p>
                      <a:pPr marL="171450" indent="-171450">
                        <a:spcAft>
                          <a:spcPts val="0"/>
                        </a:spcAft>
                        <a:buFont typeface="Arial" panose="020B0604020202020204" pitchFamily="34" charset="0"/>
                        <a:buChar char="•"/>
                      </a:pPr>
                      <a:r>
                        <a:rPr lang="en-GB" sz="750">
                          <a:effectLst/>
                          <a:latin typeface="+mn-lt"/>
                        </a:rPr>
                        <a:t>Development of ideas about power, leadership, politics, education, language and having a voice, from Cycle 1</a:t>
                      </a:r>
                    </a:p>
                    <a:p>
                      <a:pPr marL="171450" indent="-171450">
                        <a:spcAft>
                          <a:spcPts val="0"/>
                        </a:spcAft>
                        <a:buFont typeface="Arial" panose="020B0604020202020204" pitchFamily="34" charset="0"/>
                        <a:buChar char="•"/>
                      </a:pPr>
                      <a:r>
                        <a:rPr lang="en-GB" sz="750">
                          <a:effectLst/>
                          <a:latin typeface="+mn-lt"/>
                        </a:rPr>
                        <a:t>Social and historical context of famous orations</a:t>
                      </a:r>
                    </a:p>
                  </a:txBody>
                  <a:tcPr marL="68580" marR="68580" marT="0" marB="0"/>
                </a:tc>
                <a:extLst>
                  <a:ext uri="{0D108BD9-81ED-4DB2-BD59-A6C34878D82A}">
                    <a16:rowId xmlns:a16="http://schemas.microsoft.com/office/drawing/2014/main" val="1760235067"/>
                  </a:ext>
                </a:extLst>
              </a:tr>
              <a:tr h="0">
                <a:tc>
                  <a:txBody>
                    <a:bodyPr/>
                    <a:lstStyle/>
                    <a:p>
                      <a:pPr>
                        <a:spcAft>
                          <a:spcPts val="0"/>
                        </a:spcAft>
                      </a:pPr>
                      <a:r>
                        <a:rPr lang="en-GB" sz="1000">
                          <a:effectLst/>
                          <a:latin typeface="+mn-lt"/>
                        </a:rPr>
                        <a:t>Disciplinary Knowledge (the way the subject accumulates the knowledge)</a:t>
                      </a:r>
                    </a:p>
                  </a:txBody>
                  <a:tcPr marL="68580" marR="68580" marT="0" marB="0"/>
                </a:tc>
                <a:tc>
                  <a:txBody>
                    <a:bodyPr/>
                    <a:lstStyle/>
                    <a:p>
                      <a:pPr>
                        <a:spcAft>
                          <a:spcPts val="0"/>
                        </a:spcAft>
                      </a:pPr>
                      <a:r>
                        <a:rPr lang="en-GB" sz="750" b="1" i="1">
                          <a:solidFill>
                            <a:srgbClr val="FF0000"/>
                          </a:solidFill>
                          <a:effectLst/>
                          <a:latin typeface="+mn-lt"/>
                        </a:rPr>
                        <a:t>What knowledge in this unit  relates to the study of English to KS5 and beyond?</a:t>
                      </a:r>
                    </a:p>
                    <a:p>
                      <a:pPr marL="171450" lvl="0" indent="-171450">
                        <a:buFont typeface="Arial" panose="020B0604020202020204" pitchFamily="34" charset="0"/>
                        <a:buChar char="•"/>
                      </a:pPr>
                      <a:r>
                        <a:rPr lang="en-GB" sz="750">
                          <a:solidFill>
                            <a:schemeClr val="tx1"/>
                          </a:solidFill>
                          <a:effectLst/>
                          <a:latin typeface="+mn-lt"/>
                        </a:rPr>
                        <a:t>When we discuss literature, we consider ideas that are ‘outside’ the text as well as ‘inside’ (i.e. plot and character). These ideas might be </a:t>
                      </a:r>
                      <a:r>
                        <a:rPr lang="en-GB" sz="750" b="1">
                          <a:solidFill>
                            <a:schemeClr val="tx1"/>
                          </a:solidFill>
                          <a:effectLst/>
                          <a:latin typeface="+mn-lt"/>
                        </a:rPr>
                        <a:t>thematic</a:t>
                      </a:r>
                      <a:r>
                        <a:rPr lang="en-GB" sz="750" b="0">
                          <a:solidFill>
                            <a:schemeClr val="tx1"/>
                          </a:solidFill>
                          <a:effectLst/>
                          <a:latin typeface="+mn-lt"/>
                        </a:rPr>
                        <a:t> or </a:t>
                      </a:r>
                      <a:r>
                        <a:rPr lang="en-GB" sz="750" b="1">
                          <a:solidFill>
                            <a:schemeClr val="tx1"/>
                          </a:solidFill>
                          <a:effectLst/>
                          <a:latin typeface="+mn-lt"/>
                        </a:rPr>
                        <a:t>contextual. </a:t>
                      </a:r>
                      <a:endParaRPr lang="en-GB" sz="750">
                        <a:solidFill>
                          <a:schemeClr val="tx1"/>
                        </a:solidFill>
                        <a:effectLst/>
                        <a:latin typeface="+mn-lt"/>
                      </a:endParaRPr>
                    </a:p>
                    <a:p>
                      <a:pPr marL="171450" lvl="0" indent="-171450">
                        <a:buFont typeface="Arial" panose="020B0604020202020204" pitchFamily="34" charset="0"/>
                        <a:buChar char="•"/>
                      </a:pPr>
                      <a:r>
                        <a:rPr lang="en-GB" sz="750">
                          <a:solidFill>
                            <a:schemeClr val="tx1"/>
                          </a:solidFill>
                          <a:effectLst/>
                          <a:latin typeface="+mn-lt"/>
                        </a:rPr>
                        <a:t>Texts can have </a:t>
                      </a:r>
                      <a:r>
                        <a:rPr lang="en-GB" sz="750" b="1">
                          <a:solidFill>
                            <a:schemeClr val="tx1"/>
                          </a:solidFill>
                          <a:effectLst/>
                          <a:latin typeface="+mn-lt"/>
                        </a:rPr>
                        <a:t>multiple interpretations</a:t>
                      </a:r>
                      <a:r>
                        <a:rPr lang="en-GB" sz="750" b="0">
                          <a:solidFill>
                            <a:schemeClr val="tx1"/>
                          </a:solidFill>
                          <a:effectLst/>
                          <a:latin typeface="+mn-lt"/>
                        </a:rPr>
                        <a:t>. This is</a:t>
                      </a:r>
                      <a:r>
                        <a:rPr lang="en-GB" sz="750">
                          <a:solidFill>
                            <a:schemeClr val="tx1"/>
                          </a:solidFill>
                          <a:effectLst/>
                          <a:latin typeface="+mn-lt"/>
                        </a:rPr>
                        <a:t> a key disciplinary concept and is introduced in this cycle by encouraging students to consider the question of ‘what we can learn’ from ‘Animal Farm’ (and other texts). There are multiple answers to this, leading students to recognise that a multiplicity of interpretations are worth considering. </a:t>
                      </a:r>
                    </a:p>
                    <a:p>
                      <a:pPr marL="171450" lvl="0" indent="-171450">
                        <a:buFont typeface="Arial" panose="020B0604020202020204" pitchFamily="34" charset="0"/>
                        <a:buChar char="•"/>
                      </a:pPr>
                      <a:r>
                        <a:rPr lang="en-GB" sz="750" b="0">
                          <a:solidFill>
                            <a:schemeClr val="tx1"/>
                          </a:solidFill>
                          <a:effectLst/>
                          <a:latin typeface="+mn-lt"/>
                        </a:rPr>
                        <a:t>Concept of </a:t>
                      </a:r>
                      <a:r>
                        <a:rPr lang="en-GB" sz="750" b="1">
                          <a:solidFill>
                            <a:schemeClr val="tx1"/>
                          </a:solidFill>
                          <a:effectLst/>
                          <a:latin typeface="+mn-lt"/>
                        </a:rPr>
                        <a:t>authorial intention </a:t>
                      </a:r>
                      <a:r>
                        <a:rPr lang="en-GB" sz="750">
                          <a:solidFill>
                            <a:schemeClr val="tx1"/>
                          </a:solidFill>
                          <a:effectLst/>
                          <a:latin typeface="+mn-lt"/>
                        </a:rPr>
                        <a:t>– in Cycle 1 this is focused on the idea of a ‘moral message’ within texts, and this feeds into ideas about the writer’s craft in Cycles 2 and 3.</a:t>
                      </a:r>
                    </a:p>
                    <a:p>
                      <a:pPr marL="171450" lvl="0" indent="-171450">
                        <a:buFont typeface="Arial" panose="020B0604020202020204" pitchFamily="34" charset="0"/>
                        <a:buChar char="•"/>
                      </a:pPr>
                      <a:r>
                        <a:rPr lang="en-GB" sz="750">
                          <a:solidFill>
                            <a:schemeClr val="tx1"/>
                          </a:solidFill>
                          <a:effectLst/>
                          <a:latin typeface="+mn-lt"/>
                        </a:rPr>
                        <a:t>A recognition that stories we might think of as ‘for children’ (fables, fairy tales) are in fact central within our </a:t>
                      </a:r>
                      <a:r>
                        <a:rPr lang="en-GB" sz="750" b="1">
                          <a:solidFill>
                            <a:schemeClr val="tx1"/>
                          </a:solidFill>
                          <a:effectLst/>
                          <a:latin typeface="+mn-lt"/>
                        </a:rPr>
                        <a:t>literary history </a:t>
                      </a:r>
                      <a:r>
                        <a:rPr lang="en-GB" sz="750">
                          <a:solidFill>
                            <a:schemeClr val="tx1"/>
                          </a:solidFill>
                          <a:effectLst/>
                          <a:latin typeface="+mn-lt"/>
                        </a:rPr>
                        <a:t>and woven into the fabric of our language through </a:t>
                      </a:r>
                      <a:r>
                        <a:rPr lang="en-GB" sz="750" b="1">
                          <a:solidFill>
                            <a:schemeClr val="tx1"/>
                          </a:solidFill>
                          <a:effectLst/>
                          <a:latin typeface="+mn-lt"/>
                        </a:rPr>
                        <a:t>idioms</a:t>
                      </a:r>
                      <a:r>
                        <a:rPr lang="en-GB" sz="750">
                          <a:solidFill>
                            <a:schemeClr val="tx1"/>
                          </a:solidFill>
                          <a:effectLst/>
                          <a:latin typeface="+mn-lt"/>
                        </a:rPr>
                        <a:t>.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knowledge in this unit  relates to the study of English to KS5 and beyond?</a:t>
                      </a:r>
                    </a:p>
                    <a:p>
                      <a:pPr marL="171450" indent="-171450">
                        <a:spcAft>
                          <a:spcPts val="0"/>
                        </a:spcAft>
                        <a:buFont typeface="Arial" panose="020B0604020202020204" pitchFamily="34" charset="0"/>
                        <a:buChar char="•"/>
                      </a:pPr>
                      <a:r>
                        <a:rPr lang="en-GB" sz="750" b="1">
                          <a:solidFill>
                            <a:schemeClr val="tx1"/>
                          </a:solidFill>
                          <a:effectLst/>
                          <a:latin typeface="+mn-lt"/>
                        </a:rPr>
                        <a:t>Genre</a:t>
                      </a:r>
                      <a:r>
                        <a:rPr lang="en-GB" sz="750">
                          <a:solidFill>
                            <a:schemeClr val="tx1"/>
                          </a:solidFill>
                          <a:effectLst/>
                          <a:latin typeface="+mn-lt"/>
                        </a:rPr>
                        <a:t> (specifically gothic)</a:t>
                      </a:r>
                    </a:p>
                    <a:p>
                      <a:pPr marL="171450" indent="-171450">
                        <a:spcAft>
                          <a:spcPts val="0"/>
                        </a:spcAft>
                        <a:buFont typeface="Arial" panose="020B0604020202020204" pitchFamily="34" charset="0"/>
                        <a:buChar char="•"/>
                      </a:pPr>
                      <a:r>
                        <a:rPr lang="en-GB" sz="750">
                          <a:solidFill>
                            <a:schemeClr val="tx1"/>
                          </a:solidFill>
                          <a:effectLst/>
                          <a:latin typeface="+mn-lt"/>
                        </a:rPr>
                        <a:t>The idea of </a:t>
                      </a:r>
                      <a:r>
                        <a:rPr lang="en-GB" sz="750" b="1">
                          <a:solidFill>
                            <a:schemeClr val="tx1"/>
                          </a:solidFill>
                          <a:effectLst/>
                          <a:latin typeface="+mn-lt"/>
                        </a:rPr>
                        <a:t>literary movements</a:t>
                      </a:r>
                      <a:r>
                        <a:rPr lang="en-GB" sz="750" b="0">
                          <a:solidFill>
                            <a:schemeClr val="tx1"/>
                          </a:solidFill>
                          <a:effectLst/>
                          <a:latin typeface="+mn-lt"/>
                        </a:rPr>
                        <a:t> </a:t>
                      </a:r>
                    </a:p>
                    <a:p>
                      <a:pPr marL="171450" indent="-171450">
                        <a:spcAft>
                          <a:spcPts val="0"/>
                        </a:spcAft>
                        <a:buFont typeface="Arial" panose="020B0604020202020204" pitchFamily="34" charset="0"/>
                        <a:buChar char="•"/>
                      </a:pPr>
                      <a:r>
                        <a:rPr lang="en-GB" sz="750">
                          <a:solidFill>
                            <a:schemeClr val="tx1"/>
                          </a:solidFill>
                          <a:effectLst/>
                          <a:latin typeface="+mn-lt"/>
                        </a:rPr>
                        <a:t>Concept of </a:t>
                      </a:r>
                      <a:r>
                        <a:rPr lang="en-GB" sz="750" b="1">
                          <a:solidFill>
                            <a:schemeClr val="tx1"/>
                          </a:solidFill>
                          <a:effectLst/>
                          <a:latin typeface="+mn-lt"/>
                        </a:rPr>
                        <a:t>authorial intention</a:t>
                      </a:r>
                      <a:r>
                        <a:rPr lang="en-GB" sz="750" b="0">
                          <a:solidFill>
                            <a:schemeClr val="tx1"/>
                          </a:solidFill>
                          <a:effectLst/>
                          <a:latin typeface="+mn-lt"/>
                        </a:rPr>
                        <a:t> – where in Cycle 1 this focuses on moral messages, here the focus is on small-scale technical decisions relating to language, syntax and structure to construct atmosphere, setting, characterisation)</a:t>
                      </a:r>
                    </a:p>
                    <a:p>
                      <a:pPr>
                        <a:spcAft>
                          <a:spcPts val="0"/>
                        </a:spcAft>
                      </a:pPr>
                      <a:endParaRPr lang="en-GB" sz="750">
                        <a:effectLst/>
                        <a:latin typeface="+mn-lt"/>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knowledge in this unit  relates to the study of English to KS5 and beyond?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Familiarisation with </a:t>
                      </a:r>
                      <a:r>
                        <a:rPr lang="en-GB" sz="750" b="1" i="0">
                          <a:solidFill>
                            <a:schemeClr val="tx1"/>
                          </a:solidFill>
                          <a:effectLst/>
                          <a:latin typeface="+mn-lt"/>
                        </a:rPr>
                        <a:t>Shakespeare</a:t>
                      </a:r>
                      <a:r>
                        <a:rPr lang="en-GB" sz="750" b="0" i="0">
                          <a:solidFill>
                            <a:schemeClr val="tx1"/>
                          </a:solidFill>
                          <a:effectLst/>
                          <a:latin typeface="+mn-lt"/>
                        </a:rPr>
                        <a:t> – aspects of language, context, stagecraft, scripts, versification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Consideration of </a:t>
                      </a:r>
                      <a:r>
                        <a:rPr lang="en-GB" sz="750" b="1" i="0">
                          <a:solidFill>
                            <a:schemeClr val="tx1"/>
                          </a:solidFill>
                          <a:effectLst/>
                          <a:latin typeface="+mn-lt"/>
                        </a:rPr>
                        <a:t>thematic</a:t>
                      </a:r>
                      <a:r>
                        <a:rPr lang="en-GB" sz="750" b="0" i="0">
                          <a:solidFill>
                            <a:schemeClr val="tx1"/>
                          </a:solidFill>
                          <a:effectLst/>
                          <a:latin typeface="+mn-lt"/>
                        </a:rPr>
                        <a:t> and </a:t>
                      </a:r>
                      <a:r>
                        <a:rPr lang="en-GB" sz="750" b="1" i="0">
                          <a:solidFill>
                            <a:schemeClr val="tx1"/>
                          </a:solidFill>
                          <a:effectLst/>
                          <a:latin typeface="+mn-lt"/>
                        </a:rPr>
                        <a:t>contextual</a:t>
                      </a:r>
                      <a:r>
                        <a:rPr lang="en-GB" sz="750" b="0" i="0">
                          <a:solidFill>
                            <a:schemeClr val="tx1"/>
                          </a:solidFill>
                          <a:effectLst/>
                          <a:latin typeface="+mn-lt"/>
                        </a:rPr>
                        <a:t> aspects ‘outside’ the text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b="0" i="0">
                          <a:solidFill>
                            <a:schemeClr val="tx1"/>
                          </a:solidFill>
                          <a:effectLst/>
                          <a:latin typeface="+mn-lt"/>
                        </a:rPr>
                        <a:t>Concept of </a:t>
                      </a:r>
                      <a:r>
                        <a:rPr lang="en-GB" sz="750" b="1" i="0">
                          <a:solidFill>
                            <a:schemeClr val="tx1"/>
                          </a:solidFill>
                          <a:effectLst/>
                          <a:latin typeface="+mn-lt"/>
                        </a:rPr>
                        <a:t>authorial intention</a:t>
                      </a:r>
                      <a:r>
                        <a:rPr lang="en-GB" sz="750" b="0" i="0">
                          <a:solidFill>
                            <a:schemeClr val="tx1"/>
                          </a:solidFill>
                          <a:effectLst/>
                          <a:latin typeface="+mn-lt"/>
                        </a:rPr>
                        <a:t> – focused on use of language to persuade, influence and manipulate</a:t>
                      </a:r>
                    </a:p>
                  </a:txBody>
                  <a:tcPr marL="68580" marR="68580" marT="0" marB="0"/>
                </a:tc>
                <a:extLst>
                  <a:ext uri="{0D108BD9-81ED-4DB2-BD59-A6C34878D82A}">
                    <a16:rowId xmlns:a16="http://schemas.microsoft.com/office/drawing/2014/main" val="3261774505"/>
                  </a:ext>
                </a:extLst>
              </a:tr>
              <a:tr h="447520">
                <a:tc>
                  <a:txBody>
                    <a:bodyPr/>
                    <a:lstStyle/>
                    <a:p>
                      <a:pPr>
                        <a:spcAft>
                          <a:spcPts val="0"/>
                        </a:spcAft>
                      </a:pPr>
                      <a:r>
                        <a:rPr lang="en-GB" sz="1000">
                          <a:effectLst/>
                          <a:latin typeface="+mn-lt"/>
                        </a:rPr>
                        <a:t>Procedural (granular - how to do something in your subject)</a:t>
                      </a:r>
                    </a:p>
                  </a:txBody>
                  <a:tcPr marL="68580" marR="68580" marT="0" marB="0"/>
                </a:tc>
                <a:tc>
                  <a:txBody>
                    <a:bodyPr/>
                    <a:lstStyle/>
                    <a:p>
                      <a:pPr>
                        <a:spcAft>
                          <a:spcPts val="0"/>
                        </a:spcAft>
                      </a:pPr>
                      <a:r>
                        <a:rPr lang="en-GB" sz="750" b="1" i="1">
                          <a:solidFill>
                            <a:srgbClr val="FF0000"/>
                          </a:solidFill>
                          <a:effectLst/>
                          <a:latin typeface="+mn-lt"/>
                        </a:rPr>
                        <a:t>What key processes will this unit address?</a:t>
                      </a:r>
                    </a:p>
                    <a:p>
                      <a:pPr marL="171450" indent="-171450">
                        <a:spcAft>
                          <a:spcPts val="0"/>
                        </a:spcAft>
                        <a:buFont typeface="Arial" panose="020B0604020202020204" pitchFamily="34" charset="0"/>
                        <a:buChar char="•"/>
                      </a:pPr>
                      <a:r>
                        <a:rPr lang="en-GB" sz="750">
                          <a:solidFill>
                            <a:schemeClr val="tx1"/>
                          </a:solidFill>
                          <a:effectLst/>
                          <a:latin typeface="+mn-lt"/>
                        </a:rPr>
                        <a:t>How to read together as a class; how to follow along with a text and participate in its reading.</a:t>
                      </a:r>
                    </a:p>
                    <a:p>
                      <a:pPr marL="171450" indent="-171450">
                        <a:spcAft>
                          <a:spcPts val="0"/>
                        </a:spcAft>
                        <a:buFont typeface="Arial" panose="020B0604020202020204" pitchFamily="34" charset="0"/>
                        <a:buChar char="•"/>
                      </a:pPr>
                      <a:r>
                        <a:rPr lang="en-GB" sz="750">
                          <a:solidFill>
                            <a:schemeClr val="tx1"/>
                          </a:solidFill>
                          <a:effectLst/>
                          <a:latin typeface="+mn-lt"/>
                        </a:rPr>
                        <a:t>Aspects of academic writing: hedging; using key vocabulary to express ideas precisely; expressing opinion without using ‘I’; structuring coherent paragraphs.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key processes will this unit address?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750" i="0">
                          <a:solidFill>
                            <a:schemeClr val="tx1"/>
                          </a:solidFill>
                          <a:effectLst/>
                          <a:latin typeface="+mn-lt"/>
                        </a:rPr>
                        <a:t>Taking a ‘writerly’ approach to crafting creative writing, with a focus on using accurate, varied sentence structures, precise vocabulary and conscious crafting. </a:t>
                      </a:r>
                      <a:endParaRPr lang="en-GB" sz="750">
                        <a:solidFill>
                          <a:schemeClr val="tx1"/>
                        </a:solidFill>
                        <a:effectLst/>
                        <a:latin typeface="+mn-lt"/>
                      </a:endParaRPr>
                    </a:p>
                    <a:p>
                      <a:pPr marL="171450" indent="-171450">
                        <a:spcAft>
                          <a:spcPts val="0"/>
                        </a:spcAft>
                        <a:buFont typeface="Arial" panose="020B0604020202020204" pitchFamily="34" charset="0"/>
                        <a:buChar char="•"/>
                      </a:pPr>
                      <a:r>
                        <a:rPr lang="en-GB" sz="750">
                          <a:solidFill>
                            <a:schemeClr val="tx1"/>
                          </a:solidFill>
                          <a:effectLst/>
                          <a:latin typeface="+mn-lt"/>
                        </a:rPr>
                        <a:t>How to discuss (analyse) the writer’s craft at sentence and paragraph level, </a:t>
                      </a:r>
                      <a:r>
                        <a:rPr lang="en-GB" sz="750" i="1">
                          <a:solidFill>
                            <a:schemeClr val="tx1"/>
                          </a:solidFill>
                          <a:effectLst/>
                          <a:latin typeface="+mn-lt"/>
                        </a:rPr>
                        <a:t>building on </a:t>
                      </a:r>
                      <a:r>
                        <a:rPr lang="en-GB" sz="750" i="0">
                          <a:solidFill>
                            <a:schemeClr val="tx1"/>
                          </a:solidFill>
                          <a:effectLst/>
                          <a:latin typeface="+mn-lt"/>
                        </a:rPr>
                        <a:t>the introduction to academic writing in Cycle 1.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key processes will this unit address?</a:t>
                      </a:r>
                    </a:p>
                    <a:p>
                      <a:pPr marL="171450" indent="-171450">
                        <a:spcAft>
                          <a:spcPts val="0"/>
                        </a:spcAft>
                        <a:buFont typeface="Arial" panose="020B0604020202020204" pitchFamily="34" charset="0"/>
                        <a:buChar char="•"/>
                      </a:pPr>
                      <a:r>
                        <a:rPr lang="en-GB" sz="750">
                          <a:solidFill>
                            <a:schemeClr val="tx1"/>
                          </a:solidFill>
                          <a:effectLst/>
                          <a:latin typeface="+mn-lt"/>
                        </a:rPr>
                        <a:t>Taking a conscious approach to crafting persuasive writing, with a focus on using accurate, varied sentence structures (including rhetorical devices). </a:t>
                      </a:r>
                    </a:p>
                    <a:p>
                      <a:pPr marL="171450" indent="-171450">
                        <a:spcAft>
                          <a:spcPts val="0"/>
                        </a:spcAft>
                        <a:buFont typeface="Arial" panose="020B0604020202020204" pitchFamily="34" charset="0"/>
                        <a:buChar char="•"/>
                      </a:pPr>
                      <a:r>
                        <a:rPr lang="en-GB" sz="750">
                          <a:solidFill>
                            <a:schemeClr val="tx1"/>
                          </a:solidFill>
                          <a:effectLst/>
                          <a:latin typeface="+mn-lt"/>
                        </a:rPr>
                        <a:t>Creating a deliberate structure in a piece of extended writing, with a focus on the intended persuasive impact on the audience. </a:t>
                      </a:r>
                    </a:p>
                    <a:p>
                      <a:pPr marL="171450" indent="-171450">
                        <a:spcAft>
                          <a:spcPts val="0"/>
                        </a:spcAft>
                        <a:buFont typeface="Arial" panose="020B0604020202020204" pitchFamily="34" charset="0"/>
                        <a:buChar char="•"/>
                      </a:pPr>
                      <a:r>
                        <a:rPr lang="en-GB" sz="750">
                          <a:solidFill>
                            <a:schemeClr val="tx1"/>
                          </a:solidFill>
                          <a:effectLst/>
                          <a:latin typeface="+mn-lt"/>
                        </a:rPr>
                        <a:t>Annotation of texts</a:t>
                      </a:r>
                    </a:p>
                    <a:p>
                      <a:pPr marL="0" indent="0">
                        <a:spcAft>
                          <a:spcPts val="0"/>
                        </a:spcAft>
                        <a:buFont typeface="Arial" panose="020B0604020202020204" pitchFamily="34" charset="0"/>
                        <a:buNone/>
                      </a:pPr>
                      <a:endParaRPr lang="en-GB" sz="750">
                        <a:solidFill>
                          <a:schemeClr val="tx1"/>
                        </a:solidFill>
                        <a:effectLst/>
                        <a:latin typeface="+mn-lt"/>
                      </a:endParaRPr>
                    </a:p>
                  </a:txBody>
                  <a:tcPr marL="68580" marR="68580" marT="0" marB="0"/>
                </a:tc>
                <a:extLst>
                  <a:ext uri="{0D108BD9-81ED-4DB2-BD59-A6C34878D82A}">
                    <a16:rowId xmlns:a16="http://schemas.microsoft.com/office/drawing/2014/main" val="1713855597"/>
                  </a:ext>
                </a:extLst>
              </a:tr>
              <a:tr h="223760">
                <a:tc>
                  <a:txBody>
                    <a:bodyPr/>
                    <a:lstStyle/>
                    <a:p>
                      <a:pPr>
                        <a:spcAft>
                          <a:spcPts val="0"/>
                        </a:spcAft>
                      </a:pPr>
                      <a:r>
                        <a:rPr lang="en-GB" sz="1000">
                          <a:effectLst/>
                          <a:latin typeface="+mn-lt"/>
                        </a:rPr>
                        <a:t>Assessment Approach</a:t>
                      </a:r>
                    </a:p>
                  </a:txBody>
                  <a:tcPr marL="68580" marR="68580" marT="0" marB="0"/>
                </a:tc>
                <a:tc>
                  <a:txBody>
                    <a:bodyPr/>
                    <a:lstStyle/>
                    <a:p>
                      <a:pPr>
                        <a:spcAft>
                          <a:spcPts val="0"/>
                        </a:spcAft>
                      </a:pPr>
                      <a:r>
                        <a:rPr lang="en-GB" sz="750" b="1" i="1">
                          <a:solidFill>
                            <a:srgbClr val="FF0000"/>
                          </a:solidFill>
                          <a:effectLst/>
                          <a:latin typeface="+mn-lt"/>
                        </a:rPr>
                        <a:t>What are the formal assessments for this unit?</a:t>
                      </a:r>
                    </a:p>
                    <a:p>
                      <a:pPr>
                        <a:spcAft>
                          <a:spcPts val="0"/>
                        </a:spcAft>
                      </a:pPr>
                      <a:r>
                        <a:rPr lang="en-GB" sz="750" b="1">
                          <a:solidFill>
                            <a:schemeClr val="tx1"/>
                          </a:solidFill>
                          <a:effectLst/>
                          <a:latin typeface="+mn-lt"/>
                        </a:rPr>
                        <a:t>Mid Cycle Assessment: </a:t>
                      </a:r>
                      <a:r>
                        <a:rPr lang="en-GB" sz="750">
                          <a:solidFill>
                            <a:schemeClr val="tx1"/>
                          </a:solidFill>
                          <a:effectLst/>
                          <a:latin typeface="+mn-lt"/>
                        </a:rPr>
                        <a:t>Knowledge Quiz (key vocabulary, dates and ‘Animal Farm’ plot).</a:t>
                      </a:r>
                    </a:p>
                    <a:p>
                      <a:pPr>
                        <a:spcAft>
                          <a:spcPts val="0"/>
                        </a:spcAft>
                      </a:pPr>
                      <a:r>
                        <a:rPr lang="en-GB" sz="750" b="1">
                          <a:solidFill>
                            <a:schemeClr val="tx1"/>
                          </a:solidFill>
                          <a:effectLst/>
                          <a:latin typeface="+mn-lt"/>
                        </a:rPr>
                        <a:t>End of Cycle Assessment:</a:t>
                      </a:r>
                      <a:r>
                        <a:rPr lang="en-GB" sz="750" b="0">
                          <a:solidFill>
                            <a:schemeClr val="tx1"/>
                          </a:solidFill>
                          <a:effectLst/>
                          <a:latin typeface="+mn-lt"/>
                        </a:rPr>
                        <a:t> Extended </a:t>
                      </a:r>
                      <a:r>
                        <a:rPr lang="en-GB" sz="750">
                          <a:solidFill>
                            <a:schemeClr val="tx1"/>
                          </a:solidFill>
                          <a:effectLst/>
                          <a:latin typeface="+mn-lt"/>
                        </a:rPr>
                        <a:t>writing task eliciting personal response (What message does Orwell want the reader to take from ‘Animal Farm’? </a:t>
                      </a:r>
                    </a:p>
                    <a:p>
                      <a:pPr>
                        <a:spcAft>
                          <a:spcPts val="0"/>
                        </a:spcAft>
                      </a:pPr>
                      <a:r>
                        <a:rPr lang="en-GB" sz="750" b="1">
                          <a:solidFill>
                            <a:schemeClr val="tx1"/>
                          </a:solidFill>
                          <a:effectLst/>
                          <a:latin typeface="+mn-lt"/>
                        </a:rPr>
                        <a:t>End of Cycle Knowledge Assessment</a:t>
                      </a:r>
                    </a:p>
                    <a:p>
                      <a:pPr>
                        <a:spcAft>
                          <a:spcPts val="0"/>
                        </a:spcAft>
                      </a:pPr>
                      <a:endParaRPr lang="en-GB" sz="750">
                        <a:solidFill>
                          <a:schemeClr val="tx1"/>
                        </a:solidFill>
                        <a:effectLst/>
                        <a:latin typeface="+mn-lt"/>
                      </a:endParaRPr>
                    </a:p>
                    <a:p>
                      <a:pPr>
                        <a:spcAft>
                          <a:spcPts val="0"/>
                        </a:spcAft>
                      </a:pPr>
                      <a:r>
                        <a:rPr lang="en-GB" sz="750">
                          <a:solidFill>
                            <a:schemeClr val="tx1"/>
                          </a:solidFill>
                          <a:effectLst/>
                          <a:latin typeface="+mn-lt"/>
                        </a:rPr>
                        <a:t>The structure of mid-cycle and end-point assessments are the same, but the amount of content and expectation of competence increases.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are the formal assessments for this unit?</a:t>
                      </a:r>
                    </a:p>
                    <a:p>
                      <a:pPr>
                        <a:spcAft>
                          <a:spcPts val="0"/>
                        </a:spcAft>
                      </a:pPr>
                      <a:r>
                        <a:rPr lang="en-GB" sz="750" b="1">
                          <a:solidFill>
                            <a:schemeClr val="tx1"/>
                          </a:solidFill>
                          <a:effectLst/>
                          <a:latin typeface="+mn-lt"/>
                        </a:rPr>
                        <a:t>Mid Cycle Assessment:</a:t>
                      </a:r>
                      <a:r>
                        <a:rPr lang="en-GB" sz="750" b="0">
                          <a:solidFill>
                            <a:schemeClr val="tx1"/>
                          </a:solidFill>
                          <a:effectLst/>
                          <a:latin typeface="+mn-lt"/>
                        </a:rPr>
                        <a:t> Descriptive </a:t>
                      </a:r>
                      <a:r>
                        <a:rPr lang="en-GB" sz="750">
                          <a:solidFill>
                            <a:schemeClr val="tx1"/>
                          </a:solidFill>
                          <a:effectLst/>
                          <a:latin typeface="+mn-lt"/>
                        </a:rPr>
                        <a:t>writing task. </a:t>
                      </a:r>
                    </a:p>
                    <a:p>
                      <a:pPr>
                        <a:spcAft>
                          <a:spcPts val="0"/>
                        </a:spcAft>
                      </a:pPr>
                      <a:r>
                        <a:rPr lang="en-GB" sz="750" b="1">
                          <a:solidFill>
                            <a:schemeClr val="tx1"/>
                          </a:solidFill>
                          <a:effectLst/>
                          <a:latin typeface="+mn-lt"/>
                        </a:rPr>
                        <a:t>End of Cycle Assessment: </a:t>
                      </a:r>
                      <a:r>
                        <a:rPr lang="en-GB" sz="750" b="0">
                          <a:solidFill>
                            <a:schemeClr val="tx1"/>
                          </a:solidFill>
                          <a:effectLst/>
                          <a:latin typeface="+mn-lt"/>
                        </a:rPr>
                        <a:t>Narrative writing task (picture prompt).</a:t>
                      </a:r>
                      <a:endParaRPr lang="en-GB" sz="750" b="1">
                        <a:solidFill>
                          <a:schemeClr val="tx1"/>
                        </a:solidFill>
                        <a:effectLst/>
                        <a:latin typeface="+mn-lt"/>
                      </a:endParaRPr>
                    </a:p>
                    <a:p>
                      <a:pPr>
                        <a:spcAft>
                          <a:spcPts val="0"/>
                        </a:spcAft>
                      </a:pPr>
                      <a:r>
                        <a:rPr lang="en-GB" sz="750" b="1">
                          <a:solidFill>
                            <a:schemeClr val="tx1"/>
                          </a:solidFill>
                          <a:effectLst/>
                          <a:latin typeface="+mn-lt"/>
                        </a:rPr>
                        <a:t>End of Cycle Knowledge Assessment</a:t>
                      </a:r>
                    </a:p>
                    <a:p>
                      <a:pPr>
                        <a:spcAft>
                          <a:spcPts val="0"/>
                        </a:spcAft>
                      </a:pPr>
                      <a:endParaRPr lang="en-GB" sz="750">
                        <a:solidFill>
                          <a:schemeClr val="tx1"/>
                        </a:solidFill>
                        <a:effectLst/>
                        <a:latin typeface="+mn-lt"/>
                      </a:endParaRPr>
                    </a:p>
                    <a:p>
                      <a:pPr>
                        <a:spcAft>
                          <a:spcPts val="0"/>
                        </a:spcAft>
                      </a:pPr>
                      <a:r>
                        <a:rPr lang="en-GB" sz="750">
                          <a:solidFill>
                            <a:schemeClr val="tx1"/>
                          </a:solidFill>
                          <a:effectLst/>
                          <a:latin typeface="+mn-lt"/>
                        </a:rPr>
                        <a:t>The structure of mid-cycle and end-point assessments are the same, but the amount of content and expectation of competence increases. </a:t>
                      </a:r>
                    </a:p>
                    <a:p>
                      <a:endParaRPr lang="en-GB" sz="750">
                        <a:latin typeface="+mn-lt"/>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1">
                          <a:solidFill>
                            <a:srgbClr val="FF0000"/>
                          </a:solidFill>
                          <a:effectLst/>
                          <a:latin typeface="+mn-lt"/>
                        </a:rPr>
                        <a:t>What are the formal assessments for this unit?</a:t>
                      </a:r>
                      <a:endParaRPr lang="en-GB" sz="750" b="1" i="0">
                        <a:solidFill>
                          <a:srgbClr val="FF0000"/>
                        </a:solidFill>
                        <a:effectLst/>
                        <a:latin typeface="+mn-lt"/>
                      </a:endParaRPr>
                    </a:p>
                    <a:p>
                      <a:pPr marL="0" marR="0" lvl="0" indent="0" algn="l" rtl="0" eaLnBrk="1" fontAlgn="auto" latinLnBrk="0" hangingPunct="1">
                        <a:lnSpc>
                          <a:spcPct val="100000"/>
                        </a:lnSpc>
                        <a:spcBef>
                          <a:spcPts val="0"/>
                        </a:spcBef>
                        <a:spcAft>
                          <a:spcPts val="0"/>
                        </a:spcAft>
                        <a:buClrTx/>
                        <a:buSzTx/>
                        <a:buFontTx/>
                        <a:buNone/>
                      </a:pPr>
                      <a:r>
                        <a:rPr lang="en-GB" sz="750" b="1" i="0">
                          <a:solidFill>
                            <a:schemeClr val="tx1"/>
                          </a:solidFill>
                          <a:effectLst/>
                          <a:latin typeface="+mn-lt"/>
                        </a:rPr>
                        <a:t>Mid Cycle Assessment:  </a:t>
                      </a:r>
                      <a:r>
                        <a:rPr lang="en-GB" sz="750" b="0" i="0">
                          <a:solidFill>
                            <a:schemeClr val="tx1"/>
                          </a:solidFill>
                          <a:effectLst/>
                          <a:latin typeface="+mn-lt"/>
                        </a:rPr>
                        <a:t>Write a speech on some changes that you would like to see in school.</a:t>
                      </a:r>
                    </a:p>
                    <a:p>
                      <a:pPr marL="0" marR="0" lvl="0" indent="0" algn="l" rtl="0" eaLnBrk="1" fontAlgn="auto" latinLnBrk="0" hangingPunct="1">
                        <a:lnSpc>
                          <a:spcPct val="100000"/>
                        </a:lnSpc>
                        <a:spcBef>
                          <a:spcPts val="0"/>
                        </a:spcBef>
                        <a:spcAft>
                          <a:spcPts val="0"/>
                        </a:spcAft>
                        <a:buClrTx/>
                        <a:buSzTx/>
                        <a:buFontTx/>
                        <a:buNone/>
                      </a:pPr>
                      <a:r>
                        <a:rPr lang="en-GB" sz="750" b="1" i="0">
                          <a:solidFill>
                            <a:schemeClr val="tx1"/>
                          </a:solidFill>
                          <a:effectLst/>
                          <a:latin typeface="+mn-lt"/>
                        </a:rPr>
                        <a:t>End of Cycle Assessment: </a:t>
                      </a:r>
                      <a:r>
                        <a:rPr lang="en-GB" sz="750" b="0" i="0" u="none" strike="noStrike" noProof="0">
                          <a:solidFill>
                            <a:srgbClr val="000000"/>
                          </a:solidFill>
                          <a:effectLst/>
                          <a:latin typeface="Calibri"/>
                        </a:rPr>
                        <a:t>Write a speech on the importance of respecting everyone's rights in school (p</a:t>
                      </a:r>
                      <a:r>
                        <a:rPr lang="en-GB" sz="750" b="0" i="0">
                          <a:solidFill>
                            <a:schemeClr val="tx1"/>
                          </a:solidFill>
                          <a:effectLst/>
                          <a:latin typeface="+mn-lt"/>
                        </a:rPr>
                        <a:t>romoting a ‘Rights Respecting School’ environment).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750" b="1" i="0">
                          <a:solidFill>
                            <a:schemeClr val="tx1"/>
                          </a:solidFill>
                          <a:effectLst/>
                          <a:latin typeface="+mn-lt"/>
                        </a:rPr>
                        <a:t>End of Cycle Knowledge Assessment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750" b="0" i="0">
                        <a:solidFill>
                          <a:schemeClr val="tx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750">
                          <a:solidFill>
                            <a:schemeClr val="tx1"/>
                          </a:solidFill>
                          <a:effectLst/>
                          <a:latin typeface="+mn-lt"/>
                        </a:rPr>
                        <a:t>The structure of mid-cycle and end-point assessments are the same, but the amount of content and expectation of competence increases.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750" b="0" i="0">
                          <a:solidFill>
                            <a:schemeClr val="tx1"/>
                          </a:solidFill>
                          <a:effectLst/>
                          <a:latin typeface="+mn-lt"/>
                        </a:rPr>
                        <a:t> </a:t>
                      </a:r>
                      <a:endParaRPr lang="en-GB" sz="750" b="0" i="1">
                        <a:solidFill>
                          <a:schemeClr val="tx1"/>
                        </a:solidFill>
                        <a:effectLst/>
                        <a:latin typeface="+mn-lt"/>
                      </a:endParaRPr>
                    </a:p>
                  </a:txBody>
                  <a:tcPr marL="68580" marR="68580" marT="0" marB="0"/>
                </a:tc>
                <a:extLst>
                  <a:ext uri="{0D108BD9-81ED-4DB2-BD59-A6C34878D82A}">
                    <a16:rowId xmlns:a16="http://schemas.microsoft.com/office/drawing/2014/main" val="3967013867"/>
                  </a:ext>
                </a:extLst>
              </a:tr>
              <a:tr h="284963">
                <a:tc>
                  <a:txBody>
                    <a:bodyPr/>
                    <a:lstStyle/>
                    <a:p>
                      <a:pPr>
                        <a:spcAft>
                          <a:spcPts val="0"/>
                        </a:spcAft>
                      </a:pPr>
                      <a:r>
                        <a:rPr lang="en-GB" sz="1000">
                          <a:effectLst/>
                          <a:latin typeface="+mn-lt"/>
                        </a:rPr>
                        <a:t>Homework</a:t>
                      </a:r>
                    </a:p>
                  </a:txBody>
                  <a:tcPr marL="68580" marR="68580" marT="0" marB="0"/>
                </a:tc>
                <a:tc gridSpan="3">
                  <a:txBody>
                    <a:bodyPr/>
                    <a:lstStyle/>
                    <a:p>
                      <a:pPr>
                        <a:spcAft>
                          <a:spcPts val="0"/>
                        </a:spcAft>
                      </a:pPr>
                      <a:r>
                        <a:rPr lang="en-GB" sz="750">
                          <a:solidFill>
                            <a:schemeClr val="tx1"/>
                          </a:solidFill>
                          <a:effectLst/>
                          <a:latin typeface="+mn-lt"/>
                        </a:rPr>
                        <a:t>Weekly Bedrock tasks                                                                                                             </a:t>
                      </a:r>
                      <a:r>
                        <a:rPr lang="en-GB" sz="750">
                          <a:effectLst/>
                          <a:latin typeface="+mn-lt"/>
                        </a:rPr>
                        <a:t>                                                                   Weekly Bedrock tasks                                                                                    Weekly Bedrock tasks</a:t>
                      </a: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02546485"/>
                  </a:ext>
                </a:extLst>
              </a:tr>
            </a:tbl>
          </a:graphicData>
        </a:graphic>
      </p:graphicFrame>
    </p:spTree>
    <p:extLst>
      <p:ext uri="{BB962C8B-B14F-4D97-AF65-F5344CB8AC3E}">
        <p14:creationId xmlns:p14="http://schemas.microsoft.com/office/powerpoint/2010/main" val="4183851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41B974E9B42DF42A6DCCCB579A3E4C6" ma:contentTypeVersion="6" ma:contentTypeDescription="Create a new document." ma:contentTypeScope="" ma:versionID="52a258d1763cccd831a686852d7ddcef">
  <xsd:schema xmlns:xsd="http://www.w3.org/2001/XMLSchema" xmlns:xs="http://www.w3.org/2001/XMLSchema" xmlns:p="http://schemas.microsoft.com/office/2006/metadata/properties" xmlns:ns2="f6dbf1d6-2ce5-40df-9cc9-9bb34b01c2e0" xmlns:ns3="9ad13610-ae9a-4e71-a8d9-9480d9997d77" targetNamespace="http://schemas.microsoft.com/office/2006/metadata/properties" ma:root="true" ma:fieldsID="9fa17866a8f4b6d3f626960390c2734e" ns2:_="" ns3:_="">
    <xsd:import namespace="f6dbf1d6-2ce5-40df-9cc9-9bb34b01c2e0"/>
    <xsd:import namespace="9ad13610-ae9a-4e71-a8d9-9480d9997d7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dbf1d6-2ce5-40df-9cc9-9bb34b01c2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d13610-ae9a-4e71-a8d9-9480d9997d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DF8DDB-92DC-4918-9AFB-1B0887836D81}">
  <ds:schemaRefs>
    <ds:schemaRef ds:uri="7c97f016-a6e1-475b-ac2d-aaa20401d83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E67AAFA-D958-49F6-9E71-17A3319FC64A}"/>
</file>

<file path=customXml/itemProps3.xml><?xml version="1.0" encoding="utf-8"?>
<ds:datastoreItem xmlns:ds="http://schemas.openxmlformats.org/officeDocument/2006/customXml" ds:itemID="{D3E60946-66D2-4195-A3BF-236D21799A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Catrin PEAKE</dc:creator>
  <cp:revision>1</cp:revision>
  <cp:lastPrinted>2021-10-06T10:24:54Z</cp:lastPrinted>
  <dcterms:created xsi:type="dcterms:W3CDTF">2021-09-20T10:53:21Z</dcterms:created>
  <dcterms:modified xsi:type="dcterms:W3CDTF">2024-05-23T14:00:29Z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0x010100D41B974E9B42DF42A6DCCCB579A3E4C6</vt:lpwstr>
  </property>
  <property fmtid="{D5CDD505-2E9C-101B-9397-08002B2CF9AE}" pid="3" name="Order">
    <vt:r8>56200</vt:r8>
  </property>
  <property fmtid="{D5CDD505-2E9C-101B-9397-08002B2CF9AE}" pid="4" name="Topic">
    <vt:lpwstr/>
  </property>
  <property fmtid="{D5CDD505-2E9C-101B-9397-08002B2CF9AE}" pid="5" name="Term">
    <vt:lpwstr/>
  </property>
  <property fmtid="{D5CDD505-2E9C-101B-9397-08002B2CF9AE}" pid="6" name="Staff Category">
    <vt:lpwstr/>
  </property>
  <property fmtid="{D5CDD505-2E9C-101B-9397-08002B2CF9AE}" pid="7" name="Week">
    <vt:lpwstr/>
  </property>
  <property fmtid="{D5CDD505-2E9C-101B-9397-08002B2CF9AE}" pid="8" name="Exam Board">
    <vt:lpwstr/>
  </property>
</Properties>
</file>