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6858000" cy="9144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9"/>
    <a:srgbClr val="0000FF"/>
    <a:srgbClr val="90D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FDF598-D95F-4BDC-9E8F-3BD747D920BC}" v="5" dt="2025-04-22T19:01:18.6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Reed" userId="371c1b9c-e16e-4a1b-85ee-4ef249242609" providerId="ADAL" clId="{5AFDF598-D95F-4BDC-9E8F-3BD747D920BC}"/>
    <pc:docChg chg="custSel modSld">
      <pc:chgData name="J Reed" userId="371c1b9c-e16e-4a1b-85ee-4ef249242609" providerId="ADAL" clId="{5AFDF598-D95F-4BDC-9E8F-3BD747D920BC}" dt="2025-04-29T07:33:53.578" v="469" actId="20577"/>
      <pc:docMkLst>
        <pc:docMk/>
      </pc:docMkLst>
      <pc:sldChg chg="modSp mod">
        <pc:chgData name="J Reed" userId="371c1b9c-e16e-4a1b-85ee-4ef249242609" providerId="ADAL" clId="{5AFDF598-D95F-4BDC-9E8F-3BD747D920BC}" dt="2025-04-22T19:01:18.694" v="191"/>
        <pc:sldMkLst>
          <pc:docMk/>
          <pc:sldMk cId="0" sldId="256"/>
        </pc:sldMkLst>
        <pc:graphicFrameChg chg="mod modGraphic">
          <ac:chgData name="J Reed" userId="371c1b9c-e16e-4a1b-85ee-4ef249242609" providerId="ADAL" clId="{5AFDF598-D95F-4BDC-9E8F-3BD747D920BC}" dt="2025-04-22T19:01:18.694" v="191"/>
          <ac:graphicFrameMkLst>
            <pc:docMk/>
            <pc:sldMk cId="0" sldId="256"/>
            <ac:graphicFrameMk id="9" creationId="{44479BFC-D93F-47F7-A747-D7EC781998E6}"/>
          </ac:graphicFrameMkLst>
        </pc:graphicFrameChg>
      </pc:sldChg>
      <pc:sldChg chg="modSp mod">
        <pc:chgData name="J Reed" userId="371c1b9c-e16e-4a1b-85ee-4ef249242609" providerId="ADAL" clId="{5AFDF598-D95F-4BDC-9E8F-3BD747D920BC}" dt="2025-04-29T07:33:53.578" v="469" actId="20577"/>
        <pc:sldMkLst>
          <pc:docMk/>
          <pc:sldMk cId="0" sldId="257"/>
        </pc:sldMkLst>
        <pc:graphicFrameChg chg="mod modGraphic">
          <ac:chgData name="J Reed" userId="371c1b9c-e16e-4a1b-85ee-4ef249242609" providerId="ADAL" clId="{5AFDF598-D95F-4BDC-9E8F-3BD747D920BC}" dt="2025-04-16T19:48:54.334" v="183" actId="255"/>
          <ac:graphicFrameMkLst>
            <pc:docMk/>
            <pc:sldMk cId="0" sldId="257"/>
            <ac:graphicFrameMk id="4" creationId="{6765E8F3-5DFE-44D8-A227-BF7C2A3E54B1}"/>
          </ac:graphicFrameMkLst>
        </pc:graphicFrameChg>
        <pc:graphicFrameChg chg="modGraphic">
          <ac:chgData name="J Reed" userId="371c1b9c-e16e-4a1b-85ee-4ef249242609" providerId="ADAL" clId="{5AFDF598-D95F-4BDC-9E8F-3BD747D920BC}" dt="2025-04-29T07:33:53.578" v="469" actId="20577"/>
          <ac:graphicFrameMkLst>
            <pc:docMk/>
            <pc:sldMk cId="0" sldId="257"/>
            <ac:graphicFrameMk id="9" creationId="{6CF84FB2-CE8B-451D-8E9C-94A6890695DC}"/>
          </ac:graphicFrameMkLst>
        </pc:graphicFrameChg>
        <pc:graphicFrameChg chg="modGraphic">
          <ac:chgData name="J Reed" userId="371c1b9c-e16e-4a1b-85ee-4ef249242609" providerId="ADAL" clId="{5AFDF598-D95F-4BDC-9E8F-3BD747D920BC}" dt="2025-04-16T19:48:13.209" v="177" actId="255"/>
          <ac:graphicFrameMkLst>
            <pc:docMk/>
            <pc:sldMk cId="0" sldId="257"/>
            <ac:graphicFrameMk id="11" creationId="{D2E0272B-0B86-4132-8D15-3980227E6E2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FE278-BF16-4B4B-AAC0-D0F74D663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E175D-8732-4159-B0AC-A666740578CA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EE2C2-5C15-4C9B-A199-A16F1355C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CA4DA-90A5-44E0-ACDA-644B0674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059D5-CCC4-45FB-84C1-9A1ED4173F0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9426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95E0F-006B-47E1-B9FC-7AFE954BE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49543-A9BD-4A74-B538-C4F5B2DB8356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0732B-22CC-42C6-9E97-C4F500E5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9FE02-048E-47A8-A629-7B760357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EEB45-A7F7-486D-B1C2-BC537D30A35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192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105D5-8006-4837-A859-9755EA432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BEE6E-8C48-4621-BCB1-F6D34DAE256A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75485-876B-4531-A86E-BFEC72A1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09008-CC1A-41D5-B83C-7CB8CCEFE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C5FA5-C44A-4D8C-AA1B-3241C7D5953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8060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0A82409-681B-42AB-93C2-D1850CED3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15603-DB34-46E0-B3EC-45E92BA67FCD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530702-18B6-4512-99B8-1AB907C2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25939F-0EC5-4AE8-BD0F-A038AC7D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A99A4A-7C2F-447B-8590-A79A13D3A8A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094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5B68E43-73EF-4200-88CB-12A6C0B5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90261-376F-480C-B340-E58AB5402E81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5BAB7F-D61B-4FB7-BEC3-94CBD07A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B869435-2E58-4BE7-A6E1-7BE66B55F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B4A9B-BFDD-412C-80AB-185059B9DE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5336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049A646-8BCB-40B5-98DF-B2B0A3FD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49DE6-8258-42DB-B8F3-37859C9F8A0C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E46E8B-6FD9-42C0-9CAE-D0BCE140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E91577-3E63-4BF0-AE52-20C54F774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1B5BB-45A1-4046-AC4C-5BDBA7BD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15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50F215-5A8B-4F5B-BC54-B5CDAA3B0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20FBA-7169-4F3D-B33E-40A7A1607C31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8ED2045-6BCE-45D6-B046-9A2FF3321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E114F55-892E-4729-9DB0-72499973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7E287-64C4-4E0C-9F69-D5AE41601EC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30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D1F5E1-C437-4355-AE8D-16DE1EA5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F6454-DB1F-46D3-A7F6-8E4376853599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F341D79-49A1-420C-BC09-3E53AA7B9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BF2118F-C73C-4273-B520-4CBF363A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5970B7-0576-4A25-AB88-C439F32944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283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E3E3AEF-1016-49A8-8C58-ECCD751FF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68C7D-DEEE-42BF-967D-739472DE83F9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EC4291-68B5-4F99-80FE-3B78A817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AEB383E-62FD-46EF-A8C7-09FB1C69C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9C91-ADD8-4A65-AFDE-9E09737E4A8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9297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0A509-E175-4EF3-9E5F-79BCCF45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195E1-8A14-4C0F-B369-904A0E835CC3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5B3F0-444E-4D8C-9213-6B96B989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70EE6-499B-4695-8698-F50593D8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380AC9-9A84-4B14-8E49-07109FE1A0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622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9AB59-5ECD-4D92-804F-6B16F4437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F569-B6B2-4339-B4E8-79453FE44940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A307A-1D7B-4244-B44A-C5E2F226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B028D-B310-484A-8916-85977F308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F7DF9-92F0-4BA2-838C-23D8E9A88AB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620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A4D8812-861D-4875-8415-C1519EE817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AA183D7-AFB7-4B76-AF62-FEB68EC262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45EE7-8889-49CB-B863-057800CF8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FFF3FF-F02B-426B-9E0B-3B13B516F2D7}" type="datetimeFigureOut">
              <a:rPr lang="en-GB"/>
              <a:pPr>
                <a:defRPr/>
              </a:pPr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3B481-FEB9-4B03-B87F-C02F51FF1F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31AD8-8F9B-496E-A33D-8674E4344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EF7112C-C252-4BF5-928A-021B7364D08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programmes/p0113k28" TargetMode="External"/><Relationship Id="rId2" Type="http://schemas.openxmlformats.org/officeDocument/2006/relationships/hyperlink" Target="https://www.bbc.co.uk/iplayer/episodes/b0798kz4/down-on-the-far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4479BFC-D93F-47F7-A747-D7EC781998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452296"/>
              </p:ext>
            </p:extLst>
          </p:nvPr>
        </p:nvGraphicFramePr>
        <p:xfrm>
          <a:off x="11113" y="1385537"/>
          <a:ext cx="6858000" cy="76083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5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6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0639"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>
                          <a:latin typeface="Abadi" panose="020B0604020104020204" pitchFamily="34" charset="0"/>
                        </a:rPr>
                        <a:t>Mathematics</a:t>
                      </a:r>
                    </a:p>
                  </a:txBody>
                  <a:tcPr marT="45714" marB="45714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>
                          <a:latin typeface="Abadi" panose="020B0604020104020204" pitchFamily="34" charset="0"/>
                        </a:rPr>
                        <a:t>English</a:t>
                      </a:r>
                    </a:p>
                  </a:txBody>
                  <a:tcPr marT="45714" marB="45714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baseline="0" dirty="0">
                          <a:latin typeface="Abadi" panose="020B0604020104020204" pitchFamily="34" charset="0"/>
                        </a:rPr>
                        <a:t>Geography</a:t>
                      </a:r>
                      <a:endParaRPr lang="en-GB" sz="1050" b="1" dirty="0">
                        <a:latin typeface="Abadi" panose="020B0604020104020204" pitchFamily="34" charset="0"/>
                      </a:endParaRPr>
                    </a:p>
                  </a:txBody>
                  <a:tcPr marT="45714" marB="45714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7677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Multiplication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Count, read and write numbers to 100 in numerals; count in multiples of twos, fives and tens.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Solve one-step problems involving multiplication and division, by calculating the answer using concrete objects, pictorial representations and arrays.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Division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Solve one-step problems involving multiplication and division, by calculating the answer using concrete objects, pictorial representations and arrays.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Halves and Quarters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Recognise, find and name a half as one of two equal parts of an object, shape or quantity.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50" kern="1200" dirty="0" err="1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Recognise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, find and name a quarter as one of four equal parts of an object, shape or quantity.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Position and Directions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Describe position, direction and movement, including whole, half, quarter and three-quarter turns.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105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The Little Red Hen</a:t>
                      </a:r>
                      <a:endParaRPr lang="en-GB" sz="105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Farmyard Hullabaloo by Giles Andreae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Lifecycles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Farmer Duck by Martin Waddell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5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5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Features of a poem – identifying verses, rhyming words, short descriptive sentence.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Non-Fiction – exploring the features in a non-fiction text including diagrams, labels, headings</a:t>
                      </a:r>
                      <a:r>
                        <a:rPr lang="en-GB" sz="1050" b="1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and bullet points.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5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Developing stamina for writing, expanding sentences with joining words and time connectives.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5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5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To understand a farm is a piece of land used to grow plants and/or raise animals for food and people who grow these plants or raise these animals are called farmers.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To be able to identify different types of farms including arable, livestock and dairy farms.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To be able to identify human features of a farm include farmhouse, barn, and fences.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To be able to identify physical features of a farm include soil, vegetation, and seasons.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AAA45A2-70B1-4D98-8799-6A13B64512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83486"/>
              </p:ext>
            </p:extLst>
          </p:nvPr>
        </p:nvGraphicFramePr>
        <p:xfrm>
          <a:off x="1125538" y="4763"/>
          <a:ext cx="4606924" cy="14937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8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515">
                  <a:extLst>
                    <a:ext uri="{9D8B030D-6E8A-4147-A177-3AD203B41FA5}">
                      <a16:colId xmlns:a16="http://schemas.microsoft.com/office/drawing/2014/main" val="1206582059"/>
                    </a:ext>
                  </a:extLst>
                </a:gridCol>
                <a:gridCol w="2249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Primary School and Nursery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sng" dirty="0"/>
                        <a:t>Curriculum Overview For Parents</a:t>
                      </a:r>
                      <a:endParaRPr lang="en-GB" sz="1600" b="1" u="sng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076737"/>
                  </a:ext>
                </a:extLst>
              </a:tr>
              <a:tr h="27438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                       Term: 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Summer 1 2025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Mrs Reed</a:t>
                      </a:r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826537606"/>
                  </a:ext>
                </a:extLst>
              </a:tr>
              <a:tr h="2743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baseline="0" dirty="0"/>
                        <a:t>On the Farm </a:t>
                      </a:r>
                      <a:endParaRPr lang="en-GB" sz="16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617379"/>
                  </a:ext>
                </a:extLst>
              </a:tr>
              <a:tr h="274380"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393" marR="91393" marT="45737" marB="45737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200" dirty="0"/>
                        <a:t>     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760106"/>
                  </a:ext>
                </a:extLst>
              </a:tr>
            </a:tbl>
          </a:graphicData>
        </a:graphic>
      </p:graphicFrame>
      <p:sp>
        <p:nvSpPr>
          <p:cNvPr id="2072" name="TextBox 7">
            <a:extLst>
              <a:ext uri="{FF2B5EF4-FFF2-40B4-BE49-F238E27FC236}">
                <a16:creationId xmlns:a16="http://schemas.microsoft.com/office/drawing/2014/main" id="{99E5C31B-3956-4FB7-9E25-A4AD123B7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813"/>
            <a:ext cx="1125538" cy="1323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dirty="0">
                <a:latin typeface="Abadi" panose="020B0604020104020204" pitchFamily="34" charset="0"/>
              </a:rPr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sp>
        <p:nvSpPr>
          <p:cNvPr id="2073" name="TextBox 7">
            <a:extLst>
              <a:ext uri="{FF2B5EF4-FFF2-40B4-BE49-F238E27FC236}">
                <a16:creationId xmlns:a16="http://schemas.microsoft.com/office/drawing/2014/main" id="{4ADF3FAD-63AF-4334-A8F9-091011846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23813"/>
            <a:ext cx="1125537" cy="1323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dirty="0">
                <a:latin typeface="Abadi" panose="020B0604020104020204" pitchFamily="34" charset="0"/>
              </a:rPr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39A0D2-F09D-F4A4-B67D-EDDFBEBE9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658" y="395536"/>
            <a:ext cx="774259" cy="8474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AB95C0-556D-837E-FEAB-3B4E14FDB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3" y="395247"/>
            <a:ext cx="774259" cy="8474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CF84FB2-CE8B-451D-8E9C-94A689069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297507"/>
              </p:ext>
            </p:extLst>
          </p:nvPr>
        </p:nvGraphicFramePr>
        <p:xfrm>
          <a:off x="0" y="1503363"/>
          <a:ext cx="6826072" cy="42212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2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0468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Abadi" panose="020B0604020104020204" pitchFamily="34" charset="0"/>
                        </a:rPr>
                        <a:t>Science</a:t>
                      </a:r>
                    </a:p>
                  </a:txBody>
                  <a:tcPr marL="91452" marR="91452" marT="45667" marB="45667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Abadi" panose="020B0604020104020204" pitchFamily="34" charset="0"/>
                        </a:rPr>
                        <a:t>Art</a:t>
                      </a:r>
                    </a:p>
                  </a:txBody>
                  <a:tcPr marL="91452" marR="91452" marT="45667" marB="45667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Abadi" panose="020B0604020104020204" pitchFamily="34" charset="0"/>
                        </a:rPr>
                        <a:t>R.E</a:t>
                      </a:r>
                    </a:p>
                  </a:txBody>
                  <a:tcPr marL="91452" marR="91452" marT="45667" marB="45667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6311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Identify and name a variety of common wild and garden plants, including deciduous and evergreen trees.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Identify and describe the basic structure of a variety of common flowering plants, including trees.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91452" marR="91452" marT="45667" marB="45667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Create a simple print using shapes in a repeated pattern.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Print using found objects to make different marks and effects.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Investigate texture by creating a rubbing.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Create a design for a printing tile.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Scratch a design into a polystyrene tile to make a </a:t>
                      </a:r>
                      <a:r>
                        <a:rPr lang="en-GB" sz="1000" b="0" kern="120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repeated print.</a:t>
                      </a: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91452" marR="91452" marT="45667" marB="45667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5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Understanding that everyone is unique and important.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5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The Golden Rule for everyone is to ‘treat others how we would like to be treated’.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5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The story of the Good Samaritan tells us how to be a good neighbour to  everyone.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5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At the Jewish festival of Sukkot people spend time living outside to remember the Israelites that escaped from Egypt.  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50" b="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Tzedakah is the Jewish idea of charitable giving to those who need help. For Jewish people this is to make the world a better place.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91452" marR="91452" marT="45667" marB="456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2E0272B-0B86-4132-8D15-3980227E6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294702"/>
              </p:ext>
            </p:extLst>
          </p:nvPr>
        </p:nvGraphicFramePr>
        <p:xfrm>
          <a:off x="12522" y="6012160"/>
          <a:ext cx="6813550" cy="3014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1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Abadi" panose="020B0604020104020204" pitchFamily="34" charset="0"/>
                        </a:rPr>
                        <a:t>Things to look for and do at home/Any other Information:</a:t>
                      </a:r>
                    </a:p>
                  </a:txBody>
                  <a:tcPr marL="91444" marR="91444" marT="45737" marB="45737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60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u="sng" kern="1200" baseline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Choose an activity to complete at home please bring into school </a:t>
                      </a:r>
                      <a:r>
                        <a:rPr lang="en-US" sz="1100" b="0" u="sng" kern="1200" baseline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w/c </a:t>
                      </a:r>
                      <a:r>
                        <a:rPr lang="en-US" sz="1100" b="0" u="sng" kern="1200" baseline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Monday 12th </a:t>
                      </a:r>
                      <a:r>
                        <a:rPr lang="en-US" sz="1100" b="0" u="sng" kern="1200" baseline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May to receive a free star!</a:t>
                      </a:r>
                      <a:endParaRPr lang="en-GB" sz="1100" b="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Design then make your own miniature farm – think about the features of a farm (fields, farm buildings etc)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Watch </a:t>
                      </a: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  <a:hlinkClick r:id="rId2"/>
                        </a:rPr>
                        <a:t>https://www.bbc.co.uk/iplayer/episodes/b0798kz4/down-on-the-farm</a:t>
                      </a: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a series looking at what happens on farms, from livestock to harvesting, as well as where food comes from and how it's grown, then produce a farm fact file.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Watch </a:t>
                      </a: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  <a:hlinkClick r:id="rId3"/>
                        </a:rPr>
                        <a:t>https://www.bbc.co.uk/programmes/p0113k28</a:t>
                      </a: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then create a poster of all the jobs carried out on a farm.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Please be reminded that it is outdoor PE this term therefore a hoodie and tracksuit bottoms will be needed alongside a t-shirt and shorts in case of cooler weather. PE is now on a </a:t>
                      </a:r>
                      <a:r>
                        <a:rPr lang="en-GB" sz="1100" b="0" u="sng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TUESDAY </a:t>
                      </a:r>
                      <a:r>
                        <a:rPr lang="en-GB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second lesson continues to be on </a:t>
                      </a: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a Thursday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Library – every Thursday, please ensure that the book is signed off otherwise it won’t be changed.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Phonic Books – Please can both phonic books be returned every THURSDAY so they can be exchanged for new ones.</a:t>
                      </a:r>
                    </a:p>
                  </a:txBody>
                  <a:tcPr marL="91444" marR="91444" marT="45737" marB="4573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91DD8EE-918F-4532-B257-8680A0B3E8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613253"/>
              </p:ext>
            </p:extLst>
          </p:nvPr>
        </p:nvGraphicFramePr>
        <p:xfrm>
          <a:off x="1125538" y="-71139"/>
          <a:ext cx="4606925" cy="2743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3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78"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409" marR="91409" marT="45730" marB="45730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409" marR="91409" marT="45730" marB="4573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65E8F3-5DFE-44D8-A227-BF7C2A3E5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87579"/>
              </p:ext>
            </p:extLst>
          </p:nvPr>
        </p:nvGraphicFramePr>
        <p:xfrm>
          <a:off x="29208" y="3971292"/>
          <a:ext cx="6796864" cy="22704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5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0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745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Abadi" panose="020B0604020104020204" pitchFamily="34" charset="0"/>
                        </a:rPr>
                        <a:t>RHE</a:t>
                      </a:r>
                    </a:p>
                  </a:txBody>
                  <a:tcPr marL="91444" marR="91444" marT="45679" marB="45679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Abadi" panose="020B0604020104020204" pitchFamily="34" charset="0"/>
                        </a:rPr>
                        <a:t>Computing</a:t>
                      </a:r>
                    </a:p>
                  </a:txBody>
                  <a:tcPr marL="91444" marR="91444" marT="45679" marB="45679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Abadi" panose="020B0604020104020204" pitchFamily="34" charset="0"/>
                        </a:rPr>
                        <a:t>Hockey</a:t>
                      </a:r>
                    </a:p>
                  </a:txBody>
                  <a:tcPr marL="91444" marR="91444" marT="45679" marB="45679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499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Understand what money is and how it helps us. Discuss ways to keep coins safe and the purpose of banks and building societies.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The differences between spending and saving money.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Identify the different job roles adults have in school.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Identify and describe different jobs.</a:t>
                      </a:r>
                    </a:p>
                  </a:txBody>
                  <a:tcPr marL="91444" marR="91444" marT="45679" marB="45679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Digital Painting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Create pictures by hand, photographing and on computers.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Use tools on the computer to create different lines, shapes and colours.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Create a piece of artwork on a computer.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679" marB="45679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To move and stop the ball using a hockey stick.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Dribble the ball using close control.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Pass the ball with control and accuracy to a teammate.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Tackle a defender safely.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Dribble to ball then shoot to score a goal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Use attacking and defending tactics to play a match.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679" marB="4567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21" name="TextBox 7">
            <a:extLst>
              <a:ext uri="{FF2B5EF4-FFF2-40B4-BE49-F238E27FC236}">
                <a16:creationId xmlns:a16="http://schemas.microsoft.com/office/drawing/2014/main" id="{7B53EE1B-B0F6-496C-81E4-0904588EE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813"/>
            <a:ext cx="1125538" cy="14773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sp>
        <p:nvSpPr>
          <p:cNvPr id="3122" name="TextBox 7">
            <a:extLst>
              <a:ext uri="{FF2B5EF4-FFF2-40B4-BE49-F238E27FC236}">
                <a16:creationId xmlns:a16="http://schemas.microsoft.com/office/drawing/2014/main" id="{1E49B444-2C76-48F8-A2CE-4AB604B02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25400"/>
            <a:ext cx="1125537" cy="14773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37AF4B-D38F-FE2E-0E8C-95A869FB4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274664"/>
              </p:ext>
            </p:extLst>
          </p:nvPr>
        </p:nvGraphicFramePr>
        <p:xfrm>
          <a:off x="1157328" y="61356"/>
          <a:ext cx="4575133" cy="1219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0765">
                  <a:extLst>
                    <a:ext uri="{9D8B030D-6E8A-4147-A177-3AD203B41FA5}">
                      <a16:colId xmlns:a16="http://schemas.microsoft.com/office/drawing/2014/main" val="3575304543"/>
                    </a:ext>
                  </a:extLst>
                </a:gridCol>
                <a:gridCol w="2234368">
                  <a:extLst>
                    <a:ext uri="{9D8B030D-6E8A-4147-A177-3AD203B41FA5}">
                      <a16:colId xmlns:a16="http://schemas.microsoft.com/office/drawing/2014/main" val="940997026"/>
                    </a:ext>
                  </a:extLst>
                </a:gridCol>
              </a:tblGrid>
              <a:tr h="27438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Primary School and Nursery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71524"/>
                  </a:ext>
                </a:extLst>
              </a:tr>
              <a:tr h="27438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sng" dirty="0"/>
                        <a:t>Curriculum Overview For Parents</a:t>
                      </a:r>
                      <a:endParaRPr lang="en-GB" sz="1600" b="1" u="sng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815962"/>
                  </a:ext>
                </a:extLst>
              </a:tr>
              <a:tr h="274380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                      Term: 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Summer 1 2025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Mrs Reed</a:t>
                      </a:r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1102382466"/>
                  </a:ext>
                </a:extLst>
              </a:tr>
              <a:tr h="27438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baseline="0" dirty="0"/>
                        <a:t>On the Farm </a:t>
                      </a:r>
                      <a:endParaRPr lang="en-GB" sz="16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64606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ABACA58-2F4B-2B67-D1E9-A2FFC9F85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39" y="429593"/>
            <a:ext cx="774259" cy="8474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45521A-918B-8378-1F6C-76697191D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894" y="429593"/>
            <a:ext cx="774259" cy="8474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8C9F5823BC844A011B3CDF13D093B" ma:contentTypeVersion="12" ma:contentTypeDescription="Create a new document." ma:contentTypeScope="" ma:versionID="4171afe9af4d926ab9870d7cce3c6458">
  <xsd:schema xmlns:xsd="http://www.w3.org/2001/XMLSchema" xmlns:xs="http://www.w3.org/2001/XMLSchema" xmlns:p="http://schemas.microsoft.com/office/2006/metadata/properties" xmlns:ns2="b2f1d325-4cb6-4428-8030-8c133dba3385" xmlns:ns3="9c028657-b331-4746-bff2-5c6ab46ed246" targetNamespace="http://schemas.microsoft.com/office/2006/metadata/properties" ma:root="true" ma:fieldsID="77f738427daac196f161669349cd14a8" ns2:_="" ns3:_="">
    <xsd:import namespace="b2f1d325-4cb6-4428-8030-8c133dba3385"/>
    <xsd:import namespace="9c028657-b331-4746-bff2-5c6ab46ed2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1d325-4cb6-4428-8030-8c133dba33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b5a9e40-5c8f-4e4e-b4e1-dae2113df3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028657-b331-4746-bff2-5c6ab46ed24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89a7909-3b7f-4065-b879-c80572402a64}" ma:internalName="TaxCatchAll" ma:showField="CatchAllData" ma:web="9c028657-b331-4746-bff2-5c6ab46ed2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1d325-4cb6-4428-8030-8c133dba3385">
      <Terms xmlns="http://schemas.microsoft.com/office/infopath/2007/PartnerControls"/>
    </lcf76f155ced4ddcb4097134ff3c332f>
    <TaxCatchAll xmlns="9c028657-b331-4746-bff2-5c6ab46ed246"/>
  </documentManagement>
</p:properties>
</file>

<file path=customXml/itemProps1.xml><?xml version="1.0" encoding="utf-8"?>
<ds:datastoreItem xmlns:ds="http://schemas.openxmlformats.org/officeDocument/2006/customXml" ds:itemID="{5486FCCC-EA8F-45C1-8CA1-1B6F604143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1d325-4cb6-4428-8030-8c133dba3385"/>
    <ds:schemaRef ds:uri="9c028657-b331-4746-bff2-5c6ab46ed2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793835-30F1-4552-97D3-2CEA47C768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541ED4-A939-4496-869C-DA672446039E}">
  <ds:schemaRefs>
    <ds:schemaRef ds:uri="http://purl.org/dc/elements/1.1/"/>
    <ds:schemaRef ds:uri="http://schemas.microsoft.com/office/2006/metadata/properties"/>
    <ds:schemaRef ds:uri="b2f1d325-4cb6-4428-8030-8c133dba3385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9c028657-b331-4746-bff2-5c6ab46ed246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859</Words>
  <Application>Microsoft Office PowerPoint</Application>
  <PresentationFormat>On-screen Show (4:3)</PresentationFormat>
  <Paragraphs>112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Abadi</vt:lpstr>
      <vt:lpstr>Arial</vt:lpstr>
      <vt:lpstr>Calibri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N Stone</cp:lastModifiedBy>
  <cp:revision>77</cp:revision>
  <cp:lastPrinted>2017-02-24T14:05:27Z</cp:lastPrinted>
  <dcterms:created xsi:type="dcterms:W3CDTF">2015-04-28T21:00:47Z</dcterms:created>
  <dcterms:modified xsi:type="dcterms:W3CDTF">2025-04-29T08:46:00Z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0x0101004568C9F5823BC844A011B3CDF13D093B</vt:lpwstr>
  </property>
</Properties>
</file>