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50" r:id="rId3"/>
    <p:sldId id="374" r:id="rId4"/>
    <p:sldId id="363" r:id="rId5"/>
    <p:sldId id="364" r:id="rId6"/>
    <p:sldId id="351" r:id="rId7"/>
    <p:sldId id="379" r:id="rId8"/>
    <p:sldId id="367" r:id="rId9"/>
    <p:sldId id="368" r:id="rId10"/>
    <p:sldId id="371" r:id="rId11"/>
    <p:sldId id="375" r:id="rId12"/>
    <p:sldId id="372" r:id="rId13"/>
    <p:sldId id="376" r:id="rId14"/>
    <p:sldId id="378" r:id="rId15"/>
    <p:sldId id="373" r:id="rId16"/>
    <p:sldId id="370" r:id="rId17"/>
    <p:sldId id="377" r:id="rId18"/>
    <p:sldId id="352" r:id="rId19"/>
    <p:sldId id="353" r:id="rId20"/>
    <p:sldId id="369" r:id="rId21"/>
    <p:sldId id="362" r:id="rId22"/>
    <p:sldId id="366"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E73462C-58CB-244A-AD2F-8F015A34B65B}">
          <p14:sldIdLst>
            <p14:sldId id="256"/>
            <p14:sldId id="350"/>
            <p14:sldId id="374"/>
            <p14:sldId id="363"/>
            <p14:sldId id="364"/>
            <p14:sldId id="351"/>
            <p14:sldId id="379"/>
            <p14:sldId id="367"/>
            <p14:sldId id="368"/>
            <p14:sldId id="371"/>
            <p14:sldId id="375"/>
            <p14:sldId id="372"/>
            <p14:sldId id="376"/>
            <p14:sldId id="378"/>
            <p14:sldId id="373"/>
            <p14:sldId id="370"/>
            <p14:sldId id="377"/>
            <p14:sldId id="352"/>
            <p14:sldId id="353"/>
            <p14:sldId id="369"/>
            <p14:sldId id="362"/>
            <p14:sldId id="3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7" autoAdjust="0"/>
    <p:restoredTop sz="88777" autoAdjust="0"/>
  </p:normalViewPr>
  <p:slideViewPr>
    <p:cSldViewPr>
      <p:cViewPr varScale="1">
        <p:scale>
          <a:sx n="102" d="100"/>
          <a:sy n="102" d="100"/>
        </p:scale>
        <p:origin x="1002" y="9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6400" cy="498395"/>
          </a:xfrm>
          <a:prstGeom prst="rect">
            <a:avLst/>
          </a:prstGeom>
        </p:spPr>
        <p:txBody>
          <a:bodyPr vert="horz" lIns="91401" tIns="45701" rIns="91401" bIns="45701" rtlCol="0"/>
          <a:lstStyle>
            <a:lvl1pPr algn="l">
              <a:defRPr sz="1200"/>
            </a:lvl1pPr>
          </a:lstStyle>
          <a:p>
            <a:endParaRPr lang="en-GB"/>
          </a:p>
        </p:txBody>
      </p:sp>
      <p:sp>
        <p:nvSpPr>
          <p:cNvPr id="3" name="Date Placeholder 2"/>
          <p:cNvSpPr>
            <a:spLocks noGrp="1"/>
          </p:cNvSpPr>
          <p:nvPr>
            <p:ph type="dt" idx="1"/>
          </p:nvPr>
        </p:nvSpPr>
        <p:spPr>
          <a:xfrm>
            <a:off x="3849692" y="3"/>
            <a:ext cx="2946400" cy="498395"/>
          </a:xfrm>
          <a:prstGeom prst="rect">
            <a:avLst/>
          </a:prstGeom>
        </p:spPr>
        <p:txBody>
          <a:bodyPr vert="horz" lIns="91401" tIns="45701" rIns="91401" bIns="45701" rtlCol="0"/>
          <a:lstStyle>
            <a:lvl1pPr algn="r">
              <a:defRPr sz="1200"/>
            </a:lvl1pPr>
          </a:lstStyle>
          <a:p>
            <a:fld id="{B56DF6F9-664C-4F00-BC6B-3C333CDD4386}" type="datetimeFigureOut">
              <a:rPr lang="en-GB" smtClean="0"/>
              <a:t>18/09/2025</a:t>
            </a:fld>
            <a:endParaRPr lang="en-GB"/>
          </a:p>
        </p:txBody>
      </p:sp>
      <p:sp>
        <p:nvSpPr>
          <p:cNvPr id="4" name="Slide Image Placeholder 3"/>
          <p:cNvSpPr>
            <a:spLocks noGrp="1" noRot="1" noChangeAspect="1"/>
          </p:cNvSpPr>
          <p:nvPr>
            <p:ph type="sldImg" idx="2"/>
          </p:nvPr>
        </p:nvSpPr>
        <p:spPr>
          <a:xfrm>
            <a:off x="423863" y="1241425"/>
            <a:ext cx="5949950" cy="3348038"/>
          </a:xfrm>
          <a:prstGeom prst="rect">
            <a:avLst/>
          </a:prstGeom>
          <a:noFill/>
          <a:ln w="12700">
            <a:solidFill>
              <a:prstClr val="black"/>
            </a:solidFill>
          </a:ln>
        </p:spPr>
        <p:txBody>
          <a:bodyPr vert="horz" lIns="91401" tIns="45701" rIns="91401" bIns="45701" rtlCol="0" anchor="ctr"/>
          <a:lstStyle/>
          <a:p>
            <a:endParaRPr lang="en-GB"/>
          </a:p>
        </p:txBody>
      </p:sp>
      <p:sp>
        <p:nvSpPr>
          <p:cNvPr id="5" name="Notes Placeholder 4"/>
          <p:cNvSpPr>
            <a:spLocks noGrp="1"/>
          </p:cNvSpPr>
          <p:nvPr>
            <p:ph type="body" sz="quarter" idx="3"/>
          </p:nvPr>
        </p:nvSpPr>
        <p:spPr>
          <a:xfrm>
            <a:off x="679454" y="4777614"/>
            <a:ext cx="5438775" cy="3907800"/>
          </a:xfrm>
          <a:prstGeom prst="rect">
            <a:avLst/>
          </a:prstGeom>
        </p:spPr>
        <p:txBody>
          <a:bodyPr vert="horz" lIns="91401" tIns="45701" rIns="91401" bIns="4570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246"/>
            <a:ext cx="2946400" cy="498395"/>
          </a:xfrm>
          <a:prstGeom prst="rect">
            <a:avLst/>
          </a:prstGeom>
        </p:spPr>
        <p:txBody>
          <a:bodyPr vert="horz" lIns="91401" tIns="45701" rIns="91401" bIns="45701" rtlCol="0" anchor="b"/>
          <a:lstStyle>
            <a:lvl1pPr algn="l">
              <a:defRPr sz="1200"/>
            </a:lvl1pPr>
          </a:lstStyle>
          <a:p>
            <a:endParaRPr lang="en-GB"/>
          </a:p>
        </p:txBody>
      </p:sp>
      <p:sp>
        <p:nvSpPr>
          <p:cNvPr id="7" name="Slide Number Placeholder 6"/>
          <p:cNvSpPr>
            <a:spLocks noGrp="1"/>
          </p:cNvSpPr>
          <p:nvPr>
            <p:ph type="sldNum" sz="quarter" idx="5"/>
          </p:nvPr>
        </p:nvSpPr>
        <p:spPr>
          <a:xfrm>
            <a:off x="3849692" y="9428246"/>
            <a:ext cx="2946400" cy="498395"/>
          </a:xfrm>
          <a:prstGeom prst="rect">
            <a:avLst/>
          </a:prstGeom>
        </p:spPr>
        <p:txBody>
          <a:bodyPr vert="horz" lIns="91401" tIns="45701" rIns="91401" bIns="45701" rtlCol="0" anchor="b"/>
          <a:lstStyle>
            <a:lvl1pPr algn="r">
              <a:defRPr sz="1200"/>
            </a:lvl1pPr>
          </a:lstStyle>
          <a:p>
            <a:fld id="{FADA5CC5-CF86-4711-98F1-5E38AB79918A}" type="slidenum">
              <a:rPr lang="en-GB" smtClean="0"/>
              <a:t>‹#›</a:t>
            </a:fld>
            <a:endParaRPr lang="en-GB"/>
          </a:p>
        </p:txBody>
      </p:sp>
    </p:spTree>
    <p:extLst>
      <p:ext uri="{BB962C8B-B14F-4D97-AF65-F5344CB8AC3E}">
        <p14:creationId xmlns:p14="http://schemas.microsoft.com/office/powerpoint/2010/main" val="1095522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1425"/>
            <a:ext cx="5949950" cy="3348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DA5CC5-CF86-4711-98F1-5E38AB79918A}" type="slidenum">
              <a:rPr lang="en-GB" smtClean="0"/>
              <a:t>1</a:t>
            </a:fld>
            <a:endParaRPr lang="en-GB" dirty="0"/>
          </a:p>
        </p:txBody>
      </p:sp>
    </p:spTree>
    <p:extLst>
      <p:ext uri="{BB962C8B-B14F-4D97-AF65-F5344CB8AC3E}">
        <p14:creationId xmlns:p14="http://schemas.microsoft.com/office/powerpoint/2010/main" val="392970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DA5CC5-CF86-4711-98F1-5E38AB79918A}" type="slidenum">
              <a:rPr lang="en-GB" smtClean="0"/>
              <a:t>7</a:t>
            </a:fld>
            <a:endParaRPr lang="en-GB"/>
          </a:p>
        </p:txBody>
      </p:sp>
    </p:spTree>
    <p:extLst>
      <p:ext uri="{BB962C8B-B14F-4D97-AF65-F5344CB8AC3E}">
        <p14:creationId xmlns:p14="http://schemas.microsoft.com/office/powerpoint/2010/main" val="1952395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AFE3F6-1AE1-47CF-B3B3-B5DFC722B70D}" type="datetimeFigureOut">
              <a:rPr lang="en-GB" smtClean="0"/>
              <a:pPr/>
              <a:t>18/09/2025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36663C0-381B-4911-85AE-49AF91F073D5}" type="slidenum">
              <a:rPr lang="en-GB" smtClean="0"/>
              <a:pPr/>
              <a:t>‹#›</a:t>
            </a:fld>
            <a:endParaRPr lang="en-GB" dirty="0"/>
          </a:p>
        </p:txBody>
      </p:sp>
    </p:spTree>
    <p:extLst>
      <p:ext uri="{BB962C8B-B14F-4D97-AF65-F5344CB8AC3E}">
        <p14:creationId xmlns:p14="http://schemas.microsoft.com/office/powerpoint/2010/main" val="2329133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AFE3F6-1AE1-47CF-B3B3-B5DFC722B70D}" type="datetimeFigureOut">
              <a:rPr lang="en-GB" smtClean="0"/>
              <a:pPr/>
              <a:t>18/09/2025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6663C0-381B-4911-85AE-49AF91F073D5}" type="slidenum">
              <a:rPr lang="en-GB" smtClean="0"/>
              <a:pPr/>
              <a:t>‹#›</a:t>
            </a:fld>
            <a:endParaRPr lang="en-GB" dirty="0"/>
          </a:p>
        </p:txBody>
      </p:sp>
    </p:spTree>
    <p:extLst>
      <p:ext uri="{BB962C8B-B14F-4D97-AF65-F5344CB8AC3E}">
        <p14:creationId xmlns:p14="http://schemas.microsoft.com/office/powerpoint/2010/main" val="196472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AFE3F6-1AE1-47CF-B3B3-B5DFC722B70D}" type="datetimeFigureOut">
              <a:rPr lang="en-GB" smtClean="0"/>
              <a:pPr/>
              <a:t>18/09/2025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6663C0-381B-4911-85AE-49AF91F073D5}" type="slidenum">
              <a:rPr lang="en-GB" smtClean="0"/>
              <a:pPr/>
              <a:t>‹#›</a:t>
            </a:fld>
            <a:endParaRPr lang="en-GB"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7861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CAFE3F6-1AE1-47CF-B3B3-B5DFC722B70D}" type="datetimeFigureOut">
              <a:rPr lang="en-GB" smtClean="0"/>
              <a:pPr/>
              <a:t>18/09/2025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6663C0-381B-4911-85AE-49AF91F073D5}" type="slidenum">
              <a:rPr lang="en-GB" smtClean="0"/>
              <a:pPr/>
              <a:t>‹#›</a:t>
            </a:fld>
            <a:endParaRPr lang="en-GB" dirty="0"/>
          </a:p>
        </p:txBody>
      </p:sp>
    </p:spTree>
    <p:extLst>
      <p:ext uri="{BB962C8B-B14F-4D97-AF65-F5344CB8AC3E}">
        <p14:creationId xmlns:p14="http://schemas.microsoft.com/office/powerpoint/2010/main" val="526513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CAFE3F6-1AE1-47CF-B3B3-B5DFC722B70D}" type="datetimeFigureOut">
              <a:rPr lang="en-GB" smtClean="0"/>
              <a:pPr/>
              <a:t>18/09/2025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6663C0-381B-4911-85AE-49AF91F073D5}" type="slidenum">
              <a:rPr lang="en-GB" smtClean="0"/>
              <a:pPr/>
              <a:t>‹#›</a:t>
            </a:fld>
            <a:endParaRPr lang="en-GB"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90473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CAFE3F6-1AE1-47CF-B3B3-B5DFC722B70D}" type="datetimeFigureOut">
              <a:rPr lang="en-GB" smtClean="0"/>
              <a:pPr/>
              <a:t>18/09/2025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6663C0-381B-4911-85AE-49AF91F073D5}" type="slidenum">
              <a:rPr lang="en-GB" smtClean="0"/>
              <a:pPr/>
              <a:t>‹#›</a:t>
            </a:fld>
            <a:endParaRPr lang="en-GB" dirty="0"/>
          </a:p>
        </p:txBody>
      </p:sp>
    </p:spTree>
    <p:extLst>
      <p:ext uri="{BB962C8B-B14F-4D97-AF65-F5344CB8AC3E}">
        <p14:creationId xmlns:p14="http://schemas.microsoft.com/office/powerpoint/2010/main" val="475655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FE3F6-1AE1-47CF-B3B3-B5DFC722B70D}" type="datetimeFigureOut">
              <a:rPr lang="en-GB" smtClean="0"/>
              <a:pPr/>
              <a:t>18/09/2025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6663C0-381B-4911-85AE-49AF91F073D5}" type="slidenum">
              <a:rPr lang="en-GB" smtClean="0"/>
              <a:pPr/>
              <a:t>‹#›</a:t>
            </a:fld>
            <a:endParaRPr lang="en-GB" dirty="0"/>
          </a:p>
        </p:txBody>
      </p:sp>
    </p:spTree>
    <p:extLst>
      <p:ext uri="{BB962C8B-B14F-4D97-AF65-F5344CB8AC3E}">
        <p14:creationId xmlns:p14="http://schemas.microsoft.com/office/powerpoint/2010/main" val="4292753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FE3F6-1AE1-47CF-B3B3-B5DFC722B70D}" type="datetimeFigureOut">
              <a:rPr lang="en-GB" smtClean="0"/>
              <a:pPr/>
              <a:t>18/09/2025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6663C0-381B-4911-85AE-49AF91F073D5}" type="slidenum">
              <a:rPr lang="en-GB" smtClean="0"/>
              <a:pPr/>
              <a:t>‹#›</a:t>
            </a:fld>
            <a:endParaRPr lang="en-GB" dirty="0"/>
          </a:p>
        </p:txBody>
      </p:sp>
    </p:spTree>
    <p:extLst>
      <p:ext uri="{BB962C8B-B14F-4D97-AF65-F5344CB8AC3E}">
        <p14:creationId xmlns:p14="http://schemas.microsoft.com/office/powerpoint/2010/main" val="210429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FE3F6-1AE1-47CF-B3B3-B5DFC722B70D}" type="datetimeFigureOut">
              <a:rPr lang="en-GB" smtClean="0"/>
              <a:pPr/>
              <a:t>18/09/2025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6663C0-381B-4911-85AE-49AF91F073D5}" type="slidenum">
              <a:rPr lang="en-GB" smtClean="0"/>
              <a:pPr/>
              <a:t>‹#›</a:t>
            </a:fld>
            <a:endParaRPr lang="en-GB" dirty="0"/>
          </a:p>
        </p:txBody>
      </p:sp>
    </p:spTree>
    <p:extLst>
      <p:ext uri="{BB962C8B-B14F-4D97-AF65-F5344CB8AC3E}">
        <p14:creationId xmlns:p14="http://schemas.microsoft.com/office/powerpoint/2010/main" val="300622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AFE3F6-1AE1-47CF-B3B3-B5DFC722B70D}" type="datetimeFigureOut">
              <a:rPr lang="en-GB" smtClean="0"/>
              <a:pPr/>
              <a:t>18/09/2025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6663C0-381B-4911-85AE-49AF91F073D5}" type="slidenum">
              <a:rPr lang="en-GB" smtClean="0"/>
              <a:pPr/>
              <a:t>‹#›</a:t>
            </a:fld>
            <a:endParaRPr lang="en-GB" dirty="0"/>
          </a:p>
        </p:txBody>
      </p:sp>
    </p:spTree>
    <p:extLst>
      <p:ext uri="{BB962C8B-B14F-4D97-AF65-F5344CB8AC3E}">
        <p14:creationId xmlns:p14="http://schemas.microsoft.com/office/powerpoint/2010/main" val="1978796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FE3F6-1AE1-47CF-B3B3-B5DFC722B70D}" type="datetimeFigureOut">
              <a:rPr lang="en-GB" smtClean="0"/>
              <a:pPr/>
              <a:t>18/09/2025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36663C0-381B-4911-85AE-49AF91F073D5}" type="slidenum">
              <a:rPr lang="en-GB" smtClean="0"/>
              <a:pPr/>
              <a:t>‹#›</a:t>
            </a:fld>
            <a:endParaRPr lang="en-GB" dirty="0"/>
          </a:p>
        </p:txBody>
      </p:sp>
    </p:spTree>
    <p:extLst>
      <p:ext uri="{BB962C8B-B14F-4D97-AF65-F5344CB8AC3E}">
        <p14:creationId xmlns:p14="http://schemas.microsoft.com/office/powerpoint/2010/main" val="356532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AFE3F6-1AE1-47CF-B3B3-B5DFC722B70D}" type="datetimeFigureOut">
              <a:rPr lang="en-GB" smtClean="0"/>
              <a:pPr/>
              <a:t>18/09/2025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36663C0-381B-4911-85AE-49AF91F073D5}" type="slidenum">
              <a:rPr lang="en-GB" smtClean="0"/>
              <a:pPr/>
              <a:t>‹#›</a:t>
            </a:fld>
            <a:endParaRPr lang="en-GB" dirty="0"/>
          </a:p>
        </p:txBody>
      </p:sp>
    </p:spTree>
    <p:extLst>
      <p:ext uri="{BB962C8B-B14F-4D97-AF65-F5344CB8AC3E}">
        <p14:creationId xmlns:p14="http://schemas.microsoft.com/office/powerpoint/2010/main" val="1261355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AFE3F6-1AE1-47CF-B3B3-B5DFC722B70D}" type="datetimeFigureOut">
              <a:rPr lang="en-GB" smtClean="0"/>
              <a:pPr/>
              <a:t>18/09/2025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36663C0-381B-4911-85AE-49AF91F073D5}" type="slidenum">
              <a:rPr lang="en-GB" smtClean="0"/>
              <a:pPr/>
              <a:t>‹#›</a:t>
            </a:fld>
            <a:endParaRPr lang="en-GB" dirty="0"/>
          </a:p>
        </p:txBody>
      </p:sp>
    </p:spTree>
    <p:extLst>
      <p:ext uri="{BB962C8B-B14F-4D97-AF65-F5344CB8AC3E}">
        <p14:creationId xmlns:p14="http://schemas.microsoft.com/office/powerpoint/2010/main" val="422063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FE3F6-1AE1-47CF-B3B3-B5DFC722B70D}" type="datetimeFigureOut">
              <a:rPr lang="en-GB" smtClean="0"/>
              <a:pPr/>
              <a:t>18/09/2025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36663C0-381B-4911-85AE-49AF91F073D5}" type="slidenum">
              <a:rPr lang="en-GB" smtClean="0"/>
              <a:pPr/>
              <a:t>‹#›</a:t>
            </a:fld>
            <a:endParaRPr lang="en-GB" dirty="0"/>
          </a:p>
        </p:txBody>
      </p:sp>
    </p:spTree>
    <p:extLst>
      <p:ext uri="{BB962C8B-B14F-4D97-AF65-F5344CB8AC3E}">
        <p14:creationId xmlns:p14="http://schemas.microsoft.com/office/powerpoint/2010/main" val="73779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AFE3F6-1AE1-47CF-B3B3-B5DFC722B70D}" type="datetimeFigureOut">
              <a:rPr lang="en-GB" smtClean="0"/>
              <a:pPr/>
              <a:t>18/09/2025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36663C0-381B-4911-85AE-49AF91F073D5}" type="slidenum">
              <a:rPr lang="en-GB" smtClean="0"/>
              <a:pPr/>
              <a:t>‹#›</a:t>
            </a:fld>
            <a:endParaRPr lang="en-GB" dirty="0"/>
          </a:p>
        </p:txBody>
      </p:sp>
    </p:spTree>
    <p:extLst>
      <p:ext uri="{BB962C8B-B14F-4D97-AF65-F5344CB8AC3E}">
        <p14:creationId xmlns:p14="http://schemas.microsoft.com/office/powerpoint/2010/main" val="364757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AFE3F6-1AE1-47CF-B3B3-B5DFC722B70D}" type="datetimeFigureOut">
              <a:rPr lang="en-GB" smtClean="0"/>
              <a:pPr/>
              <a:t>18/09/2025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6663C0-381B-4911-85AE-49AF91F073D5}" type="slidenum">
              <a:rPr lang="en-GB" smtClean="0"/>
              <a:pPr/>
              <a:t>‹#›</a:t>
            </a:fld>
            <a:endParaRPr lang="en-GB" dirty="0"/>
          </a:p>
        </p:txBody>
      </p:sp>
    </p:spTree>
    <p:extLst>
      <p:ext uri="{BB962C8B-B14F-4D97-AF65-F5344CB8AC3E}">
        <p14:creationId xmlns:p14="http://schemas.microsoft.com/office/powerpoint/2010/main" val="125893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CAFE3F6-1AE1-47CF-B3B3-B5DFC722B70D}" type="datetimeFigureOut">
              <a:rPr lang="en-GB" smtClean="0"/>
              <a:pPr/>
              <a:t>18/09/2025</a:t>
            </a:fld>
            <a:endParaRPr lang="en-GB"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36663C0-381B-4911-85AE-49AF91F073D5}" type="slidenum">
              <a:rPr lang="en-GB" smtClean="0"/>
              <a:pPr/>
              <a:t>‹#›</a:t>
            </a:fld>
            <a:endParaRPr lang="en-GB" dirty="0"/>
          </a:p>
        </p:txBody>
      </p:sp>
    </p:spTree>
    <p:extLst>
      <p:ext uri="{BB962C8B-B14F-4D97-AF65-F5344CB8AC3E}">
        <p14:creationId xmlns:p14="http://schemas.microsoft.com/office/powerpoint/2010/main" val="3415542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joreilly15.313@lgflmail.or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15680" y="5157192"/>
            <a:ext cx="6400800" cy="576064"/>
          </a:xfrm>
        </p:spPr>
        <p:txBody>
          <a:bodyPr>
            <a:noAutofit/>
          </a:bodyPr>
          <a:lstStyle/>
          <a:p>
            <a:pPr algn="ctr"/>
            <a:r>
              <a:rPr lang="en-GB" sz="2400" b="1" i="1" dirty="0">
                <a:solidFill>
                  <a:srgbClr val="006600"/>
                </a:solidFill>
              </a:rPr>
              <a:t>“Living and learning, inspired by our faith”</a:t>
            </a:r>
          </a:p>
          <a:p>
            <a:pPr algn="ctr"/>
            <a:endParaRPr lang="en-GB" sz="2400" b="1" i="1" dirty="0">
              <a:solidFill>
                <a:srgbClr val="006600"/>
              </a:solidFill>
            </a:endParaRPr>
          </a:p>
          <a:p>
            <a:pPr algn="ctr"/>
            <a:r>
              <a:rPr lang="en-GB" sz="2400" b="1" i="1" dirty="0">
                <a:solidFill>
                  <a:srgbClr val="006600"/>
                </a:solidFill>
              </a:rPr>
              <a:t>September 2025</a:t>
            </a:r>
          </a:p>
        </p:txBody>
      </p:sp>
      <p:sp>
        <p:nvSpPr>
          <p:cNvPr id="4" name="TextBox 3"/>
          <p:cNvSpPr txBox="1"/>
          <p:nvPr/>
        </p:nvSpPr>
        <p:spPr>
          <a:xfrm>
            <a:off x="3064384" y="200834"/>
            <a:ext cx="6984776" cy="13234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4000" b="1" dirty="0">
                <a:solidFill>
                  <a:srgbClr val="006600"/>
                </a:solidFill>
                <a:latin typeface="Kinetic Letters" panose="00000500000000000000" pitchFamily="50" charset="0"/>
              </a:rPr>
              <a:t>Welcome to Year 2</a:t>
            </a:r>
          </a:p>
          <a:p>
            <a:pPr algn="ctr"/>
            <a:r>
              <a:rPr lang="en-US" sz="4000" b="1" dirty="0">
                <a:solidFill>
                  <a:srgbClr val="006600"/>
                </a:solidFill>
                <a:latin typeface="Kinetic Letters" panose="00000500000000000000" pitchFamily="50" charset="0"/>
              </a:rPr>
              <a:t>Mr Lyons, Mrs Brindle and Mrs Laljee</a:t>
            </a:r>
            <a:endParaRPr lang="en-GB" sz="4000" b="1" dirty="0">
              <a:solidFill>
                <a:srgbClr val="006600"/>
              </a:solidFill>
              <a:latin typeface="Kinetic Letters" panose="00000500000000000000" pitchFamily="50" charset="0"/>
            </a:endParaRPr>
          </a:p>
        </p:txBody>
      </p:sp>
      <p:pic>
        <p:nvPicPr>
          <p:cNvPr id="2" name="Picture 1"/>
          <p:cNvPicPr>
            <a:picLocks noChangeAspect="1"/>
          </p:cNvPicPr>
          <p:nvPr/>
        </p:nvPicPr>
        <p:blipFill>
          <a:blip r:embed="rId3"/>
          <a:stretch>
            <a:fillRect/>
          </a:stretch>
        </p:blipFill>
        <p:spPr>
          <a:xfrm>
            <a:off x="4943872" y="1628800"/>
            <a:ext cx="3225800" cy="3297560"/>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9376" y="260648"/>
            <a:ext cx="1872208" cy="2122819"/>
          </a:xfrm>
          <a:prstGeom prst="rect">
            <a:avLst/>
          </a:prstGeom>
        </p:spPr>
      </p:pic>
      <p:sp>
        <p:nvSpPr>
          <p:cNvPr id="8" name="TextBox 7"/>
          <p:cNvSpPr txBox="1"/>
          <p:nvPr/>
        </p:nvSpPr>
        <p:spPr>
          <a:xfrm>
            <a:off x="2639616" y="311746"/>
            <a:ext cx="8784976" cy="6032421"/>
          </a:xfrm>
          <a:prstGeom prst="rect">
            <a:avLst/>
          </a:prstGeom>
          <a:noFill/>
        </p:spPr>
        <p:txBody>
          <a:bodyPr wrap="square" rtlCol="0">
            <a:spAutoFit/>
          </a:bodyPr>
          <a:lstStyle/>
          <a:p>
            <a:pPr algn="ctr"/>
            <a:r>
              <a:rPr lang="en-US" sz="6000" b="1" u="sng" dirty="0">
                <a:latin typeface="Kinetic Letters" panose="00000500000000000000" pitchFamily="50" charset="0"/>
              </a:rPr>
              <a:t>White Rose Maths</a:t>
            </a:r>
          </a:p>
          <a:p>
            <a:endParaRPr lang="en-US" sz="1000" dirty="0">
              <a:latin typeface="Kinetic Letters" panose="00000500000000000000" pitchFamily="50" charset="0"/>
            </a:endParaRPr>
          </a:p>
          <a:p>
            <a:pPr>
              <a:defRPr/>
            </a:pPr>
            <a:r>
              <a:rPr lang="en-US" sz="2800" dirty="0">
                <a:latin typeface="Kinetic Letters" panose="00000500000000000000" pitchFamily="50" charset="0"/>
                <a:ea typeface="ＭＳ Ｐゴシック" charset="0"/>
              </a:rPr>
              <a:t>Here at St Mary’s, </a:t>
            </a:r>
            <a:r>
              <a:rPr lang="en-GB" sz="2800" dirty="0">
                <a:latin typeface="Kinetic Letters" panose="00000500000000000000" pitchFamily="50" charset="0"/>
                <a:ea typeface="ＭＳ Ｐゴシック" charset="0"/>
              </a:rPr>
              <a:t>we are committed to ensuring that children are able to recognise the importance of maths in the wider world and that they are also able to use their mathematical skills and knowledge confidently in their lives in a range of different contexts. We want all children to enjoy mathematics and to experience success in the subject, with the ability to reason mathematically.</a:t>
            </a:r>
          </a:p>
          <a:p>
            <a:pPr>
              <a:defRPr/>
            </a:pPr>
            <a:endParaRPr lang="en-GB" sz="2800" dirty="0">
              <a:latin typeface="Kinetic Letters" panose="00000500000000000000" pitchFamily="50" charset="0"/>
              <a:ea typeface="ＭＳ Ｐゴシック" charset="0"/>
            </a:endParaRPr>
          </a:p>
          <a:p>
            <a:pPr>
              <a:defRPr/>
            </a:pPr>
            <a:r>
              <a:rPr lang="en-GB" sz="2800" dirty="0">
                <a:latin typeface="Kinetic Letters" panose="00000500000000000000" pitchFamily="50" charset="0"/>
                <a:ea typeface="ＭＳ Ｐゴシック" charset="0"/>
              </a:rPr>
              <a:t>We do this through the White Rose Mathematics Scheme. For each year group, the scheme of learning includes an overview of the maths that your child should be learning at any point in the year. Each year is split into three terms (autumn, spring and summer), and each term comprises individual blocks of learning about a particular topic</a:t>
            </a:r>
            <a:r>
              <a:rPr lang="en-GB" sz="3200" dirty="0">
                <a:latin typeface="Kinetic Letters" panose="00000500000000000000" pitchFamily="50" charset="0"/>
                <a:ea typeface="ＭＳ Ｐゴシック" charset="0"/>
              </a:rPr>
              <a:t>.</a:t>
            </a:r>
            <a:endParaRPr lang="en-US" sz="3600" dirty="0">
              <a:latin typeface="Kinetic Letters" panose="00000500000000000000" pitchFamily="50" charset="0"/>
              <a:ea typeface="ＭＳ Ｐゴシック" charset="0"/>
            </a:endParaRPr>
          </a:p>
        </p:txBody>
      </p:sp>
    </p:spTree>
    <p:extLst>
      <p:ext uri="{BB962C8B-B14F-4D97-AF65-F5344CB8AC3E}">
        <p14:creationId xmlns:p14="http://schemas.microsoft.com/office/powerpoint/2010/main" val="1313150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9376" y="260648"/>
            <a:ext cx="1872208" cy="2122819"/>
          </a:xfrm>
          <a:prstGeom prst="rect">
            <a:avLst/>
          </a:prstGeom>
        </p:spPr>
      </p:pic>
      <p:sp>
        <p:nvSpPr>
          <p:cNvPr id="8" name="TextBox 7"/>
          <p:cNvSpPr txBox="1"/>
          <p:nvPr/>
        </p:nvSpPr>
        <p:spPr>
          <a:xfrm>
            <a:off x="2639616" y="311746"/>
            <a:ext cx="8784976" cy="1169551"/>
          </a:xfrm>
          <a:prstGeom prst="rect">
            <a:avLst/>
          </a:prstGeom>
          <a:noFill/>
        </p:spPr>
        <p:txBody>
          <a:bodyPr wrap="square" rtlCol="0">
            <a:spAutoFit/>
          </a:bodyPr>
          <a:lstStyle/>
          <a:p>
            <a:pPr algn="ctr"/>
            <a:r>
              <a:rPr lang="en-US" sz="6000" b="1" u="sng" dirty="0">
                <a:latin typeface="Kinetic Letters" panose="00000500000000000000" pitchFamily="50" charset="0"/>
              </a:rPr>
              <a:t>White Rose Maths continued…</a:t>
            </a:r>
          </a:p>
          <a:p>
            <a:endParaRPr lang="en-US" sz="1000" dirty="0">
              <a:latin typeface="Kinetic Letters" panose="00000500000000000000" pitchFamily="50" charset="0"/>
            </a:endParaRPr>
          </a:p>
        </p:txBody>
      </p:sp>
      <p:pic>
        <p:nvPicPr>
          <p:cNvPr id="2" name="Picture 1"/>
          <p:cNvPicPr>
            <a:picLocks noChangeAspect="1"/>
          </p:cNvPicPr>
          <p:nvPr/>
        </p:nvPicPr>
        <p:blipFill>
          <a:blip r:embed="rId3"/>
          <a:stretch>
            <a:fillRect/>
          </a:stretch>
        </p:blipFill>
        <p:spPr>
          <a:xfrm>
            <a:off x="2423592" y="1196752"/>
            <a:ext cx="7962780" cy="5440934"/>
          </a:xfrm>
          <a:prstGeom prst="rect">
            <a:avLst/>
          </a:prstGeom>
        </p:spPr>
      </p:pic>
      <p:pic>
        <p:nvPicPr>
          <p:cNvPr id="1026" name="Picture 2" descr="X'te White Rose Education: &quot;Oh no! Tiny is stuck again…can you help solve  this Maths Riddle? Reply with your answers! 🐢👇 #mathspuzzle #riddle  https://t.co/Fxzk6o2TDK&quot; / X"/>
          <p:cNvPicPr>
            <a:picLocks noChangeAspect="1" noChangeArrowheads="1"/>
          </p:cNvPicPr>
          <p:nvPr/>
        </p:nvPicPr>
        <p:blipFill rotWithShape="1">
          <a:blip r:embed="rId4">
            <a:extLst>
              <a:ext uri="{28A0092B-C50C-407E-A947-70E740481C1C}">
                <a14:useLocalDpi xmlns:a14="http://schemas.microsoft.com/office/drawing/2010/main" val="0"/>
              </a:ext>
            </a:extLst>
          </a:blip>
          <a:srcRect l="7243" t="35254" r="68188" b="23306"/>
          <a:stretch/>
        </p:blipFill>
        <p:spPr bwMode="auto">
          <a:xfrm>
            <a:off x="10128448" y="4581128"/>
            <a:ext cx="1821607" cy="172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962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9376" y="260648"/>
            <a:ext cx="1872208" cy="2122819"/>
          </a:xfrm>
          <a:prstGeom prst="rect">
            <a:avLst/>
          </a:prstGeom>
        </p:spPr>
      </p:pic>
      <p:sp>
        <p:nvSpPr>
          <p:cNvPr id="8" name="TextBox 7"/>
          <p:cNvSpPr txBox="1"/>
          <p:nvPr/>
        </p:nvSpPr>
        <p:spPr>
          <a:xfrm>
            <a:off x="2567608" y="74235"/>
            <a:ext cx="8784976" cy="6709529"/>
          </a:xfrm>
          <a:prstGeom prst="rect">
            <a:avLst/>
          </a:prstGeom>
          <a:noFill/>
        </p:spPr>
        <p:txBody>
          <a:bodyPr wrap="square" rtlCol="0">
            <a:spAutoFit/>
          </a:bodyPr>
          <a:lstStyle/>
          <a:p>
            <a:pPr algn="ctr"/>
            <a:r>
              <a:rPr lang="en-US" sz="6000" b="1" u="sng" dirty="0">
                <a:latin typeface="Kinetic Letters" panose="00000500000000000000" pitchFamily="50" charset="0"/>
              </a:rPr>
              <a:t>White Rose Science</a:t>
            </a:r>
          </a:p>
          <a:p>
            <a:endParaRPr lang="en-US" sz="1000" dirty="0">
              <a:latin typeface="Kinetic Letters" panose="00000500000000000000" pitchFamily="50" charset="0"/>
            </a:endParaRPr>
          </a:p>
          <a:p>
            <a:pPr>
              <a:defRPr/>
            </a:pPr>
            <a:r>
              <a:rPr lang="en-US" sz="3600" dirty="0">
                <a:latin typeface="Kinetic Letters" panose="00000500000000000000" pitchFamily="50" charset="0"/>
                <a:ea typeface="ＭＳ Ｐゴシック" charset="0"/>
              </a:rPr>
              <a:t>Here at St Mary’s, </a:t>
            </a:r>
            <a:r>
              <a:rPr lang="en-GB" sz="3600" dirty="0">
                <a:latin typeface="Kinetic Letters" panose="00000500000000000000" pitchFamily="50" charset="0"/>
                <a:ea typeface="ＭＳ Ｐゴシック" charset="0"/>
              </a:rPr>
              <a:t>we recognise how science impacts every aspect of daily life, and without science humankind would not have made progress throughout history. As one of the core subjects taught at primary level, we give the teaching and learning of science the prominence it deserves.</a:t>
            </a:r>
          </a:p>
          <a:p>
            <a:pPr>
              <a:defRPr/>
            </a:pPr>
            <a:endParaRPr lang="en-GB" sz="3600" dirty="0">
              <a:latin typeface="Kinetic Letters" panose="00000500000000000000" pitchFamily="50" charset="0"/>
              <a:ea typeface="ＭＳ Ｐゴシック" charset="0"/>
            </a:endParaRPr>
          </a:p>
          <a:p>
            <a:pPr>
              <a:defRPr/>
            </a:pPr>
            <a:r>
              <a:rPr lang="en-GB" sz="3600" dirty="0">
                <a:latin typeface="Kinetic Letters" panose="00000500000000000000" pitchFamily="50" charset="0"/>
                <a:ea typeface="ＭＳ Ｐゴシック" charset="0"/>
              </a:rPr>
              <a:t>As we have done in Maths, we are now teaching from White Rose Science planning. This scheme is very similar to how White Rose Maths is taught, where subjects are taught in blocks throughout the year.</a:t>
            </a:r>
            <a:endParaRPr lang="en-US" sz="4000" dirty="0">
              <a:latin typeface="Kinetic Letters" panose="00000500000000000000" pitchFamily="50" charset="0"/>
              <a:ea typeface="ＭＳ Ｐゴシック" charset="0"/>
            </a:endParaRPr>
          </a:p>
        </p:txBody>
      </p:sp>
    </p:spTree>
    <p:extLst>
      <p:ext uri="{BB962C8B-B14F-4D97-AF65-F5344CB8AC3E}">
        <p14:creationId xmlns:p14="http://schemas.microsoft.com/office/powerpoint/2010/main" val="3424859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9376" y="260648"/>
            <a:ext cx="1872208" cy="2122819"/>
          </a:xfrm>
          <a:prstGeom prst="rect">
            <a:avLst/>
          </a:prstGeom>
        </p:spPr>
      </p:pic>
      <p:sp>
        <p:nvSpPr>
          <p:cNvPr id="8" name="TextBox 7"/>
          <p:cNvSpPr txBox="1"/>
          <p:nvPr/>
        </p:nvSpPr>
        <p:spPr>
          <a:xfrm>
            <a:off x="2567608" y="241968"/>
            <a:ext cx="8784976" cy="1169551"/>
          </a:xfrm>
          <a:prstGeom prst="rect">
            <a:avLst/>
          </a:prstGeom>
          <a:noFill/>
        </p:spPr>
        <p:txBody>
          <a:bodyPr wrap="square" rtlCol="0">
            <a:spAutoFit/>
          </a:bodyPr>
          <a:lstStyle/>
          <a:p>
            <a:pPr algn="ctr"/>
            <a:r>
              <a:rPr lang="en-US" sz="6000" b="1" u="sng" dirty="0">
                <a:latin typeface="Kinetic Letters" panose="00000500000000000000" pitchFamily="50" charset="0"/>
              </a:rPr>
              <a:t>White Rose Science continued…</a:t>
            </a:r>
          </a:p>
          <a:p>
            <a:endParaRPr lang="en-US" sz="1000" dirty="0">
              <a:latin typeface="Kinetic Letters" panose="00000500000000000000" pitchFamily="50" charset="0"/>
            </a:endParaRPr>
          </a:p>
        </p:txBody>
      </p:sp>
      <p:pic>
        <p:nvPicPr>
          <p:cNvPr id="2" name="Picture 1"/>
          <p:cNvPicPr>
            <a:picLocks noChangeAspect="1"/>
          </p:cNvPicPr>
          <p:nvPr/>
        </p:nvPicPr>
        <p:blipFill>
          <a:blip r:embed="rId3"/>
          <a:stretch>
            <a:fillRect/>
          </a:stretch>
        </p:blipFill>
        <p:spPr>
          <a:xfrm>
            <a:off x="2495600" y="1322057"/>
            <a:ext cx="9145016" cy="5108363"/>
          </a:xfrm>
          <a:prstGeom prst="rect">
            <a:avLst/>
          </a:prstGeom>
        </p:spPr>
      </p:pic>
    </p:spTree>
    <p:extLst>
      <p:ext uri="{BB962C8B-B14F-4D97-AF65-F5344CB8AC3E}">
        <p14:creationId xmlns:p14="http://schemas.microsoft.com/office/powerpoint/2010/main" val="464814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9376" y="260648"/>
            <a:ext cx="1872208" cy="2122819"/>
          </a:xfrm>
          <a:prstGeom prst="rect">
            <a:avLst/>
          </a:prstGeom>
        </p:spPr>
      </p:pic>
      <p:sp>
        <p:nvSpPr>
          <p:cNvPr id="8" name="TextBox 7"/>
          <p:cNvSpPr txBox="1"/>
          <p:nvPr/>
        </p:nvSpPr>
        <p:spPr>
          <a:xfrm>
            <a:off x="2567608" y="241968"/>
            <a:ext cx="8784976" cy="2462213"/>
          </a:xfrm>
          <a:prstGeom prst="rect">
            <a:avLst/>
          </a:prstGeom>
          <a:noFill/>
        </p:spPr>
        <p:txBody>
          <a:bodyPr wrap="square" rtlCol="0">
            <a:spAutoFit/>
          </a:bodyPr>
          <a:lstStyle/>
          <a:p>
            <a:pPr algn="ctr"/>
            <a:r>
              <a:rPr lang="en-US" sz="6000" b="1" u="sng" dirty="0">
                <a:latin typeface="Kinetic Letters" panose="00000500000000000000" pitchFamily="50" charset="0"/>
              </a:rPr>
              <a:t>ClassDojo</a:t>
            </a:r>
          </a:p>
          <a:p>
            <a:endParaRPr lang="en-US" sz="1000" dirty="0">
              <a:latin typeface="Kinetic Letters" panose="00000500000000000000" pitchFamily="50" charset="0"/>
            </a:endParaRPr>
          </a:p>
          <a:p>
            <a:r>
              <a:rPr lang="en-US" sz="2800" dirty="0">
                <a:latin typeface="Kinetic Letters" panose="00000500000000000000" pitchFamily="50" charset="0"/>
              </a:rPr>
              <a:t>The children are awarded Dojo points throughout the school day. These will be added and collated at the end of the week. Dojo points can be awarded for a number of different reasons including reading, helping others and hard work.</a:t>
            </a:r>
          </a:p>
        </p:txBody>
      </p:sp>
      <p:pic>
        <p:nvPicPr>
          <p:cNvPr id="4" name="Picture 3">
            <a:extLst>
              <a:ext uri="{FF2B5EF4-FFF2-40B4-BE49-F238E27FC236}">
                <a16:creationId xmlns:a16="http://schemas.microsoft.com/office/drawing/2014/main" id="{978E380B-72DE-48B0-841A-808A028C2D34}"/>
              </a:ext>
            </a:extLst>
          </p:cNvPr>
          <p:cNvPicPr/>
          <p:nvPr/>
        </p:nvPicPr>
        <p:blipFill rotWithShape="1">
          <a:blip r:embed="rId3"/>
          <a:srcRect t="8864" b="45046"/>
          <a:stretch/>
        </p:blipFill>
        <p:spPr bwMode="auto">
          <a:xfrm>
            <a:off x="1847528" y="2924944"/>
            <a:ext cx="10173791" cy="34152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2660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9376" y="260648"/>
            <a:ext cx="1872208" cy="2122819"/>
          </a:xfrm>
          <a:prstGeom prst="rect">
            <a:avLst/>
          </a:prstGeom>
        </p:spPr>
      </p:pic>
      <p:sp>
        <p:nvSpPr>
          <p:cNvPr id="8" name="TextBox 7"/>
          <p:cNvSpPr txBox="1"/>
          <p:nvPr/>
        </p:nvSpPr>
        <p:spPr>
          <a:xfrm>
            <a:off x="2567608" y="241968"/>
            <a:ext cx="8784976" cy="4124206"/>
          </a:xfrm>
          <a:prstGeom prst="rect">
            <a:avLst/>
          </a:prstGeom>
          <a:noFill/>
        </p:spPr>
        <p:txBody>
          <a:bodyPr wrap="square" rtlCol="0">
            <a:spAutoFit/>
          </a:bodyPr>
          <a:lstStyle/>
          <a:p>
            <a:pPr algn="ctr"/>
            <a:r>
              <a:rPr lang="en-US" sz="6000" b="1" u="sng" dirty="0">
                <a:latin typeface="Kinetic Letters" panose="00000500000000000000" pitchFamily="50" charset="0"/>
              </a:rPr>
              <a:t>Music and P.E.</a:t>
            </a:r>
          </a:p>
          <a:p>
            <a:endParaRPr lang="en-US" sz="1000" dirty="0">
              <a:latin typeface="Kinetic Letters" panose="00000500000000000000" pitchFamily="50" charset="0"/>
            </a:endParaRPr>
          </a:p>
          <a:p>
            <a:pPr>
              <a:defRPr/>
            </a:pPr>
            <a:endParaRPr lang="en-US" sz="4800" dirty="0">
              <a:latin typeface="Kinetic Letters" panose="00000500000000000000" pitchFamily="50" charset="0"/>
              <a:ea typeface="ＭＳ Ｐゴシック" charset="0"/>
            </a:endParaRPr>
          </a:p>
          <a:p>
            <a:pPr>
              <a:defRPr/>
            </a:pPr>
            <a:r>
              <a:rPr lang="en-US" sz="4800" dirty="0">
                <a:latin typeface="Kinetic Letters" panose="00000500000000000000" pitchFamily="50" charset="0"/>
                <a:ea typeface="ＭＳ Ｐゴシック" charset="0"/>
              </a:rPr>
              <a:t>Music – Mr Keysell</a:t>
            </a:r>
          </a:p>
          <a:p>
            <a:pPr>
              <a:defRPr/>
            </a:pPr>
            <a:endParaRPr lang="en-US" sz="4800" dirty="0">
              <a:latin typeface="Kinetic Letters" panose="00000500000000000000" pitchFamily="50" charset="0"/>
              <a:ea typeface="ＭＳ Ｐゴシック" charset="0"/>
            </a:endParaRPr>
          </a:p>
          <a:p>
            <a:pPr>
              <a:defRPr/>
            </a:pPr>
            <a:r>
              <a:rPr lang="en-US" sz="4800" dirty="0">
                <a:latin typeface="Kinetic Letters" panose="00000500000000000000" pitchFamily="50" charset="0"/>
                <a:ea typeface="ＭＳ Ｐゴシック" charset="0"/>
              </a:rPr>
              <a:t>P.E. – Coach Kyle</a:t>
            </a:r>
            <a:endParaRPr lang="en-US" sz="5400" dirty="0">
              <a:latin typeface="Kinetic Letters" panose="00000500000000000000" pitchFamily="50" charset="0"/>
              <a:ea typeface="ＭＳ Ｐゴシック" charset="0"/>
            </a:endParaRPr>
          </a:p>
        </p:txBody>
      </p:sp>
    </p:spTree>
    <p:extLst>
      <p:ext uri="{BB962C8B-B14F-4D97-AF65-F5344CB8AC3E}">
        <p14:creationId xmlns:p14="http://schemas.microsoft.com/office/powerpoint/2010/main" val="3142704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BE55-D212-4992-B02D-4A4E1A13AE7D}"/>
              </a:ext>
            </a:extLst>
          </p:cNvPr>
          <p:cNvSpPr>
            <a:spLocks noGrp="1"/>
          </p:cNvSpPr>
          <p:nvPr>
            <p:ph type="title"/>
          </p:nvPr>
        </p:nvSpPr>
        <p:spPr/>
        <p:txBody>
          <a:bodyPr>
            <a:normAutofit/>
          </a:bodyPr>
          <a:lstStyle/>
          <a:p>
            <a:pPr algn="ctr"/>
            <a:r>
              <a:rPr lang="en-US" sz="6000" b="1" dirty="0">
                <a:solidFill>
                  <a:srgbClr val="000000"/>
                </a:solidFill>
                <a:latin typeface="Kinetic Letters" panose="00000500000000000000"/>
                <a:ea typeface="+mn-ea"/>
                <a:cs typeface="+mn-cs"/>
              </a:rPr>
              <a:t>    </a:t>
            </a:r>
            <a:r>
              <a:rPr lang="en-US" sz="6000" b="1" u="sng" dirty="0">
                <a:solidFill>
                  <a:srgbClr val="000000"/>
                </a:solidFill>
                <a:latin typeface="Kinetic Letters" panose="00000500000000000000"/>
                <a:ea typeface="+mn-ea"/>
                <a:cs typeface="+mn-cs"/>
              </a:rPr>
              <a:t>KIRFs</a:t>
            </a:r>
            <a:endParaRPr lang="en-GB" sz="6000" dirty="0"/>
          </a:p>
        </p:txBody>
      </p:sp>
      <p:sp>
        <p:nvSpPr>
          <p:cNvPr id="3" name="Content Placeholder 2">
            <a:extLst>
              <a:ext uri="{FF2B5EF4-FFF2-40B4-BE49-F238E27FC236}">
                <a16:creationId xmlns:a16="http://schemas.microsoft.com/office/drawing/2014/main" id="{F3253412-A2A7-4080-ACBF-5851194FBADB}"/>
              </a:ext>
            </a:extLst>
          </p:cNvPr>
          <p:cNvSpPr>
            <a:spLocks noGrp="1"/>
          </p:cNvSpPr>
          <p:nvPr>
            <p:ph idx="1"/>
          </p:nvPr>
        </p:nvSpPr>
        <p:spPr>
          <a:xfrm>
            <a:off x="2578521" y="2041169"/>
            <a:ext cx="8915400" cy="3777622"/>
          </a:xfrm>
        </p:spPr>
        <p:txBody>
          <a:bodyPr>
            <a:noAutofit/>
          </a:bodyPr>
          <a:lstStyle/>
          <a:p>
            <a:pPr marL="0" indent="0">
              <a:buNone/>
            </a:pPr>
            <a:r>
              <a:rPr lang="en-GB" sz="2800" dirty="0">
                <a:solidFill>
                  <a:schemeClr val="tx1"/>
                </a:solidFill>
                <a:latin typeface="Kinetic Letters" panose="00000500000000000000" pitchFamily="50" charset="0"/>
              </a:rPr>
              <a:t>KIRFs or Key Instant Recall Facts </a:t>
            </a:r>
            <a:r>
              <a:rPr lang="en-GB" sz="2800" dirty="0">
                <a:solidFill>
                  <a:schemeClr val="tx1"/>
                </a:solidFill>
                <a:latin typeface="Kinetic Letters" panose="00000500000000000000" pitchFamily="50" charset="0"/>
                <a:ea typeface="Times New Roman" panose="02020603050405020304" pitchFamily="18" charset="0"/>
                <a:cs typeface="Times New Roman" panose="02020603050405020304" pitchFamily="18" charset="0"/>
              </a:rPr>
              <a:t>support the mental skills and key knowledge that children need to secure for Maths. They include number bonds and times tables, and are particularly useful in developing confidence and understanding in addition, subtraction, multiplication and division.</a:t>
            </a:r>
            <a:endParaRPr lang="en-GB" sz="2800" dirty="0">
              <a:solidFill>
                <a:schemeClr val="tx1"/>
              </a:solidFill>
              <a:latin typeface="Kinetic Letters" panose="00000500000000000000" pitchFamily="50" charset="0"/>
              <a:ea typeface="Calibri" panose="020F0502020204030204" pitchFamily="34" charset="0"/>
              <a:cs typeface="Times New Roman" panose="02020603050405020304" pitchFamily="18" charset="0"/>
            </a:endParaRPr>
          </a:p>
          <a:p>
            <a:pPr marL="0" indent="0">
              <a:buNone/>
            </a:pPr>
            <a:r>
              <a:rPr lang="en-GB" sz="2800" dirty="0">
                <a:solidFill>
                  <a:schemeClr val="tx1"/>
                </a:solidFill>
                <a:latin typeface="Kinetic Letters" panose="00000500000000000000" pitchFamily="50" charset="0"/>
                <a:ea typeface="Times New Roman" panose="02020603050405020304" pitchFamily="18" charset="0"/>
                <a:cs typeface="Times New Roman" panose="02020603050405020304" pitchFamily="18" charset="0"/>
              </a:rPr>
              <a:t>These will be sent home every half term so that you can support your child with building fluency with these concepts. This will enable them to apply this knowledge to other areas of Mathematics and to develop higher order thinking, problem solving and reasoning. </a:t>
            </a:r>
          </a:p>
          <a:p>
            <a:pPr marL="0" indent="0">
              <a:buNone/>
            </a:pPr>
            <a:r>
              <a:rPr lang="en-GB" sz="2800" dirty="0">
                <a:solidFill>
                  <a:schemeClr val="tx1"/>
                </a:solidFill>
                <a:latin typeface="Kinetic Letters" panose="00000500000000000000" pitchFamily="50" charset="0"/>
                <a:ea typeface="Times New Roman" panose="02020603050405020304" pitchFamily="18" charset="0"/>
                <a:cs typeface="Times New Roman" panose="02020603050405020304" pitchFamily="18" charset="0"/>
              </a:rPr>
              <a:t>We recommend that you spend 5-10 minutes a day working on these at home. </a:t>
            </a:r>
            <a:endParaRPr lang="en-GB" sz="2800" dirty="0">
              <a:solidFill>
                <a:schemeClr val="tx1"/>
              </a:solidFill>
              <a:latin typeface="Kinetic Letters" panose="00000500000000000000" pitchFamily="50" charset="0"/>
            </a:endParaRPr>
          </a:p>
        </p:txBody>
      </p:sp>
      <p:pic>
        <p:nvPicPr>
          <p:cNvPr id="4" name="Picture 3">
            <a:extLst>
              <a:ext uri="{FF2B5EF4-FFF2-40B4-BE49-F238E27FC236}">
                <a16:creationId xmlns:a16="http://schemas.microsoft.com/office/drawing/2014/main" id="{767C1563-BA13-4FC7-B1F5-ED9F5CF713EC}"/>
              </a:ext>
            </a:extLst>
          </p:cNvPr>
          <p:cNvPicPr>
            <a:picLocks noChangeAspect="1"/>
          </p:cNvPicPr>
          <p:nvPr/>
        </p:nvPicPr>
        <p:blipFill>
          <a:blip r:embed="rId2"/>
          <a:stretch>
            <a:fillRect/>
          </a:stretch>
        </p:blipFill>
        <p:spPr>
          <a:xfrm>
            <a:off x="1559496" y="116632"/>
            <a:ext cx="1697334" cy="1924537"/>
          </a:xfrm>
          <a:prstGeom prst="rect">
            <a:avLst/>
          </a:prstGeom>
        </p:spPr>
      </p:pic>
    </p:spTree>
    <p:extLst>
      <p:ext uri="{BB962C8B-B14F-4D97-AF65-F5344CB8AC3E}">
        <p14:creationId xmlns:p14="http://schemas.microsoft.com/office/powerpoint/2010/main" val="3659252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BE55-D212-4992-B02D-4A4E1A13AE7D}"/>
              </a:ext>
            </a:extLst>
          </p:cNvPr>
          <p:cNvSpPr>
            <a:spLocks noGrp="1"/>
          </p:cNvSpPr>
          <p:nvPr>
            <p:ph type="title"/>
          </p:nvPr>
        </p:nvSpPr>
        <p:spPr/>
        <p:txBody>
          <a:bodyPr>
            <a:normAutofit/>
          </a:bodyPr>
          <a:lstStyle/>
          <a:p>
            <a:pPr algn="ctr"/>
            <a:r>
              <a:rPr lang="en-US" sz="6000" b="1" dirty="0">
                <a:solidFill>
                  <a:srgbClr val="000000"/>
                </a:solidFill>
                <a:latin typeface="Kinetic Letters" panose="00000500000000000000"/>
                <a:ea typeface="+mn-ea"/>
                <a:cs typeface="+mn-cs"/>
              </a:rPr>
              <a:t>    </a:t>
            </a:r>
            <a:r>
              <a:rPr lang="en-US" sz="6000" b="1" u="sng" dirty="0">
                <a:solidFill>
                  <a:srgbClr val="000000"/>
                </a:solidFill>
                <a:latin typeface="Kinetic Letters" panose="00000500000000000000"/>
                <a:ea typeface="+mn-ea"/>
                <a:cs typeface="+mn-cs"/>
              </a:rPr>
              <a:t>KIRFs continued…</a:t>
            </a:r>
            <a:endParaRPr lang="en-GB" sz="6000" dirty="0"/>
          </a:p>
        </p:txBody>
      </p:sp>
      <p:sp>
        <p:nvSpPr>
          <p:cNvPr id="3" name="Content Placeholder 2">
            <a:extLst>
              <a:ext uri="{FF2B5EF4-FFF2-40B4-BE49-F238E27FC236}">
                <a16:creationId xmlns:a16="http://schemas.microsoft.com/office/drawing/2014/main" id="{F3253412-A2A7-4080-ACBF-5851194FBADB}"/>
              </a:ext>
            </a:extLst>
          </p:cNvPr>
          <p:cNvSpPr>
            <a:spLocks noGrp="1"/>
          </p:cNvSpPr>
          <p:nvPr>
            <p:ph idx="1"/>
          </p:nvPr>
        </p:nvSpPr>
        <p:spPr>
          <a:xfrm>
            <a:off x="2855639" y="1905000"/>
            <a:ext cx="4224065" cy="3777622"/>
          </a:xfrm>
        </p:spPr>
        <p:txBody>
          <a:bodyPr>
            <a:noAutofit/>
          </a:bodyPr>
          <a:lstStyle/>
          <a:p>
            <a:pPr marL="0" indent="0">
              <a:buNone/>
            </a:pPr>
            <a:r>
              <a:rPr lang="en-GB" sz="3600" dirty="0">
                <a:solidFill>
                  <a:schemeClr val="tx1"/>
                </a:solidFill>
                <a:latin typeface="Kinetic Letters" panose="00000500000000000000" pitchFamily="50" charset="0"/>
              </a:rPr>
              <a:t>This is the Year 2 KIRF for autumn term 1. These are displayed in the classroom and sent home for your child to practice.  </a:t>
            </a:r>
          </a:p>
        </p:txBody>
      </p:sp>
      <p:pic>
        <p:nvPicPr>
          <p:cNvPr id="4" name="Picture 3">
            <a:extLst>
              <a:ext uri="{FF2B5EF4-FFF2-40B4-BE49-F238E27FC236}">
                <a16:creationId xmlns:a16="http://schemas.microsoft.com/office/drawing/2014/main" id="{767C1563-BA13-4FC7-B1F5-ED9F5CF713EC}"/>
              </a:ext>
            </a:extLst>
          </p:cNvPr>
          <p:cNvPicPr>
            <a:picLocks noChangeAspect="1"/>
          </p:cNvPicPr>
          <p:nvPr/>
        </p:nvPicPr>
        <p:blipFill>
          <a:blip r:embed="rId2"/>
          <a:stretch>
            <a:fillRect/>
          </a:stretch>
        </p:blipFill>
        <p:spPr>
          <a:xfrm>
            <a:off x="1559496" y="116632"/>
            <a:ext cx="1697334" cy="1924537"/>
          </a:xfrm>
          <a:prstGeom prst="rect">
            <a:avLst/>
          </a:prstGeom>
        </p:spPr>
      </p:pic>
      <p:pic>
        <p:nvPicPr>
          <p:cNvPr id="5" name="Picture 4">
            <a:extLst>
              <a:ext uri="{FF2B5EF4-FFF2-40B4-BE49-F238E27FC236}">
                <a16:creationId xmlns:a16="http://schemas.microsoft.com/office/drawing/2014/main" id="{033F68CB-0877-4441-87D9-43B75592F6E5}"/>
              </a:ext>
            </a:extLst>
          </p:cNvPr>
          <p:cNvPicPr/>
          <p:nvPr/>
        </p:nvPicPr>
        <p:blipFill rotWithShape="1">
          <a:blip r:embed="rId3"/>
          <a:srcRect l="35033" t="19524" r="34290" b="11212"/>
          <a:stretch/>
        </p:blipFill>
        <p:spPr bwMode="auto">
          <a:xfrm>
            <a:off x="7595590" y="1628800"/>
            <a:ext cx="4224065" cy="49910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2103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9376" y="260648"/>
            <a:ext cx="1872208" cy="2122819"/>
          </a:xfrm>
          <a:prstGeom prst="rect">
            <a:avLst/>
          </a:prstGeom>
        </p:spPr>
      </p:pic>
      <p:sp>
        <p:nvSpPr>
          <p:cNvPr id="8" name="TextBox 7"/>
          <p:cNvSpPr txBox="1"/>
          <p:nvPr/>
        </p:nvSpPr>
        <p:spPr>
          <a:xfrm>
            <a:off x="2351584" y="-29998"/>
            <a:ext cx="9577064" cy="6848029"/>
          </a:xfrm>
          <a:prstGeom prst="rect">
            <a:avLst/>
          </a:prstGeom>
          <a:noFill/>
        </p:spPr>
        <p:txBody>
          <a:bodyPr wrap="square" rtlCol="0">
            <a:spAutoFit/>
          </a:bodyPr>
          <a:lstStyle/>
          <a:p>
            <a:pPr algn="ctr"/>
            <a:r>
              <a:rPr lang="en-US" sz="5400" b="1" u="sng" dirty="0">
                <a:latin typeface="Kinetic Letters" panose="00000500000000000000" pitchFamily="50" charset="0"/>
              </a:rPr>
              <a:t>Homework</a:t>
            </a:r>
          </a:p>
          <a:p>
            <a:endParaRPr lang="en-US" sz="2400" dirty="0">
              <a:latin typeface="Kinetic Letters" panose="00000500000000000000" pitchFamily="50" charset="0"/>
            </a:endParaRPr>
          </a:p>
          <a:p>
            <a:r>
              <a:rPr lang="en-US" sz="3200" dirty="0">
                <a:latin typeface="Kinetic Letters" panose="00000500000000000000" pitchFamily="50" charset="0"/>
              </a:rPr>
              <a:t>Homework will all be handed out on Thursday. I will print off a copy of both the English and Maths homework for all children.</a:t>
            </a:r>
          </a:p>
          <a:p>
            <a:endParaRPr lang="en-US" sz="3200" dirty="0">
              <a:latin typeface="Kinetic Letters" panose="00000500000000000000" pitchFamily="50" charset="0"/>
            </a:endParaRPr>
          </a:p>
          <a:p>
            <a:r>
              <a:rPr lang="en-US" sz="3200" dirty="0">
                <a:latin typeface="Kinetic Letters" panose="00000500000000000000" pitchFamily="50" charset="0"/>
              </a:rPr>
              <a:t>The homework due dates are as follows:</a:t>
            </a:r>
          </a:p>
          <a:p>
            <a:endParaRPr lang="en-US" sz="900" dirty="0">
              <a:latin typeface="Kinetic Letters" panose="00000500000000000000" pitchFamily="50" charset="0"/>
            </a:endParaRPr>
          </a:p>
          <a:p>
            <a:r>
              <a:rPr lang="en-US" sz="3200" dirty="0">
                <a:latin typeface="Kinetic Letters" panose="00000500000000000000" pitchFamily="50" charset="0"/>
              </a:rPr>
              <a:t>English – Monday</a:t>
            </a:r>
          </a:p>
          <a:p>
            <a:r>
              <a:rPr lang="en-US" sz="3200" dirty="0">
                <a:latin typeface="Kinetic Letters" panose="00000500000000000000" pitchFamily="50" charset="0"/>
              </a:rPr>
              <a:t>Mental Arithmetic test – Tuesday</a:t>
            </a:r>
          </a:p>
          <a:p>
            <a:r>
              <a:rPr lang="en-US" sz="3200" dirty="0">
                <a:latin typeface="Kinetic Letters" panose="00000500000000000000" pitchFamily="50" charset="0"/>
              </a:rPr>
              <a:t>Maths – Wednesday</a:t>
            </a:r>
          </a:p>
          <a:p>
            <a:r>
              <a:rPr lang="en-US" sz="3200" dirty="0">
                <a:latin typeface="Kinetic Letters" panose="00000500000000000000" pitchFamily="50" charset="0"/>
              </a:rPr>
              <a:t>Spelling test – Thursday</a:t>
            </a:r>
          </a:p>
          <a:p>
            <a:endParaRPr lang="en-US" sz="3200" dirty="0">
              <a:latin typeface="Kinetic Letters" panose="00000500000000000000" pitchFamily="50" charset="0"/>
            </a:endParaRPr>
          </a:p>
          <a:p>
            <a:r>
              <a:rPr lang="en-US" sz="3200" dirty="0">
                <a:latin typeface="Kinetic Letters" panose="00000500000000000000" pitchFamily="50" charset="0"/>
              </a:rPr>
              <a:t>I will be writing test scores in diaries every Friday. Please ensure your child has their diary in their bag ready for this on a Friday. Thank you.</a:t>
            </a:r>
          </a:p>
        </p:txBody>
      </p:sp>
    </p:spTree>
    <p:extLst>
      <p:ext uri="{BB962C8B-B14F-4D97-AF65-F5344CB8AC3E}">
        <p14:creationId xmlns:p14="http://schemas.microsoft.com/office/powerpoint/2010/main" val="919108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9376" y="260648"/>
            <a:ext cx="1872208" cy="2122819"/>
          </a:xfrm>
          <a:prstGeom prst="rect">
            <a:avLst/>
          </a:prstGeom>
        </p:spPr>
      </p:pic>
      <p:sp>
        <p:nvSpPr>
          <p:cNvPr id="8" name="TextBox 7"/>
          <p:cNvSpPr txBox="1"/>
          <p:nvPr/>
        </p:nvSpPr>
        <p:spPr>
          <a:xfrm>
            <a:off x="2783632" y="394692"/>
            <a:ext cx="8928992" cy="4924425"/>
          </a:xfrm>
          <a:prstGeom prst="rect">
            <a:avLst/>
          </a:prstGeom>
          <a:noFill/>
        </p:spPr>
        <p:txBody>
          <a:bodyPr wrap="square" rtlCol="0">
            <a:spAutoFit/>
          </a:bodyPr>
          <a:lstStyle/>
          <a:p>
            <a:pPr algn="ctr"/>
            <a:r>
              <a:rPr lang="en-US" sz="5400" b="1" u="sng" dirty="0">
                <a:latin typeface="Kinetic Letters" panose="00000500000000000000" pitchFamily="50" charset="0"/>
              </a:rPr>
              <a:t>Topics</a:t>
            </a:r>
          </a:p>
          <a:p>
            <a:r>
              <a:rPr lang="en-US" sz="4000" dirty="0">
                <a:latin typeface="Kinetic Letters" panose="00000500000000000000" pitchFamily="50" charset="0"/>
              </a:rPr>
              <a:t>Autumn: </a:t>
            </a:r>
            <a:r>
              <a:rPr lang="en-US" sz="4000" dirty="0">
                <a:solidFill>
                  <a:srgbClr val="7030A0"/>
                </a:solidFill>
                <a:latin typeface="Kinetic Letters" panose="00000500000000000000" pitchFamily="50" charset="0"/>
              </a:rPr>
              <a:t>How was school different in the past?</a:t>
            </a:r>
          </a:p>
          <a:p>
            <a:r>
              <a:rPr lang="en-US" sz="4000" dirty="0">
                <a:solidFill>
                  <a:srgbClr val="00B050"/>
                </a:solidFill>
                <a:latin typeface="Kinetic Letters" panose="00000500000000000000" pitchFamily="50" charset="0"/>
              </a:rPr>
              <a:t>Would you prefer to live in a hot or cold country?</a:t>
            </a:r>
          </a:p>
          <a:p>
            <a:endParaRPr lang="en-US" sz="1000" dirty="0">
              <a:latin typeface="Kinetic Letters" panose="00000500000000000000" pitchFamily="50" charset="0"/>
            </a:endParaRPr>
          </a:p>
          <a:p>
            <a:r>
              <a:rPr lang="en-US" sz="4000" dirty="0">
                <a:latin typeface="Kinetic Letters" panose="00000500000000000000" pitchFamily="50" charset="0"/>
              </a:rPr>
              <a:t>Spring: </a:t>
            </a:r>
            <a:r>
              <a:rPr lang="en-US" sz="4000" dirty="0">
                <a:solidFill>
                  <a:srgbClr val="7030A0"/>
                </a:solidFill>
                <a:latin typeface="Kinetic Letters" panose="00000500000000000000" pitchFamily="50" charset="0"/>
              </a:rPr>
              <a:t>How did we learn to fly?</a:t>
            </a:r>
          </a:p>
          <a:p>
            <a:r>
              <a:rPr lang="en-US" sz="4000" dirty="0">
                <a:solidFill>
                  <a:srgbClr val="00B050"/>
                </a:solidFill>
                <a:latin typeface="Kinetic Letters" panose="00000500000000000000" pitchFamily="50" charset="0"/>
              </a:rPr>
              <a:t>Why is our world wonderful?</a:t>
            </a:r>
          </a:p>
          <a:p>
            <a:endParaRPr lang="en-US" sz="1000" dirty="0">
              <a:latin typeface="Kinetic Letters" panose="00000500000000000000" pitchFamily="50" charset="0"/>
            </a:endParaRPr>
          </a:p>
          <a:p>
            <a:r>
              <a:rPr lang="en-US" sz="4000" dirty="0">
                <a:latin typeface="Kinetic Letters" panose="00000500000000000000" pitchFamily="50" charset="0"/>
              </a:rPr>
              <a:t>Summer: </a:t>
            </a:r>
            <a:r>
              <a:rPr lang="en-US" sz="4000" dirty="0">
                <a:solidFill>
                  <a:srgbClr val="7030A0"/>
                </a:solidFill>
                <a:latin typeface="Kinetic Letters" panose="00000500000000000000" pitchFamily="50" charset="0"/>
              </a:rPr>
              <a:t>What is a monarch?</a:t>
            </a:r>
          </a:p>
          <a:p>
            <a:r>
              <a:rPr lang="en-US" sz="4000" dirty="0">
                <a:solidFill>
                  <a:srgbClr val="00B050"/>
                </a:solidFill>
                <a:latin typeface="Kinetic Letters" panose="00000500000000000000" pitchFamily="50" charset="0"/>
              </a:rPr>
              <a:t>What is it like to live by the coast?</a:t>
            </a:r>
            <a:endParaRPr lang="en-US" sz="1600" dirty="0">
              <a:solidFill>
                <a:srgbClr val="00B050"/>
              </a:solidFill>
              <a:latin typeface="Kinetic Letters" panose="00000500000000000000" pitchFamily="50" charset="0"/>
            </a:endParaRPr>
          </a:p>
        </p:txBody>
      </p:sp>
    </p:spTree>
    <p:extLst>
      <p:ext uri="{BB962C8B-B14F-4D97-AF65-F5344CB8AC3E}">
        <p14:creationId xmlns:p14="http://schemas.microsoft.com/office/powerpoint/2010/main" val="1691828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9376" y="260648"/>
            <a:ext cx="1872208" cy="2122819"/>
          </a:xfrm>
          <a:prstGeom prst="rect">
            <a:avLst/>
          </a:prstGeom>
        </p:spPr>
      </p:pic>
      <p:sp>
        <p:nvSpPr>
          <p:cNvPr id="8" name="TextBox 7"/>
          <p:cNvSpPr txBox="1"/>
          <p:nvPr/>
        </p:nvSpPr>
        <p:spPr>
          <a:xfrm>
            <a:off x="2783632" y="116632"/>
            <a:ext cx="8928992" cy="1200329"/>
          </a:xfrm>
          <a:prstGeom prst="rect">
            <a:avLst/>
          </a:prstGeom>
          <a:noFill/>
        </p:spPr>
        <p:txBody>
          <a:bodyPr wrap="square" rtlCol="0">
            <a:spAutoFit/>
          </a:bodyPr>
          <a:lstStyle/>
          <a:p>
            <a:pPr algn="ctr"/>
            <a:r>
              <a:rPr lang="en-US" sz="7200" b="1" u="sng" dirty="0">
                <a:latin typeface="Kinetic Letters" panose="00000500000000000000" pitchFamily="50" charset="0"/>
              </a:rPr>
              <a:t>Timetable</a:t>
            </a:r>
          </a:p>
        </p:txBody>
      </p:sp>
      <p:pic>
        <p:nvPicPr>
          <p:cNvPr id="4" name="Picture 3">
            <a:extLst>
              <a:ext uri="{FF2B5EF4-FFF2-40B4-BE49-F238E27FC236}">
                <a16:creationId xmlns:a16="http://schemas.microsoft.com/office/drawing/2014/main" id="{F0A2B70A-0CE1-467F-92E5-5901889C7CC1}"/>
              </a:ext>
            </a:extLst>
          </p:cNvPr>
          <p:cNvPicPr/>
          <p:nvPr/>
        </p:nvPicPr>
        <p:blipFill rotWithShape="1">
          <a:blip r:embed="rId3"/>
          <a:srcRect l="20750" t="19397" r="21873" b="17215"/>
          <a:stretch/>
        </p:blipFill>
        <p:spPr bwMode="auto">
          <a:xfrm>
            <a:off x="2423592" y="1196752"/>
            <a:ext cx="9577064" cy="55446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8834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9376" y="260648"/>
            <a:ext cx="1872208" cy="2122819"/>
          </a:xfrm>
          <a:prstGeom prst="rect">
            <a:avLst/>
          </a:prstGeom>
        </p:spPr>
      </p:pic>
      <p:sp>
        <p:nvSpPr>
          <p:cNvPr id="8" name="TextBox 7"/>
          <p:cNvSpPr txBox="1"/>
          <p:nvPr/>
        </p:nvSpPr>
        <p:spPr>
          <a:xfrm>
            <a:off x="2763930" y="404664"/>
            <a:ext cx="8928992" cy="5663089"/>
          </a:xfrm>
          <a:prstGeom prst="rect">
            <a:avLst/>
          </a:prstGeom>
          <a:noFill/>
        </p:spPr>
        <p:txBody>
          <a:bodyPr wrap="square" rtlCol="0">
            <a:spAutoFit/>
          </a:bodyPr>
          <a:lstStyle/>
          <a:p>
            <a:pPr algn="ctr"/>
            <a:r>
              <a:rPr lang="en-US" sz="5400" b="1" u="sng" dirty="0">
                <a:solidFill>
                  <a:srgbClr val="FF0000"/>
                </a:solidFill>
                <a:latin typeface="Kinetic Letters" panose="00000500000000000000" pitchFamily="50" charset="0"/>
              </a:rPr>
              <a:t>Nativity Performance</a:t>
            </a:r>
          </a:p>
          <a:p>
            <a:endParaRPr lang="en-US" sz="2800" b="1" u="sng" dirty="0">
              <a:latin typeface="Kinetic Letters" panose="00000500000000000000" pitchFamily="50" charset="0"/>
            </a:endParaRPr>
          </a:p>
          <a:p>
            <a:r>
              <a:rPr lang="en-US" sz="2800" dirty="0">
                <a:latin typeface="Kinetic Letters" panose="00000500000000000000" pitchFamily="50" charset="0"/>
                <a:ea typeface="ＭＳ Ｐゴシック" charset="0"/>
              </a:rPr>
              <a:t>Year Two will be leading the EYFS and KS1 Nativity performance this year which we are very much looking forward to. </a:t>
            </a:r>
          </a:p>
          <a:p>
            <a:endParaRPr lang="en-US" sz="2800" dirty="0">
              <a:latin typeface="Kinetic Letters" panose="00000500000000000000" pitchFamily="50" charset="0"/>
              <a:ea typeface="ＭＳ Ｐゴシック" charset="0"/>
            </a:endParaRPr>
          </a:p>
          <a:p>
            <a:r>
              <a:rPr lang="en-US" sz="2800" dirty="0">
                <a:latin typeface="Kinetic Letters" panose="00000500000000000000" pitchFamily="50" charset="0"/>
                <a:ea typeface="ＭＳ Ｐゴシック" charset="0"/>
              </a:rPr>
              <a:t>We will start to organise this in October and will let you know your child’s role and what costume they will need.</a:t>
            </a:r>
          </a:p>
          <a:p>
            <a:endParaRPr lang="en-US" sz="2800" dirty="0">
              <a:latin typeface="Kinetic Letters" panose="00000500000000000000" pitchFamily="50" charset="0"/>
              <a:ea typeface="ＭＳ Ｐゴシック" charset="0"/>
            </a:endParaRPr>
          </a:p>
          <a:p>
            <a:r>
              <a:rPr lang="en-US" sz="2800" dirty="0">
                <a:latin typeface="Kinetic Letters" panose="00000500000000000000" pitchFamily="50" charset="0"/>
                <a:ea typeface="ＭＳ Ｐゴシック" charset="0"/>
              </a:rPr>
              <a:t>The date for KS1 parents to watch is Wednesday 10</a:t>
            </a:r>
            <a:r>
              <a:rPr lang="en-US" sz="2800" baseline="30000" dirty="0">
                <a:latin typeface="Kinetic Letters" panose="00000500000000000000" pitchFamily="50" charset="0"/>
                <a:ea typeface="ＭＳ Ｐゴシック" charset="0"/>
              </a:rPr>
              <a:t>th</a:t>
            </a:r>
            <a:r>
              <a:rPr lang="en-US" sz="2800" dirty="0">
                <a:latin typeface="Kinetic Letters" panose="00000500000000000000" pitchFamily="50" charset="0"/>
                <a:ea typeface="ＭＳ Ｐゴシック" charset="0"/>
              </a:rPr>
              <a:t> December.</a:t>
            </a:r>
          </a:p>
          <a:p>
            <a:endParaRPr lang="en-US" sz="2800" dirty="0">
              <a:latin typeface="Kinetic Letters" panose="00000500000000000000" pitchFamily="50" charset="0"/>
              <a:ea typeface="ＭＳ Ｐゴシック" charset="0"/>
            </a:endParaRPr>
          </a:p>
          <a:p>
            <a:r>
              <a:rPr lang="en-US" sz="2800" dirty="0">
                <a:solidFill>
                  <a:srgbClr val="FF0000"/>
                </a:solidFill>
                <a:latin typeface="Kinetic Letters" panose="00000500000000000000" pitchFamily="50" charset="0"/>
                <a:ea typeface="ＭＳ Ｐゴシック" charset="0"/>
              </a:rPr>
              <a:t>As mentioned previously, because of the build, we are unsure about whether we will have access to the hall. Once we have confirmation, we will inform you of the plans.</a:t>
            </a:r>
          </a:p>
        </p:txBody>
      </p:sp>
    </p:spTree>
    <p:extLst>
      <p:ext uri="{BB962C8B-B14F-4D97-AF65-F5344CB8AC3E}">
        <p14:creationId xmlns:p14="http://schemas.microsoft.com/office/powerpoint/2010/main" val="2397953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9376" y="260648"/>
            <a:ext cx="1872208" cy="2122819"/>
          </a:xfrm>
          <a:prstGeom prst="rect">
            <a:avLst/>
          </a:prstGeom>
        </p:spPr>
      </p:pic>
      <p:sp>
        <p:nvSpPr>
          <p:cNvPr id="8" name="TextBox 7"/>
          <p:cNvSpPr txBox="1"/>
          <p:nvPr/>
        </p:nvSpPr>
        <p:spPr>
          <a:xfrm>
            <a:off x="2783632" y="836712"/>
            <a:ext cx="8928992" cy="5970865"/>
          </a:xfrm>
          <a:prstGeom prst="rect">
            <a:avLst/>
          </a:prstGeom>
          <a:noFill/>
        </p:spPr>
        <p:txBody>
          <a:bodyPr wrap="square" rtlCol="0">
            <a:spAutoFit/>
          </a:bodyPr>
          <a:lstStyle/>
          <a:p>
            <a:pPr algn="ctr"/>
            <a:r>
              <a:rPr lang="en-US" sz="6600" b="1" u="sng" dirty="0">
                <a:latin typeface="Kinetic Letters" panose="00000500000000000000" pitchFamily="50" charset="0"/>
              </a:rPr>
              <a:t>Contact</a:t>
            </a:r>
          </a:p>
          <a:p>
            <a:pPr algn="ctr"/>
            <a:endParaRPr lang="en-US" sz="6600" b="1" u="sng" dirty="0">
              <a:latin typeface="Kinetic Letters" panose="00000500000000000000" pitchFamily="50" charset="0"/>
            </a:endParaRPr>
          </a:p>
          <a:p>
            <a:r>
              <a:rPr lang="en-US" sz="4800" dirty="0">
                <a:latin typeface="Kinetic Letters" panose="00000500000000000000" pitchFamily="50" charset="0"/>
              </a:rPr>
              <a:t>If you need to contact me during the year, please feel free to email me at:</a:t>
            </a:r>
          </a:p>
          <a:p>
            <a:endParaRPr lang="en-US" sz="1000" b="1" u="sng" dirty="0">
              <a:latin typeface="Kinetic Letters" panose="00000500000000000000" pitchFamily="50" charset="0"/>
              <a:hlinkClick r:id="rId3"/>
            </a:endParaRPr>
          </a:p>
          <a:p>
            <a:r>
              <a:rPr lang="en-US" sz="4800" b="1" u="sng" dirty="0">
                <a:latin typeface="Kinetic Letters" panose="00000500000000000000" pitchFamily="50" charset="0"/>
              </a:rPr>
              <a:t>classenquiries@stmarys.hounslow.sch.uk</a:t>
            </a:r>
          </a:p>
        </p:txBody>
      </p:sp>
    </p:spTree>
    <p:extLst>
      <p:ext uri="{BB962C8B-B14F-4D97-AF65-F5344CB8AC3E}">
        <p14:creationId xmlns:p14="http://schemas.microsoft.com/office/powerpoint/2010/main" val="398944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9376" y="260648"/>
            <a:ext cx="1872208" cy="2122819"/>
          </a:xfrm>
          <a:prstGeom prst="rect">
            <a:avLst/>
          </a:prstGeom>
        </p:spPr>
      </p:pic>
      <p:sp>
        <p:nvSpPr>
          <p:cNvPr id="8" name="TextBox 7"/>
          <p:cNvSpPr txBox="1"/>
          <p:nvPr/>
        </p:nvSpPr>
        <p:spPr>
          <a:xfrm>
            <a:off x="2775179" y="404664"/>
            <a:ext cx="8928992" cy="5847755"/>
          </a:xfrm>
          <a:prstGeom prst="rect">
            <a:avLst/>
          </a:prstGeom>
          <a:noFill/>
        </p:spPr>
        <p:txBody>
          <a:bodyPr wrap="square" rtlCol="0">
            <a:spAutoFit/>
          </a:bodyPr>
          <a:lstStyle/>
          <a:p>
            <a:pPr algn="ctr"/>
            <a:r>
              <a:rPr lang="en-US" sz="6600" b="1" u="sng" dirty="0">
                <a:latin typeface="Kinetic Letters" panose="00000500000000000000" pitchFamily="50" charset="0"/>
              </a:rPr>
              <a:t>Questions</a:t>
            </a:r>
          </a:p>
          <a:p>
            <a:pPr algn="ctr"/>
            <a:endParaRPr lang="en-US" sz="1000" b="1" u="sng" dirty="0">
              <a:latin typeface="Kinetic Letters" panose="00000500000000000000" pitchFamily="50" charset="0"/>
            </a:endParaRPr>
          </a:p>
          <a:p>
            <a:r>
              <a:rPr lang="en-GB" sz="4800" dirty="0">
                <a:latin typeface="Kinetic Letters" panose="00000500000000000000" pitchFamily="50" charset="0"/>
              </a:rPr>
              <a:t>If you have any further questions, please refer to the contact slide in the presentation.</a:t>
            </a:r>
          </a:p>
          <a:p>
            <a:endParaRPr lang="en-GB" sz="1000" dirty="0">
              <a:latin typeface="Kinetic Letters" panose="00000500000000000000" pitchFamily="50" charset="0"/>
            </a:endParaRPr>
          </a:p>
          <a:p>
            <a:r>
              <a:rPr lang="en-GB" sz="4800" dirty="0">
                <a:latin typeface="Kinetic Letters" panose="00000500000000000000" pitchFamily="50" charset="0"/>
              </a:rPr>
              <a:t>Thank you all for listening and I look forward to a positive academic year with the class.</a:t>
            </a:r>
          </a:p>
        </p:txBody>
      </p:sp>
    </p:spTree>
    <p:extLst>
      <p:ext uri="{BB962C8B-B14F-4D97-AF65-F5344CB8AC3E}">
        <p14:creationId xmlns:p14="http://schemas.microsoft.com/office/powerpoint/2010/main" val="1411486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9376" y="260648"/>
            <a:ext cx="1872208" cy="2122819"/>
          </a:xfrm>
          <a:prstGeom prst="rect">
            <a:avLst/>
          </a:prstGeom>
        </p:spPr>
      </p:pic>
      <p:sp>
        <p:nvSpPr>
          <p:cNvPr id="8" name="TextBox 7"/>
          <p:cNvSpPr txBox="1"/>
          <p:nvPr/>
        </p:nvSpPr>
        <p:spPr>
          <a:xfrm>
            <a:off x="2783632" y="116632"/>
            <a:ext cx="8928992" cy="5770811"/>
          </a:xfrm>
          <a:prstGeom prst="rect">
            <a:avLst/>
          </a:prstGeom>
          <a:noFill/>
        </p:spPr>
        <p:txBody>
          <a:bodyPr wrap="square" rtlCol="0">
            <a:spAutoFit/>
          </a:bodyPr>
          <a:lstStyle/>
          <a:p>
            <a:pPr algn="ctr"/>
            <a:r>
              <a:rPr lang="en-US" sz="7200" b="1" u="sng" dirty="0">
                <a:latin typeface="Kinetic Letters" panose="00000500000000000000" pitchFamily="50" charset="0"/>
              </a:rPr>
              <a:t>PE Days / Uniform</a:t>
            </a:r>
          </a:p>
          <a:p>
            <a:endParaRPr lang="en-US" sz="1000" dirty="0">
              <a:latin typeface="Kinetic Letters" panose="00000500000000000000" pitchFamily="50" charset="0"/>
            </a:endParaRPr>
          </a:p>
          <a:p>
            <a:pPr>
              <a:defRPr/>
            </a:pPr>
            <a:r>
              <a:rPr lang="en-GB" altLang="en-US" sz="3200" dirty="0">
                <a:latin typeface="Kinetic Letters" panose="00000500000000000000" pitchFamily="50" charset="0"/>
              </a:rPr>
              <a:t>P.E. will be on a </a:t>
            </a:r>
            <a:r>
              <a:rPr lang="en-GB" altLang="en-US" sz="3200" dirty="0">
                <a:solidFill>
                  <a:srgbClr val="FF0000"/>
                </a:solidFill>
                <a:latin typeface="Kinetic Letters" panose="00000500000000000000" pitchFamily="50" charset="0"/>
              </a:rPr>
              <a:t>Tuesday and Wednesday</a:t>
            </a:r>
          </a:p>
          <a:p>
            <a:pPr>
              <a:defRPr/>
            </a:pPr>
            <a:endParaRPr lang="en-GB" altLang="en-US" sz="1000" dirty="0">
              <a:latin typeface="Kinetic Letters" panose="00000500000000000000" pitchFamily="50" charset="0"/>
            </a:endParaRPr>
          </a:p>
          <a:p>
            <a:pPr>
              <a:defRPr/>
            </a:pPr>
            <a:r>
              <a:rPr lang="en-GB" altLang="en-US" sz="3200" dirty="0">
                <a:latin typeface="Kinetic Letters" panose="00000500000000000000" pitchFamily="50" charset="0"/>
              </a:rPr>
              <a:t>The children are required to wear their P.E. kits for the whole day when taking part in P.E. </a:t>
            </a:r>
          </a:p>
          <a:p>
            <a:pPr>
              <a:defRPr/>
            </a:pPr>
            <a:endParaRPr lang="en-GB" altLang="en-US" sz="1050" dirty="0">
              <a:latin typeface="Kinetic Letters" panose="00000500000000000000" pitchFamily="50" charset="0"/>
            </a:endParaRPr>
          </a:p>
          <a:p>
            <a:pPr>
              <a:defRPr/>
            </a:pPr>
            <a:r>
              <a:rPr lang="en-GB" altLang="en-US" sz="3200" dirty="0">
                <a:latin typeface="Kinetic Letters" panose="00000500000000000000" pitchFamily="50" charset="0"/>
              </a:rPr>
              <a:t>All clothing and bags should be labelled with your child's name.  </a:t>
            </a:r>
          </a:p>
          <a:p>
            <a:pPr>
              <a:defRPr/>
            </a:pPr>
            <a:endParaRPr lang="en-GB" altLang="en-US" sz="1050" dirty="0">
              <a:latin typeface="Kinetic Letters" panose="00000500000000000000" pitchFamily="50" charset="0"/>
            </a:endParaRPr>
          </a:p>
          <a:p>
            <a:pPr>
              <a:defRPr/>
            </a:pPr>
            <a:r>
              <a:rPr lang="en-GB" altLang="en-US" sz="3200" dirty="0">
                <a:latin typeface="Kinetic Letters" panose="00000500000000000000" pitchFamily="50" charset="0"/>
              </a:rPr>
              <a:t>Please remember to dress your child in the correct uniform on the days they do not have P.E. They should be wearing school shoes throughout the day. If your child cannot wear their school shoes, please inform me by writing in their diary.</a:t>
            </a:r>
            <a:endParaRPr lang="en-US" sz="1600" b="1" dirty="0">
              <a:latin typeface="Kinetic Letters" panose="00000500000000000000" pitchFamily="50" charset="0"/>
            </a:endParaRPr>
          </a:p>
        </p:txBody>
      </p:sp>
    </p:spTree>
    <p:extLst>
      <p:ext uri="{BB962C8B-B14F-4D97-AF65-F5344CB8AC3E}">
        <p14:creationId xmlns:p14="http://schemas.microsoft.com/office/powerpoint/2010/main" val="135594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9376" y="260648"/>
            <a:ext cx="1872208" cy="2122819"/>
          </a:xfrm>
          <a:prstGeom prst="rect">
            <a:avLst/>
          </a:prstGeom>
        </p:spPr>
      </p:pic>
      <p:sp>
        <p:nvSpPr>
          <p:cNvPr id="8" name="TextBox 7"/>
          <p:cNvSpPr txBox="1"/>
          <p:nvPr/>
        </p:nvSpPr>
        <p:spPr>
          <a:xfrm>
            <a:off x="2783632" y="188640"/>
            <a:ext cx="8928992" cy="5416868"/>
          </a:xfrm>
          <a:prstGeom prst="rect">
            <a:avLst/>
          </a:prstGeom>
          <a:noFill/>
        </p:spPr>
        <p:txBody>
          <a:bodyPr wrap="square" rtlCol="0">
            <a:spAutoFit/>
          </a:bodyPr>
          <a:lstStyle/>
          <a:p>
            <a:pPr algn="ctr"/>
            <a:r>
              <a:rPr lang="en-US" sz="6600" b="1" u="sng" dirty="0">
                <a:latin typeface="Kinetic Letters" panose="00000500000000000000" pitchFamily="50" charset="0"/>
              </a:rPr>
              <a:t>Snacks / Drinks</a:t>
            </a:r>
          </a:p>
          <a:p>
            <a:r>
              <a:rPr lang="en-US" sz="5400" dirty="0">
                <a:latin typeface="Kinetic Letters" panose="00000500000000000000" pitchFamily="50" charset="0"/>
              </a:rPr>
              <a:t>Your child will be provided with fruit at break time. </a:t>
            </a:r>
          </a:p>
          <a:p>
            <a:r>
              <a:rPr lang="en-US" sz="5400" dirty="0">
                <a:latin typeface="Kinetic Letters" panose="00000500000000000000" pitchFamily="50" charset="0"/>
              </a:rPr>
              <a:t>If your child would like milk, please contact the office. </a:t>
            </a:r>
          </a:p>
          <a:p>
            <a:endParaRPr lang="en-US" sz="1000" dirty="0">
              <a:latin typeface="Kinetic Letters" panose="00000500000000000000" pitchFamily="50" charset="0"/>
            </a:endParaRPr>
          </a:p>
          <a:p>
            <a:r>
              <a:rPr lang="en-US" sz="5400" dirty="0">
                <a:latin typeface="Kinetic Letters" panose="00000500000000000000" pitchFamily="50" charset="0"/>
              </a:rPr>
              <a:t>Only water is allowed during class time.</a:t>
            </a:r>
          </a:p>
        </p:txBody>
      </p:sp>
    </p:spTree>
    <p:extLst>
      <p:ext uri="{BB962C8B-B14F-4D97-AF65-F5344CB8AC3E}">
        <p14:creationId xmlns:p14="http://schemas.microsoft.com/office/powerpoint/2010/main" val="2906724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9376" y="260648"/>
            <a:ext cx="1872208" cy="2122819"/>
          </a:xfrm>
          <a:prstGeom prst="rect">
            <a:avLst/>
          </a:prstGeom>
        </p:spPr>
      </p:pic>
      <p:sp>
        <p:nvSpPr>
          <p:cNvPr id="8" name="TextBox 7"/>
          <p:cNvSpPr txBox="1"/>
          <p:nvPr/>
        </p:nvSpPr>
        <p:spPr>
          <a:xfrm>
            <a:off x="2749616" y="260648"/>
            <a:ext cx="9251039" cy="5693866"/>
          </a:xfrm>
          <a:prstGeom prst="rect">
            <a:avLst/>
          </a:prstGeom>
          <a:noFill/>
        </p:spPr>
        <p:txBody>
          <a:bodyPr wrap="square" rtlCol="0">
            <a:spAutoFit/>
          </a:bodyPr>
          <a:lstStyle/>
          <a:p>
            <a:pPr algn="ctr"/>
            <a:r>
              <a:rPr lang="en-US" sz="5400" b="1" u="sng" dirty="0">
                <a:latin typeface="Kinetic Letters" panose="00000500000000000000" pitchFamily="50" charset="0"/>
              </a:rPr>
              <a:t>Dates for the Diary</a:t>
            </a:r>
          </a:p>
          <a:p>
            <a:endParaRPr lang="en-US" sz="2400" dirty="0">
              <a:latin typeface="Kinetic Letters" panose="00000500000000000000" pitchFamily="50" charset="0"/>
            </a:endParaRPr>
          </a:p>
          <a:p>
            <a:endParaRPr lang="en-US" sz="2400" dirty="0">
              <a:latin typeface="Kinetic Letters" panose="00000500000000000000" pitchFamily="50" charset="0"/>
            </a:endParaRPr>
          </a:p>
          <a:p>
            <a:r>
              <a:rPr lang="en-US" sz="3600" dirty="0">
                <a:latin typeface="Kinetic Letters" panose="00000500000000000000" pitchFamily="50" charset="0"/>
              </a:rPr>
              <a:t>Please always refer to the newsletter and community calendar on the website.</a:t>
            </a:r>
          </a:p>
          <a:p>
            <a:endParaRPr lang="en-US" sz="1000" dirty="0">
              <a:latin typeface="Kinetic Letters" panose="00000500000000000000" pitchFamily="50" charset="0"/>
            </a:endParaRPr>
          </a:p>
          <a:p>
            <a:r>
              <a:rPr lang="en-US" sz="3600" dirty="0">
                <a:solidFill>
                  <a:srgbClr val="FF0000"/>
                </a:solidFill>
                <a:latin typeface="Kinetic Letters" panose="00000500000000000000" pitchFamily="50" charset="0"/>
              </a:rPr>
              <a:t>Coming up this Autumn:</a:t>
            </a:r>
          </a:p>
          <a:p>
            <a:r>
              <a:rPr lang="en-US" sz="3600" dirty="0">
                <a:solidFill>
                  <a:srgbClr val="FF0000"/>
                </a:solidFill>
                <a:latin typeface="Kinetic Letters" panose="00000500000000000000" pitchFamily="50" charset="0"/>
              </a:rPr>
              <a:t>Parents Evening: Thursday 27</a:t>
            </a:r>
            <a:r>
              <a:rPr lang="en-US" sz="3600" baseline="30000" dirty="0">
                <a:solidFill>
                  <a:srgbClr val="FF0000"/>
                </a:solidFill>
                <a:latin typeface="Kinetic Letters" panose="00000500000000000000" pitchFamily="50" charset="0"/>
              </a:rPr>
              <a:t>th</a:t>
            </a:r>
            <a:r>
              <a:rPr lang="en-US" sz="3600" dirty="0">
                <a:solidFill>
                  <a:srgbClr val="FF0000"/>
                </a:solidFill>
                <a:latin typeface="Kinetic Letters" panose="00000500000000000000" pitchFamily="50" charset="0"/>
              </a:rPr>
              <a:t> November (online)</a:t>
            </a:r>
          </a:p>
          <a:p>
            <a:endParaRPr lang="en-US" sz="3600" dirty="0">
              <a:solidFill>
                <a:srgbClr val="FF0000"/>
              </a:solidFill>
              <a:latin typeface="Kinetic Letters" panose="00000500000000000000" pitchFamily="50" charset="0"/>
            </a:endParaRPr>
          </a:p>
          <a:p>
            <a:r>
              <a:rPr lang="en-US" sz="3600" dirty="0">
                <a:solidFill>
                  <a:srgbClr val="FF0000"/>
                </a:solidFill>
                <a:latin typeface="Kinetic Letters" panose="00000500000000000000" pitchFamily="50" charset="0"/>
              </a:rPr>
              <a:t>KS1 Nativity performance: Wednesday 10</a:t>
            </a:r>
            <a:r>
              <a:rPr lang="en-US" sz="3600" baseline="30000" dirty="0">
                <a:solidFill>
                  <a:srgbClr val="FF0000"/>
                </a:solidFill>
                <a:latin typeface="Kinetic Letters" panose="00000500000000000000" pitchFamily="50" charset="0"/>
              </a:rPr>
              <a:t>th</a:t>
            </a:r>
            <a:r>
              <a:rPr lang="en-US" sz="3600" dirty="0">
                <a:solidFill>
                  <a:srgbClr val="FF0000"/>
                </a:solidFill>
                <a:latin typeface="Kinetic Letters" panose="00000500000000000000" pitchFamily="50" charset="0"/>
              </a:rPr>
              <a:t> and Thursday 11</a:t>
            </a:r>
            <a:r>
              <a:rPr lang="en-US" sz="3600" baseline="30000" dirty="0">
                <a:solidFill>
                  <a:srgbClr val="FF0000"/>
                </a:solidFill>
                <a:latin typeface="Kinetic Letters" panose="00000500000000000000" pitchFamily="50" charset="0"/>
              </a:rPr>
              <a:t>th</a:t>
            </a:r>
            <a:r>
              <a:rPr lang="en-US" sz="3600" dirty="0">
                <a:solidFill>
                  <a:srgbClr val="FF0000"/>
                </a:solidFill>
                <a:latin typeface="Kinetic Letters" panose="00000500000000000000" pitchFamily="50" charset="0"/>
              </a:rPr>
              <a:t> December – This will be confirmed nearer the time because of the build. </a:t>
            </a:r>
          </a:p>
        </p:txBody>
      </p:sp>
    </p:spTree>
    <p:extLst>
      <p:ext uri="{BB962C8B-B14F-4D97-AF65-F5344CB8AC3E}">
        <p14:creationId xmlns:p14="http://schemas.microsoft.com/office/powerpoint/2010/main" val="82449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9376" y="260648"/>
            <a:ext cx="1872208" cy="2122819"/>
          </a:xfrm>
          <a:prstGeom prst="rect">
            <a:avLst/>
          </a:prstGeom>
        </p:spPr>
      </p:pic>
      <p:sp>
        <p:nvSpPr>
          <p:cNvPr id="8" name="TextBox 7"/>
          <p:cNvSpPr txBox="1"/>
          <p:nvPr/>
        </p:nvSpPr>
        <p:spPr>
          <a:xfrm>
            <a:off x="2351584" y="188640"/>
            <a:ext cx="9505056" cy="6370975"/>
          </a:xfrm>
          <a:prstGeom prst="rect">
            <a:avLst/>
          </a:prstGeom>
          <a:noFill/>
        </p:spPr>
        <p:txBody>
          <a:bodyPr wrap="square" rtlCol="0">
            <a:spAutoFit/>
          </a:bodyPr>
          <a:lstStyle/>
          <a:p>
            <a:pPr algn="ctr"/>
            <a:r>
              <a:rPr lang="en-US" sz="6000" b="1" u="sng" dirty="0">
                <a:latin typeface="Kinetic Letters" panose="00000500000000000000" pitchFamily="50" charset="0"/>
              </a:rPr>
              <a:t>Home / School Diaries</a:t>
            </a:r>
          </a:p>
          <a:p>
            <a:endParaRPr lang="en-US" sz="2800" dirty="0">
              <a:latin typeface="Kinetic Letters" panose="00000500000000000000" pitchFamily="50" charset="0"/>
            </a:endParaRPr>
          </a:p>
          <a:p>
            <a:pPr>
              <a:defRPr/>
            </a:pPr>
            <a:r>
              <a:rPr lang="en-GB" sz="3200" dirty="0">
                <a:latin typeface="Kinetic Letters" panose="00000500000000000000" pitchFamily="50" charset="0"/>
                <a:ea typeface="ＭＳ Ｐゴシック" charset="0"/>
              </a:rPr>
              <a:t>Books will be changed on your child’s reading day. One book will be chosen at a time. The current book must be returned before handing out a new book.  </a:t>
            </a:r>
          </a:p>
          <a:p>
            <a:pPr>
              <a:defRPr/>
            </a:pPr>
            <a:endParaRPr lang="en-GB" sz="3200" dirty="0">
              <a:latin typeface="Kinetic Letters" panose="00000500000000000000" pitchFamily="50" charset="0"/>
              <a:ea typeface="ＭＳ Ｐゴシック" charset="0"/>
            </a:endParaRPr>
          </a:p>
          <a:p>
            <a:pPr>
              <a:defRPr/>
            </a:pPr>
            <a:r>
              <a:rPr lang="en-GB" sz="3200" dirty="0">
                <a:latin typeface="Kinetic Letters" panose="00000500000000000000" pitchFamily="50" charset="0"/>
                <a:ea typeface="ＭＳ Ｐゴシック" charset="0"/>
              </a:rPr>
              <a:t>Please ensure your child reads for at least fifteen minutes every evening. Their reading diary </a:t>
            </a:r>
            <a:r>
              <a:rPr lang="en-GB" sz="3200" b="1" u="sng" dirty="0">
                <a:latin typeface="Kinetic Letters" panose="00000500000000000000" pitchFamily="50" charset="0"/>
                <a:ea typeface="ＭＳ Ｐゴシック" charset="0"/>
              </a:rPr>
              <a:t>must</a:t>
            </a:r>
            <a:r>
              <a:rPr lang="en-GB" sz="3200" dirty="0">
                <a:latin typeface="Kinetic Letters" panose="00000500000000000000" pitchFamily="50" charset="0"/>
                <a:ea typeface="ＭＳ Ｐゴシック" charset="0"/>
              </a:rPr>
              <a:t> be signed to show they have read. </a:t>
            </a:r>
          </a:p>
          <a:p>
            <a:pPr>
              <a:defRPr/>
            </a:pPr>
            <a:endParaRPr lang="en-GB" sz="3200" dirty="0">
              <a:latin typeface="Kinetic Letters" panose="00000500000000000000" pitchFamily="50" charset="0"/>
              <a:ea typeface="ＭＳ Ｐゴシック" charset="0"/>
            </a:endParaRPr>
          </a:p>
          <a:p>
            <a:pPr>
              <a:defRPr/>
            </a:pPr>
            <a:r>
              <a:rPr lang="en-GB" sz="3200" dirty="0">
                <a:latin typeface="Kinetic Letters" panose="00000500000000000000" pitchFamily="50" charset="0"/>
                <a:ea typeface="ＭＳ Ｐゴシック" charset="0"/>
              </a:rPr>
              <a:t>Please check that your child is able to comprehend and answer questions about the book they have chosen.</a:t>
            </a:r>
            <a:endParaRPr lang="en-US" sz="3200" dirty="0">
              <a:latin typeface="Kinetic Letters" panose="00000500000000000000" pitchFamily="50" charset="0"/>
            </a:endParaRPr>
          </a:p>
          <a:p>
            <a:endParaRPr lang="en-US" sz="3200" dirty="0">
              <a:latin typeface="Kinetic Letters" panose="00000500000000000000" pitchFamily="50" charset="0"/>
            </a:endParaRPr>
          </a:p>
          <a:p>
            <a:r>
              <a:rPr lang="en-US" sz="3200" dirty="0">
                <a:latin typeface="Kinetic Letters" panose="00000500000000000000" pitchFamily="50" charset="0"/>
              </a:rPr>
              <a:t>Any issues / messages can be placed into the diary for us to communicate.</a:t>
            </a:r>
          </a:p>
        </p:txBody>
      </p:sp>
    </p:spTree>
    <p:extLst>
      <p:ext uri="{BB962C8B-B14F-4D97-AF65-F5344CB8AC3E}">
        <p14:creationId xmlns:p14="http://schemas.microsoft.com/office/powerpoint/2010/main" val="930904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0409A4-FB1D-48C7-8888-D396AE797D35}"/>
              </a:ext>
            </a:extLst>
          </p:cNvPr>
          <p:cNvSpPr txBox="1"/>
          <p:nvPr/>
        </p:nvSpPr>
        <p:spPr>
          <a:xfrm>
            <a:off x="2351584" y="188640"/>
            <a:ext cx="9505056" cy="2923877"/>
          </a:xfrm>
          <a:prstGeom prst="rect">
            <a:avLst/>
          </a:prstGeom>
          <a:noFill/>
        </p:spPr>
        <p:txBody>
          <a:bodyPr wrap="square" rtlCol="0">
            <a:spAutoFit/>
          </a:bodyPr>
          <a:lstStyle/>
          <a:p>
            <a:pPr algn="ctr"/>
            <a:r>
              <a:rPr lang="en-US" sz="6000" b="1" u="sng" dirty="0">
                <a:latin typeface="Kinetic Letters" panose="00000500000000000000" pitchFamily="50" charset="0"/>
              </a:rPr>
              <a:t>Target Sheets in Reading Diaries</a:t>
            </a:r>
          </a:p>
          <a:p>
            <a:endParaRPr lang="en-US" sz="2800" dirty="0">
              <a:latin typeface="Kinetic Letters" panose="00000500000000000000" pitchFamily="50" charset="0"/>
            </a:endParaRPr>
          </a:p>
          <a:p>
            <a:pPr>
              <a:defRPr/>
            </a:pPr>
            <a:r>
              <a:rPr lang="en-GB" sz="3200" dirty="0">
                <a:latin typeface="Kinetic Letters" panose="00000500000000000000" pitchFamily="50" charset="0"/>
                <a:ea typeface="ＭＳ Ｐゴシック" charset="0"/>
              </a:rPr>
              <a:t>These will be stapled into your child’s diary once they have been assessed and moved up a reading level. These provide you with targets linked to this book band and ways to support your child at home.</a:t>
            </a:r>
          </a:p>
        </p:txBody>
      </p:sp>
      <p:pic>
        <p:nvPicPr>
          <p:cNvPr id="5" name="Picture 4">
            <a:extLst>
              <a:ext uri="{FF2B5EF4-FFF2-40B4-BE49-F238E27FC236}">
                <a16:creationId xmlns:a16="http://schemas.microsoft.com/office/drawing/2014/main" id="{4F84E603-A404-43AF-AF5F-AC1CEF534A7C}"/>
              </a:ext>
            </a:extLst>
          </p:cNvPr>
          <p:cNvPicPr/>
          <p:nvPr/>
        </p:nvPicPr>
        <p:blipFill rotWithShape="1">
          <a:blip r:embed="rId3"/>
          <a:srcRect l="15401" t="54762" r="56771" b="6637"/>
          <a:stretch/>
        </p:blipFill>
        <p:spPr bwMode="auto">
          <a:xfrm>
            <a:off x="7176120" y="3429000"/>
            <a:ext cx="4754364" cy="324036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F15DD522-0FBC-4992-BF3B-2522CFD85D69}"/>
              </a:ext>
            </a:extLst>
          </p:cNvPr>
          <p:cNvPicPr/>
          <p:nvPr/>
        </p:nvPicPr>
        <p:blipFill rotWithShape="1">
          <a:blip r:embed="rId3"/>
          <a:srcRect l="15401" t="16161" r="56771" b="44386"/>
          <a:stretch/>
        </p:blipFill>
        <p:spPr bwMode="auto">
          <a:xfrm>
            <a:off x="2350667" y="3284984"/>
            <a:ext cx="4754364" cy="33843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7030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9376" y="260648"/>
            <a:ext cx="1872208" cy="2122819"/>
          </a:xfrm>
          <a:prstGeom prst="rect">
            <a:avLst/>
          </a:prstGeom>
        </p:spPr>
      </p:pic>
      <p:sp>
        <p:nvSpPr>
          <p:cNvPr id="8" name="TextBox 7"/>
          <p:cNvSpPr txBox="1"/>
          <p:nvPr/>
        </p:nvSpPr>
        <p:spPr>
          <a:xfrm>
            <a:off x="2567608" y="188640"/>
            <a:ext cx="8784976" cy="6370975"/>
          </a:xfrm>
          <a:prstGeom prst="rect">
            <a:avLst/>
          </a:prstGeom>
          <a:noFill/>
        </p:spPr>
        <p:txBody>
          <a:bodyPr wrap="square" rtlCol="0">
            <a:spAutoFit/>
          </a:bodyPr>
          <a:lstStyle/>
          <a:p>
            <a:pPr algn="ctr"/>
            <a:r>
              <a:rPr lang="en-US" sz="6000" b="1" u="sng" dirty="0">
                <a:latin typeface="Kinetic Letters" panose="00000500000000000000" pitchFamily="50" charset="0"/>
              </a:rPr>
              <a:t>Kinetic Letters Handwriting</a:t>
            </a:r>
          </a:p>
          <a:p>
            <a:endParaRPr lang="en-US" sz="2800" dirty="0">
              <a:latin typeface="Kinetic Letters" panose="00000500000000000000" pitchFamily="50" charset="0"/>
            </a:endParaRPr>
          </a:p>
          <a:p>
            <a:pPr>
              <a:defRPr/>
            </a:pPr>
            <a:r>
              <a:rPr lang="en-US" sz="3200" dirty="0">
                <a:latin typeface="Kinetic Letters" panose="00000500000000000000" pitchFamily="50" charset="0"/>
                <a:ea typeface="ＭＳ Ｐゴシック" charset="0"/>
              </a:rPr>
              <a:t>Please encourage your child to use Kinetic Letters in their homework. The children worked extremely hard to learn the different letter families in Year One and will be looking at consolidating this writing in Year Two.</a:t>
            </a:r>
          </a:p>
          <a:p>
            <a:pPr>
              <a:defRPr/>
            </a:pPr>
            <a:endParaRPr lang="en-US" sz="3200" dirty="0">
              <a:latin typeface="Kinetic Letters" panose="00000500000000000000" pitchFamily="50" charset="0"/>
              <a:ea typeface="ＭＳ Ｐゴシック" charset="0"/>
            </a:endParaRPr>
          </a:p>
          <a:p>
            <a:pPr>
              <a:defRPr/>
            </a:pPr>
            <a:r>
              <a:rPr lang="en-US" sz="3200" dirty="0">
                <a:solidFill>
                  <a:srgbClr val="FF0000"/>
                </a:solidFill>
                <a:latin typeface="Kinetic Letters" panose="00000500000000000000" pitchFamily="50" charset="0"/>
                <a:ea typeface="ＭＳ Ｐゴシック" charset="0"/>
              </a:rPr>
              <a:t>I will begin to upload handwriting posters to the new school website shortly. These will help the children with writing these letter families at home. </a:t>
            </a:r>
          </a:p>
          <a:p>
            <a:pPr>
              <a:defRPr/>
            </a:pPr>
            <a:endParaRPr lang="en-US" sz="3200" dirty="0">
              <a:latin typeface="Kinetic Letters" panose="00000500000000000000" pitchFamily="50" charset="0"/>
              <a:ea typeface="ＭＳ Ｐゴシック" charset="0"/>
            </a:endParaRPr>
          </a:p>
          <a:p>
            <a:pPr>
              <a:defRPr/>
            </a:pPr>
            <a:r>
              <a:rPr lang="en-US" sz="3200" dirty="0">
                <a:latin typeface="Kinetic Letters" panose="00000500000000000000" pitchFamily="50" charset="0"/>
                <a:ea typeface="ＭＳ Ｐゴシック" charset="0"/>
              </a:rPr>
              <a:t>The children are taught handwriting throughout the week and use the Kinetic Letters display in the classroom to guide them.  </a:t>
            </a:r>
            <a:endParaRPr lang="en-US" sz="3200" dirty="0">
              <a:latin typeface="Kinetic Letters" panose="00000500000000000000" pitchFamily="50" charset="0"/>
            </a:endParaRPr>
          </a:p>
        </p:txBody>
      </p:sp>
    </p:spTree>
    <p:extLst>
      <p:ext uri="{BB962C8B-B14F-4D97-AF65-F5344CB8AC3E}">
        <p14:creationId xmlns:p14="http://schemas.microsoft.com/office/powerpoint/2010/main" val="231685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9376" y="260648"/>
            <a:ext cx="1872208" cy="2122819"/>
          </a:xfrm>
          <a:prstGeom prst="rect">
            <a:avLst/>
          </a:prstGeom>
        </p:spPr>
      </p:pic>
      <p:sp>
        <p:nvSpPr>
          <p:cNvPr id="8" name="TextBox 7"/>
          <p:cNvSpPr txBox="1"/>
          <p:nvPr/>
        </p:nvSpPr>
        <p:spPr>
          <a:xfrm>
            <a:off x="2567608" y="241968"/>
            <a:ext cx="8784976" cy="6340197"/>
          </a:xfrm>
          <a:prstGeom prst="rect">
            <a:avLst/>
          </a:prstGeom>
          <a:noFill/>
        </p:spPr>
        <p:txBody>
          <a:bodyPr wrap="square" rtlCol="0">
            <a:spAutoFit/>
          </a:bodyPr>
          <a:lstStyle/>
          <a:p>
            <a:pPr algn="ctr"/>
            <a:r>
              <a:rPr lang="en-US" sz="6000" b="1" u="sng" dirty="0">
                <a:latin typeface="Kinetic Letters" panose="00000500000000000000" pitchFamily="50" charset="0"/>
              </a:rPr>
              <a:t>Phonics</a:t>
            </a:r>
          </a:p>
          <a:p>
            <a:endParaRPr lang="en-US" sz="1000" dirty="0">
              <a:latin typeface="Kinetic Letters" panose="00000500000000000000" pitchFamily="50" charset="0"/>
            </a:endParaRPr>
          </a:p>
          <a:p>
            <a:pPr>
              <a:defRPr/>
            </a:pPr>
            <a:r>
              <a:rPr lang="en-US" sz="2800" dirty="0">
                <a:latin typeface="Kinetic Letters" panose="00000500000000000000" pitchFamily="50" charset="0"/>
                <a:ea typeface="ＭＳ Ｐゴシック" charset="0"/>
              </a:rPr>
              <a:t>Here at St Mary’s, we deliver our Phonic lessons through Super Sonic Phonic Friends. The website provides the class with child friendly characters and illustrations which underpin the whole scheme. They are easy to remember with accompanying rhyming phrases that are consistently repeated in every lesson. </a:t>
            </a:r>
          </a:p>
          <a:p>
            <a:pPr>
              <a:defRPr/>
            </a:pPr>
            <a:r>
              <a:rPr lang="en-US" sz="2800" dirty="0">
                <a:latin typeface="Kinetic Letters" panose="00000500000000000000" pitchFamily="50" charset="0"/>
                <a:ea typeface="ＭＳ Ｐゴシック" charset="0"/>
              </a:rPr>
              <a:t>E.g. What can we see in the Phonics TV?</a:t>
            </a:r>
          </a:p>
          <a:p>
            <a:pPr>
              <a:defRPr/>
            </a:pPr>
            <a:endParaRPr lang="en-US" sz="2800" dirty="0">
              <a:latin typeface="Kinetic Letters" panose="00000500000000000000" pitchFamily="50" charset="0"/>
              <a:ea typeface="ＭＳ Ｐゴシック" charset="0"/>
            </a:endParaRPr>
          </a:p>
          <a:p>
            <a:pPr>
              <a:defRPr/>
            </a:pPr>
            <a:r>
              <a:rPr lang="en-US" sz="2800" dirty="0">
                <a:latin typeface="Kinetic Letters" panose="00000500000000000000" pitchFamily="50" charset="0"/>
                <a:ea typeface="ＭＳ Ｐゴシック" charset="0"/>
              </a:rPr>
              <a:t>Any children who did not pass the Phonics Screening check in Year One will have the opportunity to take the test again this year.</a:t>
            </a:r>
          </a:p>
          <a:p>
            <a:pPr>
              <a:defRPr/>
            </a:pPr>
            <a:endParaRPr lang="en-US" sz="2800" dirty="0">
              <a:latin typeface="Kinetic Letters" panose="00000500000000000000" pitchFamily="50" charset="0"/>
              <a:ea typeface="ＭＳ Ｐゴシック" charset="0"/>
            </a:endParaRPr>
          </a:p>
          <a:p>
            <a:pPr>
              <a:defRPr/>
            </a:pPr>
            <a:r>
              <a:rPr lang="en-US" sz="2800" dirty="0">
                <a:latin typeface="Kinetic Letters" panose="00000500000000000000" pitchFamily="50" charset="0"/>
                <a:ea typeface="ＭＳ Ｐゴシック" charset="0"/>
              </a:rPr>
              <a:t>In Year Two, we focus on different spelling rules. We teach the children the concept that there an be more than one spelling for a sound that they can hear in a word. </a:t>
            </a:r>
          </a:p>
          <a:p>
            <a:pPr>
              <a:defRPr/>
            </a:pPr>
            <a:r>
              <a:rPr lang="en-US" sz="2400" dirty="0">
                <a:latin typeface="Kinetic Letters" panose="00000500000000000000" pitchFamily="50" charset="0"/>
                <a:ea typeface="ＭＳ Ｐゴシック" charset="0"/>
              </a:rPr>
              <a:t> </a:t>
            </a:r>
          </a:p>
        </p:txBody>
      </p:sp>
    </p:spTree>
    <p:extLst>
      <p:ext uri="{BB962C8B-B14F-4D97-AF65-F5344CB8AC3E}">
        <p14:creationId xmlns:p14="http://schemas.microsoft.com/office/powerpoint/2010/main" val="4219160321"/>
      </p:ext>
    </p:extLst>
  </p:cSld>
  <p:clrMapOvr>
    <a:masterClrMapping/>
  </p:clrMapOvr>
</p:sld>
</file>

<file path=ppt/theme/theme1.xml><?xml version="1.0" encoding="utf-8"?>
<a:theme xmlns:a="http://schemas.openxmlformats.org/drawingml/2006/main" name="Wisp">
  <a:themeElements>
    <a:clrScheme name="Custom 1">
      <a:dk1>
        <a:sysClr val="windowText" lastClr="000000"/>
      </a:dk1>
      <a:lt1>
        <a:sysClr val="window" lastClr="FFFFFF"/>
      </a:lt1>
      <a:dk2>
        <a:srgbClr val="766F54"/>
      </a:dk2>
      <a:lt2>
        <a:srgbClr val="E3EACF"/>
      </a:lt2>
      <a:accent1>
        <a:srgbClr val="03733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84</TotalTime>
  <Words>1311</Words>
  <Application>Microsoft Office PowerPoint</Application>
  <PresentationFormat>Widescreen</PresentationFormat>
  <Paragraphs>126</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ＭＳ Ｐゴシック</vt:lpstr>
      <vt:lpstr>Arial</vt:lpstr>
      <vt:lpstr>Calibri</vt:lpstr>
      <vt:lpstr>Century Gothic</vt:lpstr>
      <vt:lpstr>Kinetic Letters</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KIRFs</vt:lpstr>
      <vt:lpstr>    KIRFs continued…</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Mary’s RC Primary School      “Learning Together in Faith and Love ”</dc:title>
  <dc:creator>smusto</dc:creator>
  <cp:lastModifiedBy>Ian Lyons</cp:lastModifiedBy>
  <cp:revision>1036</cp:revision>
  <cp:lastPrinted>2018-03-14T15:46:30Z</cp:lastPrinted>
  <dcterms:created xsi:type="dcterms:W3CDTF">2015-01-15T13:45:53Z</dcterms:created>
  <dcterms:modified xsi:type="dcterms:W3CDTF">2025-09-18T12:43:48Z</dcterms:modified>
</cp:coreProperties>
</file>