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9" r:id="rId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9" autoAdjust="0"/>
    <p:restoredTop sz="94660"/>
  </p:normalViewPr>
  <p:slideViewPr>
    <p:cSldViewPr snapToGrid="0">
      <p:cViewPr varScale="1">
        <p:scale>
          <a:sx n="72" d="100"/>
          <a:sy n="72" d="100"/>
        </p:scale>
        <p:origin x="45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4D2A0-33A5-4CA0-9EAF-6BA0A5D6E6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1351323-E51E-432F-932E-17736FBBF1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275B59B-B330-4179-9BF3-2859F1A7593E}"/>
              </a:ext>
            </a:extLst>
          </p:cNvPr>
          <p:cNvSpPr>
            <a:spLocks noGrp="1"/>
          </p:cNvSpPr>
          <p:nvPr>
            <p:ph type="dt" sz="half" idx="10"/>
          </p:nvPr>
        </p:nvSpPr>
        <p:spPr/>
        <p:txBody>
          <a:bodyPr/>
          <a:lstStyle/>
          <a:p>
            <a:fld id="{1E06C867-09EB-46CF-9B8B-E51DA52769AF}" type="datetimeFigureOut">
              <a:rPr lang="en-GB" smtClean="0"/>
              <a:t>22/06/2022</a:t>
            </a:fld>
            <a:endParaRPr lang="en-GB"/>
          </a:p>
        </p:txBody>
      </p:sp>
      <p:sp>
        <p:nvSpPr>
          <p:cNvPr id="5" name="Footer Placeholder 4">
            <a:extLst>
              <a:ext uri="{FF2B5EF4-FFF2-40B4-BE49-F238E27FC236}">
                <a16:creationId xmlns:a16="http://schemas.microsoft.com/office/drawing/2014/main" id="{637B8E6F-BB0C-45B4-8E00-B1B539A2A1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ADD41FF-7D5A-4336-9098-9C6FB0B2024A}"/>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3772020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B9F41-7D1C-4BAA-9DF6-5A0FC53FA96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A98FC22-56D0-419D-86BE-5CD4665D589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2D37023-CA6B-4AE5-AF28-6E71DD50DBF3}"/>
              </a:ext>
            </a:extLst>
          </p:cNvPr>
          <p:cNvSpPr>
            <a:spLocks noGrp="1"/>
          </p:cNvSpPr>
          <p:nvPr>
            <p:ph type="dt" sz="half" idx="10"/>
          </p:nvPr>
        </p:nvSpPr>
        <p:spPr/>
        <p:txBody>
          <a:bodyPr/>
          <a:lstStyle/>
          <a:p>
            <a:fld id="{1E06C867-09EB-46CF-9B8B-E51DA52769AF}" type="datetimeFigureOut">
              <a:rPr lang="en-GB" smtClean="0"/>
              <a:t>22/06/2022</a:t>
            </a:fld>
            <a:endParaRPr lang="en-GB"/>
          </a:p>
        </p:txBody>
      </p:sp>
      <p:sp>
        <p:nvSpPr>
          <p:cNvPr id="5" name="Footer Placeholder 4">
            <a:extLst>
              <a:ext uri="{FF2B5EF4-FFF2-40B4-BE49-F238E27FC236}">
                <a16:creationId xmlns:a16="http://schemas.microsoft.com/office/drawing/2014/main" id="{1676B679-2B03-4D8E-900D-BC14C7E30F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EECD9B-5B6D-40EE-81E8-DF56CF6FC384}"/>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2690353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02CD97-1598-4034-A67D-3B01054C165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50C59B2-DD6B-4A69-BB15-998B38E0B45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F73CA9-91C9-4352-AAF0-683AD39FA23F}"/>
              </a:ext>
            </a:extLst>
          </p:cNvPr>
          <p:cNvSpPr>
            <a:spLocks noGrp="1"/>
          </p:cNvSpPr>
          <p:nvPr>
            <p:ph type="dt" sz="half" idx="10"/>
          </p:nvPr>
        </p:nvSpPr>
        <p:spPr/>
        <p:txBody>
          <a:bodyPr/>
          <a:lstStyle/>
          <a:p>
            <a:fld id="{1E06C867-09EB-46CF-9B8B-E51DA52769AF}" type="datetimeFigureOut">
              <a:rPr lang="en-GB" smtClean="0"/>
              <a:t>22/06/2022</a:t>
            </a:fld>
            <a:endParaRPr lang="en-GB"/>
          </a:p>
        </p:txBody>
      </p:sp>
      <p:sp>
        <p:nvSpPr>
          <p:cNvPr id="5" name="Footer Placeholder 4">
            <a:extLst>
              <a:ext uri="{FF2B5EF4-FFF2-40B4-BE49-F238E27FC236}">
                <a16:creationId xmlns:a16="http://schemas.microsoft.com/office/drawing/2014/main" id="{789A7C27-FC12-4430-A916-FA02744675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51F0F5-93D7-4096-B583-095FA355E413}"/>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2837734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E5C28-3396-4CDA-8718-AB131A076FF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AABB216-8499-44F2-ADB7-10C6977E46E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DA0852A-DD21-49A6-A684-95ECA8A18478}"/>
              </a:ext>
            </a:extLst>
          </p:cNvPr>
          <p:cNvSpPr>
            <a:spLocks noGrp="1"/>
          </p:cNvSpPr>
          <p:nvPr>
            <p:ph type="dt" sz="half" idx="10"/>
          </p:nvPr>
        </p:nvSpPr>
        <p:spPr/>
        <p:txBody>
          <a:bodyPr/>
          <a:lstStyle/>
          <a:p>
            <a:fld id="{1E06C867-09EB-46CF-9B8B-E51DA52769AF}" type="datetimeFigureOut">
              <a:rPr lang="en-GB" smtClean="0"/>
              <a:t>22/06/2022</a:t>
            </a:fld>
            <a:endParaRPr lang="en-GB"/>
          </a:p>
        </p:txBody>
      </p:sp>
      <p:sp>
        <p:nvSpPr>
          <p:cNvPr id="5" name="Footer Placeholder 4">
            <a:extLst>
              <a:ext uri="{FF2B5EF4-FFF2-40B4-BE49-F238E27FC236}">
                <a16:creationId xmlns:a16="http://schemas.microsoft.com/office/drawing/2014/main" id="{DCC5F6F9-C6C3-473B-90C0-40128AC511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CB5DDC-E72A-4F6D-BA6F-A33D3D99158E}"/>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1597030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52B46-80BC-4E2A-AD8E-7ED06FB99D8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FB593FC-2361-4F59-913B-E72D49C024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6AF3E23-0050-4BD9-B9B6-53046411C33E}"/>
              </a:ext>
            </a:extLst>
          </p:cNvPr>
          <p:cNvSpPr>
            <a:spLocks noGrp="1"/>
          </p:cNvSpPr>
          <p:nvPr>
            <p:ph type="dt" sz="half" idx="10"/>
          </p:nvPr>
        </p:nvSpPr>
        <p:spPr/>
        <p:txBody>
          <a:bodyPr/>
          <a:lstStyle/>
          <a:p>
            <a:fld id="{1E06C867-09EB-46CF-9B8B-E51DA52769AF}" type="datetimeFigureOut">
              <a:rPr lang="en-GB" smtClean="0"/>
              <a:t>22/06/2022</a:t>
            </a:fld>
            <a:endParaRPr lang="en-GB"/>
          </a:p>
        </p:txBody>
      </p:sp>
      <p:sp>
        <p:nvSpPr>
          <p:cNvPr id="5" name="Footer Placeholder 4">
            <a:extLst>
              <a:ext uri="{FF2B5EF4-FFF2-40B4-BE49-F238E27FC236}">
                <a16:creationId xmlns:a16="http://schemas.microsoft.com/office/drawing/2014/main" id="{5D91F1AF-780E-4E79-92E5-08DC7B05F3A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6D2E74-53EB-41E8-A715-E39530D7F0B0}"/>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4072034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688A5-5E7A-47C2-A8C8-619196AF553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05A6398-C091-4CB4-8241-B4048425216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C76C35D-A490-44E5-BF8F-55E9C829BBD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F2D9DDC-A409-49AD-A2A7-20D909F0D3E7}"/>
              </a:ext>
            </a:extLst>
          </p:cNvPr>
          <p:cNvSpPr>
            <a:spLocks noGrp="1"/>
          </p:cNvSpPr>
          <p:nvPr>
            <p:ph type="dt" sz="half" idx="10"/>
          </p:nvPr>
        </p:nvSpPr>
        <p:spPr/>
        <p:txBody>
          <a:bodyPr/>
          <a:lstStyle/>
          <a:p>
            <a:fld id="{1E06C867-09EB-46CF-9B8B-E51DA52769AF}" type="datetimeFigureOut">
              <a:rPr lang="en-GB" smtClean="0"/>
              <a:t>22/06/2022</a:t>
            </a:fld>
            <a:endParaRPr lang="en-GB"/>
          </a:p>
        </p:txBody>
      </p:sp>
      <p:sp>
        <p:nvSpPr>
          <p:cNvPr id="6" name="Footer Placeholder 5">
            <a:extLst>
              <a:ext uri="{FF2B5EF4-FFF2-40B4-BE49-F238E27FC236}">
                <a16:creationId xmlns:a16="http://schemas.microsoft.com/office/drawing/2014/main" id="{2AB5E5CB-32DE-4FE1-909F-BEB81AD160C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350ACD-AF58-4B03-97A1-1F3F0D9564AE}"/>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1573276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F4838-6E42-4E5F-8FDC-5632F5A112A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621B782-BC0A-4BAB-BED5-B04C433BAA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B3FA6A5-E400-4E04-B5A2-2FF9F4E69B0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6C8B0C0-C464-4A65-A740-B600CF802A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CFB045C-7F7D-4C82-802D-04DC539AAEA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3072DCA-F731-4799-99B2-C407DF7149CC}"/>
              </a:ext>
            </a:extLst>
          </p:cNvPr>
          <p:cNvSpPr>
            <a:spLocks noGrp="1"/>
          </p:cNvSpPr>
          <p:nvPr>
            <p:ph type="dt" sz="half" idx="10"/>
          </p:nvPr>
        </p:nvSpPr>
        <p:spPr/>
        <p:txBody>
          <a:bodyPr/>
          <a:lstStyle/>
          <a:p>
            <a:fld id="{1E06C867-09EB-46CF-9B8B-E51DA52769AF}" type="datetimeFigureOut">
              <a:rPr lang="en-GB" smtClean="0"/>
              <a:t>22/06/2022</a:t>
            </a:fld>
            <a:endParaRPr lang="en-GB"/>
          </a:p>
        </p:txBody>
      </p:sp>
      <p:sp>
        <p:nvSpPr>
          <p:cNvPr id="8" name="Footer Placeholder 7">
            <a:extLst>
              <a:ext uri="{FF2B5EF4-FFF2-40B4-BE49-F238E27FC236}">
                <a16:creationId xmlns:a16="http://schemas.microsoft.com/office/drawing/2014/main" id="{7CFB457D-8934-4BC5-A1D8-46A0A706925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47F0285-82B4-4352-ACD8-D9867B625992}"/>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2963847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AEC5E-6523-4CAA-ABB4-4DC61CA8A44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EDA2386-9F17-4BB7-A966-2B12391FCEF8}"/>
              </a:ext>
            </a:extLst>
          </p:cNvPr>
          <p:cNvSpPr>
            <a:spLocks noGrp="1"/>
          </p:cNvSpPr>
          <p:nvPr>
            <p:ph type="dt" sz="half" idx="10"/>
          </p:nvPr>
        </p:nvSpPr>
        <p:spPr/>
        <p:txBody>
          <a:bodyPr/>
          <a:lstStyle/>
          <a:p>
            <a:fld id="{1E06C867-09EB-46CF-9B8B-E51DA52769AF}" type="datetimeFigureOut">
              <a:rPr lang="en-GB" smtClean="0"/>
              <a:t>22/06/2022</a:t>
            </a:fld>
            <a:endParaRPr lang="en-GB"/>
          </a:p>
        </p:txBody>
      </p:sp>
      <p:sp>
        <p:nvSpPr>
          <p:cNvPr id="4" name="Footer Placeholder 3">
            <a:extLst>
              <a:ext uri="{FF2B5EF4-FFF2-40B4-BE49-F238E27FC236}">
                <a16:creationId xmlns:a16="http://schemas.microsoft.com/office/drawing/2014/main" id="{28A7B1FF-162C-4B69-A494-1CBBBA13570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6654F1E-39D8-4ED3-8044-92734A4FAE3E}"/>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690507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088523-2DB8-4AA1-9C49-15C8B06F3E02}"/>
              </a:ext>
            </a:extLst>
          </p:cNvPr>
          <p:cNvSpPr>
            <a:spLocks noGrp="1"/>
          </p:cNvSpPr>
          <p:nvPr>
            <p:ph type="dt" sz="half" idx="10"/>
          </p:nvPr>
        </p:nvSpPr>
        <p:spPr/>
        <p:txBody>
          <a:bodyPr/>
          <a:lstStyle/>
          <a:p>
            <a:fld id="{1E06C867-09EB-46CF-9B8B-E51DA52769AF}" type="datetimeFigureOut">
              <a:rPr lang="en-GB" smtClean="0"/>
              <a:t>22/06/2022</a:t>
            </a:fld>
            <a:endParaRPr lang="en-GB"/>
          </a:p>
        </p:txBody>
      </p:sp>
      <p:sp>
        <p:nvSpPr>
          <p:cNvPr id="3" name="Footer Placeholder 2">
            <a:extLst>
              <a:ext uri="{FF2B5EF4-FFF2-40B4-BE49-F238E27FC236}">
                <a16:creationId xmlns:a16="http://schemas.microsoft.com/office/drawing/2014/main" id="{7712F8C3-8774-469D-BBF3-4A4E2D751BA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97E9AC1-7DFC-422D-B5CD-BE6F4D8814B5}"/>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720622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29F7B-9719-4C84-9C71-6F8FC74232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3EA48D-A266-4217-8550-312D0902DC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EB9D569-581F-4915-B579-2F1D82E046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25C9A6F-005F-4AC3-8158-2143955AB52E}"/>
              </a:ext>
            </a:extLst>
          </p:cNvPr>
          <p:cNvSpPr>
            <a:spLocks noGrp="1"/>
          </p:cNvSpPr>
          <p:nvPr>
            <p:ph type="dt" sz="half" idx="10"/>
          </p:nvPr>
        </p:nvSpPr>
        <p:spPr/>
        <p:txBody>
          <a:bodyPr/>
          <a:lstStyle/>
          <a:p>
            <a:fld id="{1E06C867-09EB-46CF-9B8B-E51DA52769AF}" type="datetimeFigureOut">
              <a:rPr lang="en-GB" smtClean="0"/>
              <a:t>22/06/2022</a:t>
            </a:fld>
            <a:endParaRPr lang="en-GB"/>
          </a:p>
        </p:txBody>
      </p:sp>
      <p:sp>
        <p:nvSpPr>
          <p:cNvPr id="6" name="Footer Placeholder 5">
            <a:extLst>
              <a:ext uri="{FF2B5EF4-FFF2-40B4-BE49-F238E27FC236}">
                <a16:creationId xmlns:a16="http://schemas.microsoft.com/office/drawing/2014/main" id="{153B547D-5D2F-4261-9697-4002580B5C5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B05B29-76D1-4E5A-B856-410DD50A9CBE}"/>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3675756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0999E-E77F-46E6-95A0-BBC83CDD8D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55D22BB-5384-4774-BBAE-C59484BC20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A674745-2A42-4927-A3FD-22E18B3DA0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4A70B2D-BCDF-46D3-99A2-FEFCF48734C8}"/>
              </a:ext>
            </a:extLst>
          </p:cNvPr>
          <p:cNvSpPr>
            <a:spLocks noGrp="1"/>
          </p:cNvSpPr>
          <p:nvPr>
            <p:ph type="dt" sz="half" idx="10"/>
          </p:nvPr>
        </p:nvSpPr>
        <p:spPr/>
        <p:txBody>
          <a:bodyPr/>
          <a:lstStyle/>
          <a:p>
            <a:fld id="{1E06C867-09EB-46CF-9B8B-E51DA52769AF}" type="datetimeFigureOut">
              <a:rPr lang="en-GB" smtClean="0"/>
              <a:t>22/06/2022</a:t>
            </a:fld>
            <a:endParaRPr lang="en-GB"/>
          </a:p>
        </p:txBody>
      </p:sp>
      <p:sp>
        <p:nvSpPr>
          <p:cNvPr id="6" name="Footer Placeholder 5">
            <a:extLst>
              <a:ext uri="{FF2B5EF4-FFF2-40B4-BE49-F238E27FC236}">
                <a16:creationId xmlns:a16="http://schemas.microsoft.com/office/drawing/2014/main" id="{D3D20FF8-C96C-47D7-A880-FBB1EAFAF0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5299EB5-C8CE-4D35-AE5A-3601BDECA101}"/>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1114095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C7F159-F29D-4736-B851-CA46DBF608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1F5E4CA-05E0-4C32-9A8C-164554B2C4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0E9263-94A8-4325-A1DC-2D38E472CA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06C867-09EB-46CF-9B8B-E51DA52769AF}" type="datetimeFigureOut">
              <a:rPr lang="en-GB" smtClean="0"/>
              <a:t>22/06/2022</a:t>
            </a:fld>
            <a:endParaRPr lang="en-GB"/>
          </a:p>
        </p:txBody>
      </p:sp>
      <p:sp>
        <p:nvSpPr>
          <p:cNvPr id="5" name="Footer Placeholder 4">
            <a:extLst>
              <a:ext uri="{FF2B5EF4-FFF2-40B4-BE49-F238E27FC236}">
                <a16:creationId xmlns:a16="http://schemas.microsoft.com/office/drawing/2014/main" id="{874A74A7-03DA-42E1-A4F8-07446917D1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9603EF0-8C43-4971-BD3C-4EDA4A89B4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9CF408-EA44-4CB3-B6AE-ADF32EB24BD7}" type="slidenum">
              <a:rPr lang="en-GB" smtClean="0"/>
              <a:t>‹#›</a:t>
            </a:fld>
            <a:endParaRPr lang="en-GB"/>
          </a:p>
        </p:txBody>
      </p:sp>
    </p:spTree>
    <p:extLst>
      <p:ext uri="{BB962C8B-B14F-4D97-AF65-F5344CB8AC3E}">
        <p14:creationId xmlns:p14="http://schemas.microsoft.com/office/powerpoint/2010/main" val="5161399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gif"/><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8459D96-88F2-415C-A4AE-B68655C39186}"/>
              </a:ext>
            </a:extLst>
          </p:cNvPr>
          <p:cNvSpPr/>
          <p:nvPr/>
        </p:nvSpPr>
        <p:spPr>
          <a:xfrm>
            <a:off x="3608141" y="41583"/>
            <a:ext cx="1996461" cy="57791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2800" u="sng" dirty="0">
                <a:latin typeface="XCCW Joined 1a" panose="03050602040000000000" pitchFamily="66" charset="0"/>
              </a:rPr>
              <a:t>Judaism KS2</a:t>
            </a:r>
          </a:p>
        </p:txBody>
      </p:sp>
      <p:sp>
        <p:nvSpPr>
          <p:cNvPr id="10" name="Rectangle 3">
            <a:extLst>
              <a:ext uri="{FF2B5EF4-FFF2-40B4-BE49-F238E27FC236}">
                <a16:creationId xmlns:a16="http://schemas.microsoft.com/office/drawing/2014/main" id="{AB47D4B8-1410-4A27-ADEE-63BADA73E9E2}"/>
              </a:ext>
            </a:extLst>
          </p:cNvPr>
          <p:cNvSpPr>
            <a:spLocks noChangeArrowheads="1"/>
          </p:cNvSpPr>
          <p:nvPr/>
        </p:nvSpPr>
        <p:spPr bwMode="auto">
          <a:xfrm>
            <a:off x="2294392" y="3116189"/>
            <a:ext cx="6167437" cy="0"/>
          </a:xfrm>
          <a:prstGeom prst="rect">
            <a:avLst/>
          </a:prstGeom>
          <a:solidFill>
            <a:srgbClr val="22222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rgbClr val="222222"/>
                </a:solidFill>
                <a:effectLst/>
                <a:latin typeface="Arial" panose="020B0604020202020204" pitchFamily="34" charset="0"/>
                <a:cs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 name="Text Box 2">
            <a:extLst>
              <a:ext uri="{FF2B5EF4-FFF2-40B4-BE49-F238E27FC236}">
                <a16:creationId xmlns:a16="http://schemas.microsoft.com/office/drawing/2014/main" id="{1F7845E8-FAEF-4129-9D5A-C316C8A7EABD}"/>
              </a:ext>
            </a:extLst>
          </p:cNvPr>
          <p:cNvSpPr txBox="1">
            <a:spLocks noChangeArrowheads="1"/>
          </p:cNvSpPr>
          <p:nvPr/>
        </p:nvSpPr>
        <p:spPr bwMode="auto">
          <a:xfrm>
            <a:off x="47658" y="78824"/>
            <a:ext cx="2475875" cy="3182629"/>
          </a:xfrm>
          <a:prstGeom prst="rect">
            <a:avLst/>
          </a:prstGeom>
          <a:solidFill>
            <a:schemeClr val="accent6">
              <a:lumMod val="40000"/>
              <a:lumOff val="60000"/>
            </a:schemeClr>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GB" sz="1000" b="1" u="sng" dirty="0">
                <a:effectLst/>
                <a:latin typeface="Comic Sans MS" panose="030F0702030302020204" pitchFamily="66" charset="0"/>
                <a:ea typeface="Times New Roman" panose="02020603050405020304" pitchFamily="18" charset="0"/>
                <a:cs typeface="Times New Roman" panose="02020603050405020304" pitchFamily="18" charset="0"/>
              </a:rPr>
              <a:t>Vocabulary</a:t>
            </a:r>
            <a:r>
              <a:rPr lang="en-GB" sz="700" dirty="0">
                <a:latin typeface="XCCW Joined 1a" panose="03050602040000000000" pitchFamily="66" charset="0"/>
              </a:rPr>
              <a:t> </a:t>
            </a:r>
          </a:p>
          <a:p>
            <a:pPr>
              <a:lnSpc>
                <a:spcPct val="107000"/>
              </a:lnSpc>
              <a:spcAft>
                <a:spcPts val="800"/>
              </a:spcAft>
            </a:pPr>
            <a:r>
              <a:rPr lang="en-GB" sz="1000" dirty="0">
                <a:latin typeface="Comic Sans MS" panose="030F0702030302020204" pitchFamily="66" charset="0"/>
              </a:rPr>
              <a:t>Ark – the special cupboard in the synagogue where the Torah is kept.</a:t>
            </a:r>
          </a:p>
          <a:p>
            <a:pPr>
              <a:lnSpc>
                <a:spcPct val="107000"/>
              </a:lnSpc>
              <a:spcAft>
                <a:spcPts val="800"/>
              </a:spcAft>
            </a:pPr>
            <a:r>
              <a:rPr lang="en-GB" sz="1000" dirty="0">
                <a:latin typeface="Comic Sans MS" panose="030F0702030302020204" pitchFamily="66" charset="0"/>
              </a:rPr>
              <a:t>Covenant – The agreement between Abraham and God</a:t>
            </a:r>
          </a:p>
          <a:p>
            <a:pPr>
              <a:lnSpc>
                <a:spcPct val="107000"/>
              </a:lnSpc>
              <a:spcAft>
                <a:spcPts val="800"/>
              </a:spcAft>
            </a:pPr>
            <a:r>
              <a:rPr lang="en-GB" sz="1000" dirty="0">
                <a:latin typeface="Comic Sans MS" panose="030F0702030302020204" pitchFamily="66" charset="0"/>
              </a:rPr>
              <a:t>Jews – the people who follow this religion (also known as Hebrews)</a:t>
            </a:r>
          </a:p>
          <a:p>
            <a:pPr>
              <a:lnSpc>
                <a:spcPct val="107000"/>
              </a:lnSpc>
              <a:spcAft>
                <a:spcPts val="800"/>
              </a:spcAft>
            </a:pPr>
            <a:r>
              <a:rPr lang="en-GB" sz="1000" dirty="0">
                <a:latin typeface="Comic Sans MS" panose="030F0702030302020204" pitchFamily="66" charset="0"/>
              </a:rPr>
              <a:t>Rabbi – leader of synagogue</a:t>
            </a:r>
            <a:endParaRPr lang="en-GB" sz="1000" dirty="0">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800"/>
              </a:spcAft>
            </a:pPr>
            <a:r>
              <a:rPr lang="en-GB" sz="1000" dirty="0">
                <a:latin typeface="Comic Sans MS" panose="030F0702030302020204" pitchFamily="66" charset="0"/>
              </a:rPr>
              <a:t>Synagogue – Holy building of worship</a:t>
            </a:r>
          </a:p>
          <a:p>
            <a:pPr>
              <a:lnSpc>
                <a:spcPct val="107000"/>
              </a:lnSpc>
              <a:spcAft>
                <a:spcPts val="800"/>
              </a:spcAft>
            </a:pPr>
            <a:r>
              <a:rPr lang="en-GB" sz="1000" dirty="0">
                <a:latin typeface="Comic Sans MS" panose="030F0702030302020204" pitchFamily="66" charset="0"/>
                <a:ea typeface="Times New Roman" panose="02020603050405020304" pitchFamily="18" charset="0"/>
                <a:cs typeface="Times New Roman" panose="02020603050405020304" pitchFamily="18" charset="0"/>
              </a:rPr>
              <a:t>Ten Statements – Set of rules also known as commandments</a:t>
            </a:r>
          </a:p>
          <a:p>
            <a:pPr>
              <a:lnSpc>
                <a:spcPct val="107000"/>
              </a:lnSpc>
              <a:spcAft>
                <a:spcPts val="800"/>
              </a:spcAft>
            </a:pPr>
            <a:r>
              <a:rPr lang="en-GB" sz="1000" dirty="0">
                <a:latin typeface="Comic Sans MS" panose="030F0702030302020204" pitchFamily="66" charset="0"/>
              </a:rPr>
              <a:t>Torah – Holy text</a:t>
            </a:r>
          </a:p>
          <a:p>
            <a:pPr>
              <a:lnSpc>
                <a:spcPct val="107000"/>
              </a:lnSpc>
              <a:spcAft>
                <a:spcPts val="800"/>
              </a:spcAft>
            </a:pPr>
            <a:r>
              <a:rPr lang="en-GB" sz="1000" dirty="0">
                <a:latin typeface="Comic Sans MS" panose="030F0702030302020204" pitchFamily="66" charset="0"/>
                <a:ea typeface="Times New Roman" panose="02020603050405020304" pitchFamily="18" charset="0"/>
                <a:cs typeface="Times New Roman" panose="02020603050405020304" pitchFamily="18" charset="0"/>
              </a:rPr>
              <a:t>Yad – pointer used with the Torah scroll</a:t>
            </a:r>
          </a:p>
          <a:p>
            <a:pPr>
              <a:lnSpc>
                <a:spcPct val="107000"/>
              </a:lnSpc>
              <a:spcAft>
                <a:spcPts val="800"/>
              </a:spcAft>
            </a:pPr>
            <a:endParaRPr lang="en-GB" sz="1000" dirty="0">
              <a:effectLst/>
              <a:latin typeface="Comic Sans MS" panose="030F0702030302020204" pitchFamily="66" charset="0"/>
              <a:ea typeface="Times New Roman" panose="02020603050405020304" pitchFamily="18" charset="0"/>
              <a:cs typeface="Times New Roman" panose="02020603050405020304" pitchFamily="18" charset="0"/>
            </a:endParaRPr>
          </a:p>
          <a:p>
            <a:pPr marL="171450" indent="-171450">
              <a:lnSpc>
                <a:spcPct val="107000"/>
              </a:lnSpc>
              <a:spcAft>
                <a:spcPts val="800"/>
              </a:spcAft>
              <a:buFontTx/>
              <a:buChar char="-"/>
            </a:pPr>
            <a:endParaRPr lang="en-GB" sz="800" b="1" dirty="0">
              <a:effectLst/>
              <a:latin typeface="XCCW Joined 1a" panose="03050602040000000000" pitchFamily="66" charset="0"/>
              <a:ea typeface="Times New Roman" panose="02020603050405020304" pitchFamily="18" charset="0"/>
              <a:cs typeface="Times New Roman" panose="02020603050405020304" pitchFamily="18" charset="0"/>
            </a:endParaRPr>
          </a:p>
          <a:p>
            <a:pPr>
              <a:lnSpc>
                <a:spcPct val="107000"/>
              </a:lnSpc>
              <a:spcAft>
                <a:spcPts val="800"/>
              </a:spcAft>
            </a:pPr>
            <a:r>
              <a:rPr lang="en-GB" sz="1000" dirty="0">
                <a:latin typeface="XCCW Joined 1a" panose="03050602040000000000" pitchFamily="66" charset="0"/>
                <a:ea typeface="Times New Roman" panose="02020603050405020304" pitchFamily="18" charset="0"/>
                <a:cs typeface="Times New Roman" panose="02020603050405020304" pitchFamily="18" charset="0"/>
              </a:rPr>
              <a:t>  </a:t>
            </a:r>
            <a:endParaRPr lang="en-GB" sz="1000" dirty="0">
              <a:effectLst/>
              <a:latin typeface="XCCW Joined 1a" panose="03050602040000000000" pitchFamily="66" charset="0"/>
              <a:ea typeface="Times New Roman" panose="02020603050405020304" pitchFamily="18" charset="0"/>
              <a:cs typeface="Times New Roman" panose="02020603050405020304" pitchFamily="18" charset="0"/>
            </a:endParaRPr>
          </a:p>
        </p:txBody>
      </p:sp>
      <p:sp>
        <p:nvSpPr>
          <p:cNvPr id="6" name="AutoShape 6" descr="Image result for penguin">
            <a:extLst>
              <a:ext uri="{FF2B5EF4-FFF2-40B4-BE49-F238E27FC236}">
                <a16:creationId xmlns:a16="http://schemas.microsoft.com/office/drawing/2014/main" id="{1DB35D06-B997-4621-8A5E-2276F5DEE3CF}"/>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4" name="TextBox 43">
            <a:extLst>
              <a:ext uri="{FF2B5EF4-FFF2-40B4-BE49-F238E27FC236}">
                <a16:creationId xmlns:a16="http://schemas.microsoft.com/office/drawing/2014/main" id="{37C86F50-65CC-4B09-A0BE-B1F48EC790E8}"/>
              </a:ext>
            </a:extLst>
          </p:cNvPr>
          <p:cNvSpPr txBox="1"/>
          <p:nvPr/>
        </p:nvSpPr>
        <p:spPr>
          <a:xfrm>
            <a:off x="101088" y="3448575"/>
            <a:ext cx="2844637" cy="2154436"/>
          </a:xfrm>
          <a:prstGeom prst="rect">
            <a:avLst/>
          </a:prstGeom>
          <a:solidFill>
            <a:schemeClr val="accent3">
              <a:lumMod val="20000"/>
              <a:lumOff val="80000"/>
            </a:schemeClr>
          </a:solidFill>
          <a:ln>
            <a:solidFill>
              <a:schemeClr val="tx1"/>
            </a:solidFill>
          </a:ln>
        </p:spPr>
        <p:txBody>
          <a:bodyPr wrap="square" rtlCol="0">
            <a:spAutoFit/>
          </a:bodyPr>
          <a:lstStyle/>
          <a:p>
            <a:r>
              <a:rPr lang="en-GB" sz="900" b="1" u="sng" dirty="0">
                <a:latin typeface="Comic Sans MS" panose="030F0702030302020204" pitchFamily="66" charset="0"/>
              </a:rPr>
              <a:t>Main Beliefs</a:t>
            </a:r>
          </a:p>
          <a:p>
            <a:endParaRPr lang="en-GB" sz="900" b="1" u="sng" dirty="0">
              <a:latin typeface="Comic Sans MS" panose="030F0702030302020204" pitchFamily="66" charset="0"/>
            </a:endParaRPr>
          </a:p>
          <a:p>
            <a:r>
              <a:rPr lang="en-GB" sz="900" dirty="0">
                <a:latin typeface="Comic Sans MS" panose="030F0702030302020204" pitchFamily="66" charset="0"/>
                <a:ea typeface="Verdana" panose="020B0604030504040204" pitchFamily="34" charset="0"/>
              </a:rPr>
              <a:t>Jews believe in one God who is a spirit </a:t>
            </a:r>
            <a:r>
              <a:rPr lang="en-GB" sz="900">
                <a:latin typeface="Comic Sans MS" panose="030F0702030302020204" pitchFamily="66" charset="0"/>
                <a:ea typeface="Verdana" panose="020B0604030504040204" pitchFamily="34" charset="0"/>
              </a:rPr>
              <a:t>and has never </a:t>
            </a:r>
            <a:r>
              <a:rPr lang="en-GB" sz="900" dirty="0">
                <a:latin typeface="Comic Sans MS" panose="030F0702030302020204" pitchFamily="66" charset="0"/>
                <a:ea typeface="Verdana" panose="020B0604030504040204" pitchFamily="34" charset="0"/>
              </a:rPr>
              <a:t>been human.</a:t>
            </a:r>
          </a:p>
          <a:p>
            <a:pPr algn="l"/>
            <a:r>
              <a:rPr lang="en-GB" sz="900" b="0" i="0" dirty="0">
                <a:solidFill>
                  <a:srgbClr val="424242"/>
                </a:solidFill>
                <a:effectLst/>
                <a:latin typeface="Comic Sans MS" panose="030F0702030302020204" pitchFamily="66" charset="0"/>
              </a:rPr>
              <a:t>Jews believe that God not only created the universe, but every Jew can have an individual and personal relationship with God.</a:t>
            </a:r>
          </a:p>
          <a:p>
            <a:pPr algn="l"/>
            <a:r>
              <a:rPr lang="en-GB" sz="900" b="0" i="0" dirty="0">
                <a:solidFill>
                  <a:srgbClr val="424242"/>
                </a:solidFill>
                <a:effectLst/>
                <a:latin typeface="Comic Sans MS" panose="030F0702030302020204" pitchFamily="66" charset="0"/>
              </a:rPr>
              <a:t>They believe that God continues to work in the world, affecting everything that people do.</a:t>
            </a:r>
          </a:p>
          <a:p>
            <a:pPr algn="l"/>
            <a:r>
              <a:rPr lang="en-GB" sz="900" b="0" i="0" dirty="0">
                <a:solidFill>
                  <a:srgbClr val="424242"/>
                </a:solidFill>
                <a:effectLst/>
                <a:latin typeface="Comic Sans MS" panose="030F0702030302020204" pitchFamily="66" charset="0"/>
              </a:rPr>
              <a:t>The Jewish relationship with God is a covenant relationship. </a:t>
            </a:r>
          </a:p>
          <a:p>
            <a:pPr algn="l"/>
            <a:r>
              <a:rPr lang="en-GB" sz="900" dirty="0">
                <a:latin typeface="Comic Sans MS" panose="030F0702030302020204" pitchFamily="66" charset="0"/>
                <a:ea typeface="Verdana" panose="020B0604030504040204" pitchFamily="34" charset="0"/>
              </a:rPr>
              <a:t>They believe that the Torah is the word of God written down by Moses and has rules and laws that should be followed.</a:t>
            </a:r>
          </a:p>
          <a:p>
            <a:endParaRPr lang="en-GB" sz="800" dirty="0">
              <a:latin typeface="Calibri Light" panose="020F0302020204030204" pitchFamily="34" charset="0"/>
            </a:endParaRPr>
          </a:p>
        </p:txBody>
      </p:sp>
      <p:sp>
        <p:nvSpPr>
          <p:cNvPr id="18" name="AutoShape 6" descr="Image result for compass">
            <a:extLst>
              <a:ext uri="{FF2B5EF4-FFF2-40B4-BE49-F238E27FC236}">
                <a16:creationId xmlns:a16="http://schemas.microsoft.com/office/drawing/2014/main" id="{2925C7F9-A258-40D4-8266-F0C7D29319D4}"/>
              </a:ext>
            </a:extLst>
          </p:cNvPr>
          <p:cNvSpPr>
            <a:spLocks noChangeAspect="1" noChangeArrowheads="1"/>
          </p:cNvSpPr>
          <p:nvPr/>
        </p:nvSpPr>
        <p:spPr bwMode="auto">
          <a:xfrm>
            <a:off x="6087990" y="3420990"/>
            <a:ext cx="312810" cy="31281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9" name="AutoShape 8" descr="Image result for compass">
            <a:extLst>
              <a:ext uri="{FF2B5EF4-FFF2-40B4-BE49-F238E27FC236}">
                <a16:creationId xmlns:a16="http://schemas.microsoft.com/office/drawing/2014/main" id="{5D856371-6E41-40DE-8026-4E532044B22D}"/>
              </a:ext>
            </a:extLst>
          </p:cNvPr>
          <p:cNvSpPr>
            <a:spLocks noChangeAspect="1" noChangeArrowheads="1"/>
          </p:cNvSpPr>
          <p:nvPr/>
        </p:nvSpPr>
        <p:spPr bwMode="auto">
          <a:xfrm>
            <a:off x="6248400" y="3581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3" name="AutoShape 12" descr="Image result for compass">
            <a:extLst>
              <a:ext uri="{FF2B5EF4-FFF2-40B4-BE49-F238E27FC236}">
                <a16:creationId xmlns:a16="http://schemas.microsoft.com/office/drawing/2014/main" id="{CBCC595C-11DC-4752-B361-51E05876B46C}"/>
              </a:ext>
            </a:extLst>
          </p:cNvPr>
          <p:cNvSpPr>
            <a:spLocks noChangeAspect="1" noChangeArrowheads="1"/>
          </p:cNvSpPr>
          <p:nvPr/>
        </p:nvSpPr>
        <p:spPr bwMode="auto">
          <a:xfrm>
            <a:off x="6400800" y="3733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1" name="TextBox 10">
            <a:extLst>
              <a:ext uri="{FF2B5EF4-FFF2-40B4-BE49-F238E27FC236}">
                <a16:creationId xmlns:a16="http://schemas.microsoft.com/office/drawing/2014/main" id="{2F8B2439-9192-44AC-B2AC-9DA19F392F57}"/>
              </a:ext>
            </a:extLst>
          </p:cNvPr>
          <p:cNvSpPr txBox="1"/>
          <p:nvPr/>
        </p:nvSpPr>
        <p:spPr>
          <a:xfrm>
            <a:off x="8461829" y="5698470"/>
            <a:ext cx="3701170" cy="1061829"/>
          </a:xfrm>
          <a:prstGeom prst="rect">
            <a:avLst/>
          </a:prstGeom>
          <a:solidFill>
            <a:srgbClr val="FFFF00"/>
          </a:solidFill>
        </p:spPr>
        <p:txBody>
          <a:bodyPr wrap="square" rtlCol="0">
            <a:spAutoFit/>
          </a:bodyPr>
          <a:lstStyle/>
          <a:p>
            <a:r>
              <a:rPr lang="en-GB" sz="900" u="sng" dirty="0"/>
              <a:t>Temples are called synagogues</a:t>
            </a:r>
          </a:p>
          <a:p>
            <a:endParaRPr lang="en-GB" sz="900" u="sng" dirty="0"/>
          </a:p>
          <a:p>
            <a:r>
              <a:rPr lang="en-GB" sz="900" dirty="0"/>
              <a:t>The central </a:t>
            </a:r>
            <a:r>
              <a:rPr lang="en-GB" sz="900" b="1" dirty="0"/>
              <a:t>features</a:t>
            </a:r>
            <a:r>
              <a:rPr lang="en-GB" sz="900" dirty="0"/>
              <a:t> are: the Holy Ark – a large cupboard at the front containing the Torah scroll.</a:t>
            </a:r>
          </a:p>
          <a:p>
            <a:r>
              <a:rPr lang="en-GB" sz="900" dirty="0"/>
              <a:t>The bimah (in Orthodox </a:t>
            </a:r>
            <a:r>
              <a:rPr lang="en-GB" sz="900" b="1" dirty="0"/>
              <a:t>synagogues</a:t>
            </a:r>
            <a:r>
              <a:rPr lang="en-GB" sz="900" dirty="0"/>
              <a:t>) – a raised platform from which the scroll is read. The </a:t>
            </a:r>
            <a:r>
              <a:rPr lang="en-GB" sz="900" dirty="0" err="1"/>
              <a:t>ner</a:t>
            </a:r>
            <a:r>
              <a:rPr lang="en-GB" sz="900" dirty="0"/>
              <a:t> </a:t>
            </a:r>
            <a:r>
              <a:rPr lang="en-GB" sz="900" dirty="0" err="1"/>
              <a:t>tamid</a:t>
            </a:r>
            <a:r>
              <a:rPr lang="en-GB" sz="900" dirty="0"/>
              <a:t> 'eternal light’, (symbol of the eternal presence of God) – hangs from the ceiling.</a:t>
            </a:r>
          </a:p>
        </p:txBody>
      </p:sp>
      <p:sp>
        <p:nvSpPr>
          <p:cNvPr id="12" name="TextBox 11">
            <a:extLst>
              <a:ext uri="{FF2B5EF4-FFF2-40B4-BE49-F238E27FC236}">
                <a16:creationId xmlns:a16="http://schemas.microsoft.com/office/drawing/2014/main" id="{F0B07A5A-C54A-44A7-A97C-B1C7ACA860F8}"/>
              </a:ext>
            </a:extLst>
          </p:cNvPr>
          <p:cNvSpPr txBox="1"/>
          <p:nvPr/>
        </p:nvSpPr>
        <p:spPr>
          <a:xfrm>
            <a:off x="2620040" y="1019317"/>
            <a:ext cx="4174435" cy="1708160"/>
          </a:xfrm>
          <a:prstGeom prst="rect">
            <a:avLst/>
          </a:prstGeom>
          <a:noFill/>
        </p:spPr>
        <p:txBody>
          <a:bodyPr wrap="square" rtlCol="0">
            <a:spAutoFit/>
          </a:bodyPr>
          <a:lstStyle/>
          <a:p>
            <a:endParaRPr lang="en-GB" sz="1100" dirty="0"/>
          </a:p>
          <a:p>
            <a:endParaRPr lang="en-GB" sz="1100" dirty="0"/>
          </a:p>
          <a:p>
            <a:r>
              <a:rPr lang="en-GB" sz="1100" dirty="0"/>
              <a:t>Timeline of Judaism compared to other religions</a:t>
            </a:r>
          </a:p>
          <a:p>
            <a:endParaRPr lang="en-GB" dirty="0"/>
          </a:p>
          <a:p>
            <a:endParaRPr lang="en-GB" dirty="0"/>
          </a:p>
          <a:p>
            <a:endParaRPr lang="en-GB" dirty="0"/>
          </a:p>
          <a:p>
            <a:endParaRPr lang="en-GB" dirty="0"/>
          </a:p>
        </p:txBody>
      </p:sp>
      <p:sp>
        <p:nvSpPr>
          <p:cNvPr id="26" name="Text Box 2">
            <a:extLst>
              <a:ext uri="{FF2B5EF4-FFF2-40B4-BE49-F238E27FC236}">
                <a16:creationId xmlns:a16="http://schemas.microsoft.com/office/drawing/2014/main" id="{B04D0E1F-A56B-468E-8E8D-12EF74A992BB}"/>
              </a:ext>
            </a:extLst>
          </p:cNvPr>
          <p:cNvSpPr txBox="1">
            <a:spLocks noChangeArrowheads="1"/>
          </p:cNvSpPr>
          <p:nvPr/>
        </p:nvSpPr>
        <p:spPr bwMode="auto">
          <a:xfrm>
            <a:off x="2652734" y="1565284"/>
            <a:ext cx="4543425" cy="954107"/>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r>
              <a:rPr lang="en-GB" sz="900" dirty="0">
                <a:effectLst/>
                <a:latin typeface="Calibri" panose="020F0502020204030204" pitchFamily="34" charset="0"/>
                <a:ea typeface="Calibri" panose="020F0502020204030204" pitchFamily="34" charset="0"/>
                <a:cs typeface="Times New Roman" panose="02020603050405020304" pitchFamily="18" charset="0"/>
              </a:rPr>
              <a:t>Hinduism                   Buddhism                                                  Islam</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900" dirty="0">
                <a:effectLst/>
                <a:latin typeface="Calibri" panose="020F0502020204030204" pitchFamily="34" charset="0"/>
                <a:ea typeface="Calibri" panose="020F0502020204030204" pitchFamily="34" charset="0"/>
                <a:cs typeface="Times New Roman" panose="02020603050405020304" pitchFamily="18" charset="0"/>
              </a:rPr>
              <a:t>2000 BCE                    590 BCE                0                                   610 CE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900" dirty="0">
                <a:effectLst/>
                <a:latin typeface="Calibri" panose="020F0502020204030204" pitchFamily="34" charset="0"/>
                <a:ea typeface="Calibri" panose="020F0502020204030204" pitchFamily="34" charset="0"/>
                <a:cs typeface="Times New Roman" panose="02020603050405020304" pitchFamily="18" charset="0"/>
              </a:rPr>
              <a:t>             </a:t>
            </a:r>
          </a:p>
          <a:p>
            <a:r>
              <a:rPr lang="en-GB" sz="900" dirty="0">
                <a:latin typeface="Calibri" panose="020F0502020204030204" pitchFamily="34" charset="0"/>
                <a:ea typeface="Calibri" panose="020F0502020204030204" pitchFamily="34" charset="0"/>
                <a:cs typeface="Times New Roman" panose="02020603050405020304" pitchFamily="18" charset="0"/>
              </a:rPr>
              <a:t>      </a:t>
            </a:r>
          </a:p>
          <a:p>
            <a:r>
              <a:rPr lang="en-GB" sz="900" dirty="0">
                <a:latin typeface="Calibri" panose="020F0502020204030204" pitchFamily="34" charset="0"/>
                <a:ea typeface="Calibri" panose="020F0502020204030204" pitchFamily="34" charset="0"/>
                <a:cs typeface="Times New Roman" panose="02020603050405020304" pitchFamily="18" charset="0"/>
              </a:rPr>
              <a:t>          </a:t>
            </a:r>
            <a:r>
              <a:rPr lang="en-GB" sz="900" dirty="0">
                <a:effectLst/>
                <a:latin typeface="Calibri" panose="020F0502020204030204" pitchFamily="34" charset="0"/>
                <a:ea typeface="Calibri" panose="020F0502020204030204" pitchFamily="34" charset="0"/>
                <a:cs typeface="Times New Roman" panose="02020603050405020304" pitchFamily="18" charset="0"/>
              </a:rPr>
              <a:t>    1800 BCE                                              33 CE	                                    1500 CE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900" dirty="0">
                <a:effectLst/>
                <a:latin typeface="Calibri" panose="020F0502020204030204" pitchFamily="34" charset="0"/>
                <a:ea typeface="Calibri" panose="020F0502020204030204" pitchFamily="34" charset="0"/>
                <a:cs typeface="Times New Roman" panose="02020603050405020304" pitchFamily="18" charset="0"/>
              </a:rPr>
              <a:t>               Judaism                                                Christianity                                             Sikhism</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p:txBody>
      </p:sp>
      <p:cxnSp>
        <p:nvCxnSpPr>
          <p:cNvPr id="14" name="Straight Connector 13">
            <a:extLst>
              <a:ext uri="{FF2B5EF4-FFF2-40B4-BE49-F238E27FC236}">
                <a16:creationId xmlns:a16="http://schemas.microsoft.com/office/drawing/2014/main" id="{3DD3AA8B-0147-4782-8E5D-CD968C47B6DE}"/>
              </a:ext>
            </a:extLst>
          </p:cNvPr>
          <p:cNvCxnSpPr>
            <a:cxnSpLocks/>
          </p:cNvCxnSpPr>
          <p:nvPr/>
        </p:nvCxnSpPr>
        <p:spPr>
          <a:xfrm>
            <a:off x="2711053" y="2014617"/>
            <a:ext cx="4311846" cy="0"/>
          </a:xfrm>
          <a:prstGeom prst="line">
            <a:avLst/>
          </a:prstGeom>
        </p:spPr>
        <p:style>
          <a:lnRef idx="1">
            <a:schemeClr val="dk1"/>
          </a:lnRef>
          <a:fillRef idx="0">
            <a:schemeClr val="dk1"/>
          </a:fillRef>
          <a:effectRef idx="0">
            <a:schemeClr val="dk1"/>
          </a:effectRef>
          <a:fontRef idx="minor">
            <a:schemeClr val="tx1"/>
          </a:fontRef>
        </p:style>
      </p:cxnSp>
      <p:cxnSp>
        <p:nvCxnSpPr>
          <p:cNvPr id="24" name="Straight Connector 23">
            <a:extLst>
              <a:ext uri="{FF2B5EF4-FFF2-40B4-BE49-F238E27FC236}">
                <a16:creationId xmlns:a16="http://schemas.microsoft.com/office/drawing/2014/main" id="{E626B519-4537-4D5C-8956-6C9AD916C590}"/>
              </a:ext>
            </a:extLst>
          </p:cNvPr>
          <p:cNvCxnSpPr>
            <a:cxnSpLocks/>
          </p:cNvCxnSpPr>
          <p:nvPr/>
        </p:nvCxnSpPr>
        <p:spPr>
          <a:xfrm>
            <a:off x="2951563" y="1936977"/>
            <a:ext cx="1" cy="64109"/>
          </a:xfrm>
          <a:prstGeom prst="line">
            <a:avLst/>
          </a:prstGeom>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AC5B684F-B230-49D7-8550-DB649D64FFEB}"/>
              </a:ext>
            </a:extLst>
          </p:cNvPr>
          <p:cNvCxnSpPr>
            <a:cxnSpLocks/>
          </p:cNvCxnSpPr>
          <p:nvPr/>
        </p:nvCxnSpPr>
        <p:spPr>
          <a:xfrm flipV="1">
            <a:off x="3257679" y="2001086"/>
            <a:ext cx="0" cy="101981"/>
          </a:xfrm>
          <a:prstGeom prst="line">
            <a:avLst/>
          </a:prstGeom>
        </p:spPr>
        <p:style>
          <a:lnRef idx="1">
            <a:schemeClr val="dk1"/>
          </a:lnRef>
          <a:fillRef idx="0">
            <a:schemeClr val="dk1"/>
          </a:fillRef>
          <a:effectRef idx="0">
            <a:schemeClr val="dk1"/>
          </a:effectRef>
          <a:fontRef idx="minor">
            <a:schemeClr val="tx1"/>
          </a:fontRef>
        </p:style>
      </p:cxnSp>
      <p:cxnSp>
        <p:nvCxnSpPr>
          <p:cNvPr id="36" name="Straight Connector 35">
            <a:extLst>
              <a:ext uri="{FF2B5EF4-FFF2-40B4-BE49-F238E27FC236}">
                <a16:creationId xmlns:a16="http://schemas.microsoft.com/office/drawing/2014/main" id="{A22AA718-2B6E-4253-A4A5-242FE5F41862}"/>
              </a:ext>
            </a:extLst>
          </p:cNvPr>
          <p:cNvCxnSpPr>
            <a:cxnSpLocks/>
          </p:cNvCxnSpPr>
          <p:nvPr/>
        </p:nvCxnSpPr>
        <p:spPr>
          <a:xfrm>
            <a:off x="3878138" y="1854207"/>
            <a:ext cx="0" cy="146879"/>
          </a:xfrm>
          <a:prstGeom prst="line">
            <a:avLst/>
          </a:prstGeom>
        </p:spPr>
        <p:style>
          <a:lnRef idx="1">
            <a:schemeClr val="dk1"/>
          </a:lnRef>
          <a:fillRef idx="0">
            <a:schemeClr val="dk1"/>
          </a:fillRef>
          <a:effectRef idx="0">
            <a:schemeClr val="dk1"/>
          </a:effectRef>
          <a:fontRef idx="minor">
            <a:schemeClr val="tx1"/>
          </a:fontRef>
        </p:style>
      </p:cxnSp>
      <p:cxnSp>
        <p:nvCxnSpPr>
          <p:cNvPr id="42" name="Straight Connector 41">
            <a:extLst>
              <a:ext uri="{FF2B5EF4-FFF2-40B4-BE49-F238E27FC236}">
                <a16:creationId xmlns:a16="http://schemas.microsoft.com/office/drawing/2014/main" id="{97086116-0480-4637-8D4B-F43B49C7FC2E}"/>
              </a:ext>
            </a:extLst>
          </p:cNvPr>
          <p:cNvCxnSpPr>
            <a:cxnSpLocks/>
          </p:cNvCxnSpPr>
          <p:nvPr/>
        </p:nvCxnSpPr>
        <p:spPr>
          <a:xfrm flipV="1">
            <a:off x="4500042" y="1921261"/>
            <a:ext cx="0" cy="93356"/>
          </a:xfrm>
          <a:prstGeom prst="line">
            <a:avLst/>
          </a:prstGeom>
        </p:spPr>
        <p:style>
          <a:lnRef idx="1">
            <a:schemeClr val="dk1"/>
          </a:lnRef>
          <a:fillRef idx="0">
            <a:schemeClr val="dk1"/>
          </a:fillRef>
          <a:effectRef idx="0">
            <a:schemeClr val="dk1"/>
          </a:effectRef>
          <a:fontRef idx="minor">
            <a:schemeClr val="tx1"/>
          </a:fontRef>
        </p:style>
      </p:cxnSp>
      <p:cxnSp>
        <p:nvCxnSpPr>
          <p:cNvPr id="45" name="Straight Connector 44">
            <a:extLst>
              <a:ext uri="{FF2B5EF4-FFF2-40B4-BE49-F238E27FC236}">
                <a16:creationId xmlns:a16="http://schemas.microsoft.com/office/drawing/2014/main" id="{A1541B78-AE94-4E2F-A325-D3A9184B5A05}"/>
              </a:ext>
            </a:extLst>
          </p:cNvPr>
          <p:cNvCxnSpPr>
            <a:cxnSpLocks/>
          </p:cNvCxnSpPr>
          <p:nvPr/>
        </p:nvCxnSpPr>
        <p:spPr>
          <a:xfrm>
            <a:off x="5512904" y="1921261"/>
            <a:ext cx="0" cy="54963"/>
          </a:xfrm>
          <a:prstGeom prst="line">
            <a:avLst/>
          </a:prstGeom>
        </p:spPr>
        <p:style>
          <a:lnRef idx="1">
            <a:schemeClr val="dk1"/>
          </a:lnRef>
          <a:fillRef idx="0">
            <a:schemeClr val="dk1"/>
          </a:fillRef>
          <a:effectRef idx="0">
            <a:schemeClr val="dk1"/>
          </a:effectRef>
          <a:fontRef idx="minor">
            <a:schemeClr val="tx1"/>
          </a:fontRef>
        </p:style>
      </p:cxnSp>
      <p:cxnSp>
        <p:nvCxnSpPr>
          <p:cNvPr id="50" name="Straight Connector 49">
            <a:extLst>
              <a:ext uri="{FF2B5EF4-FFF2-40B4-BE49-F238E27FC236}">
                <a16:creationId xmlns:a16="http://schemas.microsoft.com/office/drawing/2014/main" id="{14186733-D58F-4E89-8BC5-2DEA6685D1DD}"/>
              </a:ext>
            </a:extLst>
          </p:cNvPr>
          <p:cNvCxnSpPr>
            <a:cxnSpLocks/>
          </p:cNvCxnSpPr>
          <p:nvPr/>
        </p:nvCxnSpPr>
        <p:spPr>
          <a:xfrm>
            <a:off x="4866976" y="2053889"/>
            <a:ext cx="0" cy="123337"/>
          </a:xfrm>
          <a:prstGeom prst="line">
            <a:avLst/>
          </a:prstGeom>
        </p:spPr>
        <p:style>
          <a:lnRef idx="1">
            <a:schemeClr val="dk1"/>
          </a:lnRef>
          <a:fillRef idx="0">
            <a:schemeClr val="dk1"/>
          </a:fillRef>
          <a:effectRef idx="0">
            <a:schemeClr val="dk1"/>
          </a:effectRef>
          <a:fontRef idx="minor">
            <a:schemeClr val="tx1"/>
          </a:fontRef>
        </p:style>
      </p:cxnSp>
      <p:cxnSp>
        <p:nvCxnSpPr>
          <p:cNvPr id="52" name="Straight Connector 51">
            <a:extLst>
              <a:ext uri="{FF2B5EF4-FFF2-40B4-BE49-F238E27FC236}">
                <a16:creationId xmlns:a16="http://schemas.microsoft.com/office/drawing/2014/main" id="{4E3AA2E8-4DDE-4515-8C18-B3A0EEFC882C}"/>
              </a:ext>
            </a:extLst>
          </p:cNvPr>
          <p:cNvCxnSpPr>
            <a:cxnSpLocks/>
          </p:cNvCxnSpPr>
          <p:nvPr/>
        </p:nvCxnSpPr>
        <p:spPr>
          <a:xfrm>
            <a:off x="6553200" y="2042337"/>
            <a:ext cx="1" cy="73220"/>
          </a:xfrm>
          <a:prstGeom prst="line">
            <a:avLst/>
          </a:prstGeom>
        </p:spPr>
        <p:style>
          <a:lnRef idx="1">
            <a:schemeClr val="dk1"/>
          </a:lnRef>
          <a:fillRef idx="0">
            <a:schemeClr val="dk1"/>
          </a:fillRef>
          <a:effectRef idx="0">
            <a:schemeClr val="dk1"/>
          </a:effectRef>
          <a:fontRef idx="minor">
            <a:schemeClr val="tx1"/>
          </a:fontRef>
        </p:style>
      </p:cxnSp>
      <p:sp>
        <p:nvSpPr>
          <p:cNvPr id="53" name="TextBox 52">
            <a:extLst>
              <a:ext uri="{FF2B5EF4-FFF2-40B4-BE49-F238E27FC236}">
                <a16:creationId xmlns:a16="http://schemas.microsoft.com/office/drawing/2014/main" id="{3ED4AC21-F245-4703-8EAA-D5B34FA44FD8}"/>
              </a:ext>
            </a:extLst>
          </p:cNvPr>
          <p:cNvSpPr txBox="1"/>
          <p:nvPr/>
        </p:nvSpPr>
        <p:spPr>
          <a:xfrm>
            <a:off x="10765340" y="1088164"/>
            <a:ext cx="1154383" cy="646331"/>
          </a:xfrm>
          <a:prstGeom prst="rect">
            <a:avLst/>
          </a:prstGeom>
          <a:solidFill>
            <a:schemeClr val="accent4">
              <a:lumMod val="60000"/>
              <a:lumOff val="40000"/>
            </a:schemeClr>
          </a:solidFill>
        </p:spPr>
        <p:txBody>
          <a:bodyPr wrap="square" rtlCol="0">
            <a:spAutoFit/>
          </a:bodyPr>
          <a:lstStyle/>
          <a:p>
            <a:r>
              <a:rPr lang="en-GB" sz="900" u="sng" dirty="0"/>
              <a:t>Places of Worship</a:t>
            </a:r>
            <a:r>
              <a:rPr lang="en-GB" sz="900" dirty="0"/>
              <a:t>:</a:t>
            </a:r>
          </a:p>
          <a:p>
            <a:pPr marL="171450" indent="-171450">
              <a:buFontTx/>
              <a:buChar char="-"/>
            </a:pPr>
            <a:r>
              <a:rPr lang="en-GB" sz="900" dirty="0"/>
              <a:t>The Synagogue.</a:t>
            </a:r>
          </a:p>
          <a:p>
            <a:pPr marL="171450" indent="-171450">
              <a:buFontTx/>
              <a:buChar char="-"/>
            </a:pPr>
            <a:r>
              <a:rPr lang="en-GB" sz="900" dirty="0"/>
              <a:t>At home.</a:t>
            </a:r>
          </a:p>
          <a:p>
            <a:pPr marL="171450" indent="-171450">
              <a:buFontTx/>
              <a:buChar char="-"/>
            </a:pPr>
            <a:endParaRPr lang="en-GB" sz="900" dirty="0"/>
          </a:p>
        </p:txBody>
      </p:sp>
      <p:sp>
        <p:nvSpPr>
          <p:cNvPr id="55" name="TextBox 54">
            <a:extLst>
              <a:ext uri="{FF2B5EF4-FFF2-40B4-BE49-F238E27FC236}">
                <a16:creationId xmlns:a16="http://schemas.microsoft.com/office/drawing/2014/main" id="{74880D06-6FF6-4CEE-9771-63A735948716}"/>
              </a:ext>
            </a:extLst>
          </p:cNvPr>
          <p:cNvSpPr txBox="1"/>
          <p:nvPr/>
        </p:nvSpPr>
        <p:spPr>
          <a:xfrm>
            <a:off x="3207026" y="265043"/>
            <a:ext cx="1397188" cy="702366"/>
          </a:xfrm>
          <a:prstGeom prst="rect">
            <a:avLst/>
          </a:prstGeom>
          <a:noFill/>
        </p:spPr>
        <p:txBody>
          <a:bodyPr wrap="square" rtlCol="0">
            <a:spAutoFit/>
          </a:bodyPr>
          <a:lstStyle/>
          <a:p>
            <a:endParaRPr lang="en-GB" dirty="0"/>
          </a:p>
        </p:txBody>
      </p:sp>
      <p:sp>
        <p:nvSpPr>
          <p:cNvPr id="56" name="AutoShape 4" descr="Image result for om symbol">
            <a:extLst>
              <a:ext uri="{FF2B5EF4-FFF2-40B4-BE49-F238E27FC236}">
                <a16:creationId xmlns:a16="http://schemas.microsoft.com/office/drawing/2014/main" id="{83CD277B-C1C3-409A-8B93-7844EDA920C7}"/>
              </a:ext>
            </a:extLst>
          </p:cNvPr>
          <p:cNvSpPr>
            <a:spLocks noChangeAspect="1" noChangeArrowheads="1"/>
          </p:cNvSpPr>
          <p:nvPr/>
        </p:nvSpPr>
        <p:spPr bwMode="auto">
          <a:xfrm>
            <a:off x="6553200" y="3886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8" name="TextBox 57">
            <a:extLst>
              <a:ext uri="{FF2B5EF4-FFF2-40B4-BE49-F238E27FC236}">
                <a16:creationId xmlns:a16="http://schemas.microsoft.com/office/drawing/2014/main" id="{402EC726-926A-4A68-A6CF-8F322D3BE6D8}"/>
              </a:ext>
            </a:extLst>
          </p:cNvPr>
          <p:cNvSpPr txBox="1"/>
          <p:nvPr/>
        </p:nvSpPr>
        <p:spPr>
          <a:xfrm>
            <a:off x="3207026" y="289010"/>
            <a:ext cx="1397188" cy="702366"/>
          </a:xfrm>
          <a:prstGeom prst="rect">
            <a:avLst/>
          </a:prstGeom>
          <a:noFill/>
        </p:spPr>
        <p:txBody>
          <a:bodyPr wrap="square" rtlCol="0">
            <a:spAutoFit/>
          </a:bodyPr>
          <a:lstStyle/>
          <a:p>
            <a:endParaRPr lang="en-GB" dirty="0"/>
          </a:p>
        </p:txBody>
      </p:sp>
      <p:sp>
        <p:nvSpPr>
          <p:cNvPr id="3" name="TextBox 2">
            <a:extLst>
              <a:ext uri="{FF2B5EF4-FFF2-40B4-BE49-F238E27FC236}">
                <a16:creationId xmlns:a16="http://schemas.microsoft.com/office/drawing/2014/main" id="{FFD945C0-1E8B-49D8-BB80-DD01112128E5}"/>
              </a:ext>
            </a:extLst>
          </p:cNvPr>
          <p:cNvSpPr txBox="1"/>
          <p:nvPr/>
        </p:nvSpPr>
        <p:spPr>
          <a:xfrm>
            <a:off x="3169730" y="5404303"/>
            <a:ext cx="5206608" cy="1461939"/>
          </a:xfrm>
          <a:prstGeom prst="rect">
            <a:avLst/>
          </a:prstGeom>
          <a:solidFill>
            <a:schemeClr val="accent2">
              <a:lumMod val="20000"/>
              <a:lumOff val="80000"/>
            </a:schemeClr>
          </a:solidFill>
        </p:spPr>
        <p:txBody>
          <a:bodyPr wrap="square" rtlCol="0">
            <a:spAutoFit/>
          </a:bodyPr>
          <a:lstStyle/>
          <a:p>
            <a:r>
              <a:rPr lang="en-GB" sz="900" u="sng" dirty="0">
                <a:latin typeface="Comic Sans MS" panose="030F0702030302020204" pitchFamily="66" charset="0"/>
              </a:rPr>
              <a:t>Worship and prayer</a:t>
            </a:r>
          </a:p>
          <a:p>
            <a:r>
              <a:rPr lang="en-GB" sz="900" dirty="0">
                <a:latin typeface="Comic Sans MS" panose="030F0702030302020204" pitchFamily="66" charset="0"/>
              </a:rPr>
              <a:t>Jews are supposed to </a:t>
            </a:r>
            <a:r>
              <a:rPr lang="en-GB" sz="900" b="1" dirty="0">
                <a:latin typeface="Comic Sans MS" panose="030F0702030302020204" pitchFamily="66" charset="0"/>
              </a:rPr>
              <a:t>pray</a:t>
            </a:r>
            <a:r>
              <a:rPr lang="en-GB" sz="900" dirty="0">
                <a:latin typeface="Comic Sans MS" panose="030F0702030302020204" pitchFamily="66" charset="0"/>
              </a:rPr>
              <a:t> three times a day; morning, afternoon, and evening. The </a:t>
            </a:r>
            <a:r>
              <a:rPr lang="en-GB" sz="900" b="1" dirty="0">
                <a:latin typeface="Comic Sans MS" panose="030F0702030302020204" pitchFamily="66" charset="0"/>
              </a:rPr>
              <a:t>Jewish prayer</a:t>
            </a:r>
            <a:r>
              <a:rPr lang="en-GB" sz="900" dirty="0">
                <a:latin typeface="Comic Sans MS" panose="030F0702030302020204" pitchFamily="66" charset="0"/>
              </a:rPr>
              <a:t> book (it's called a siddur) has special services set down for this. The Torah scroll is also used during prayers.</a:t>
            </a:r>
          </a:p>
          <a:p>
            <a:endParaRPr lang="en-GB" sz="900" b="1" dirty="0">
              <a:latin typeface="Comic Sans MS" panose="030F0702030302020204" pitchFamily="66" charset="0"/>
            </a:endParaRPr>
          </a:p>
          <a:p>
            <a:r>
              <a:rPr lang="en-GB" sz="900" b="1" dirty="0">
                <a:latin typeface="Comic Sans MS" panose="030F0702030302020204" pitchFamily="66" charset="0"/>
              </a:rPr>
              <a:t>Praying</a:t>
            </a:r>
            <a:r>
              <a:rPr lang="en-GB" sz="900" dirty="0">
                <a:latin typeface="Comic Sans MS" panose="030F0702030302020204" pitchFamily="66" charset="0"/>
              </a:rPr>
              <a:t> regularly enables a person to get better at building their relationship with God. </a:t>
            </a:r>
          </a:p>
          <a:p>
            <a:endParaRPr lang="en-GB" sz="900" dirty="0">
              <a:latin typeface="Comic Sans MS" panose="030F0702030302020204" pitchFamily="66" charset="0"/>
            </a:endParaRPr>
          </a:p>
          <a:p>
            <a:r>
              <a:rPr lang="en-GB" sz="900" b="1" dirty="0">
                <a:latin typeface="Comic Sans MS" panose="030F0702030302020204" pitchFamily="66" charset="0"/>
              </a:rPr>
              <a:t>Teachers of the Jewish faith are called rabbis</a:t>
            </a:r>
            <a:r>
              <a:rPr lang="en-GB" sz="900" dirty="0">
                <a:latin typeface="Comic Sans MS" panose="030F0702030302020204" pitchFamily="66" charset="0"/>
              </a:rPr>
              <a:t>. They lead worship in the synagogue, conduct marriage and funeral ceremonies and give people advice on religious matters.</a:t>
            </a:r>
          </a:p>
          <a:p>
            <a:endParaRPr lang="en-GB" sz="800" dirty="0"/>
          </a:p>
        </p:txBody>
      </p:sp>
      <p:sp>
        <p:nvSpPr>
          <p:cNvPr id="7" name="TextBox 6">
            <a:extLst>
              <a:ext uri="{FF2B5EF4-FFF2-40B4-BE49-F238E27FC236}">
                <a16:creationId xmlns:a16="http://schemas.microsoft.com/office/drawing/2014/main" id="{D9DD7E52-C92E-4EDB-8460-6A87CCB385DC}"/>
              </a:ext>
            </a:extLst>
          </p:cNvPr>
          <p:cNvSpPr txBox="1"/>
          <p:nvPr/>
        </p:nvSpPr>
        <p:spPr>
          <a:xfrm>
            <a:off x="5655505" y="826339"/>
            <a:ext cx="1456487" cy="646331"/>
          </a:xfrm>
          <a:prstGeom prst="rect">
            <a:avLst/>
          </a:prstGeom>
          <a:solidFill>
            <a:schemeClr val="accent2">
              <a:lumMod val="20000"/>
              <a:lumOff val="80000"/>
            </a:schemeClr>
          </a:solidFill>
        </p:spPr>
        <p:txBody>
          <a:bodyPr wrap="square" rtlCol="0">
            <a:spAutoFit/>
          </a:bodyPr>
          <a:lstStyle/>
          <a:p>
            <a:r>
              <a:rPr lang="en-GB" sz="900" u="sng" dirty="0"/>
              <a:t>Main Festivals</a:t>
            </a:r>
          </a:p>
          <a:p>
            <a:r>
              <a:rPr lang="en-GB" sz="900" dirty="0"/>
              <a:t>Hanukkah, Passover, Yom Kippur, Sukkot, Rosh Hashanah</a:t>
            </a:r>
          </a:p>
        </p:txBody>
      </p:sp>
      <p:sp>
        <p:nvSpPr>
          <p:cNvPr id="13" name="TextBox 12">
            <a:extLst>
              <a:ext uri="{FF2B5EF4-FFF2-40B4-BE49-F238E27FC236}">
                <a16:creationId xmlns:a16="http://schemas.microsoft.com/office/drawing/2014/main" id="{D62C5DAC-97CB-4F02-9AFA-484FC474A545}"/>
              </a:ext>
            </a:extLst>
          </p:cNvPr>
          <p:cNvSpPr txBox="1"/>
          <p:nvPr/>
        </p:nvSpPr>
        <p:spPr>
          <a:xfrm>
            <a:off x="2545145" y="825774"/>
            <a:ext cx="1862671" cy="584775"/>
          </a:xfrm>
          <a:prstGeom prst="rect">
            <a:avLst/>
          </a:prstGeom>
          <a:solidFill>
            <a:schemeClr val="accent4">
              <a:lumMod val="40000"/>
              <a:lumOff val="60000"/>
            </a:schemeClr>
          </a:solidFill>
        </p:spPr>
        <p:txBody>
          <a:bodyPr wrap="square" rtlCol="0">
            <a:spAutoFit/>
          </a:bodyPr>
          <a:lstStyle/>
          <a:p>
            <a:r>
              <a:rPr lang="en-GB" sz="800" dirty="0"/>
              <a:t>Star of David is a common Jewish symbol. </a:t>
            </a:r>
            <a:r>
              <a:rPr lang="en-GB" sz="800" u="sng" dirty="0"/>
              <a:t>The six-pointed star,</a:t>
            </a:r>
            <a:r>
              <a:rPr lang="en-GB" sz="800" dirty="0"/>
              <a:t> has been used as a Jewish symbol since the Middle Ages.</a:t>
            </a:r>
          </a:p>
        </p:txBody>
      </p:sp>
      <p:sp>
        <p:nvSpPr>
          <p:cNvPr id="15" name="TextBox 14">
            <a:extLst>
              <a:ext uri="{FF2B5EF4-FFF2-40B4-BE49-F238E27FC236}">
                <a16:creationId xmlns:a16="http://schemas.microsoft.com/office/drawing/2014/main" id="{5CB4E0B5-BAC3-4372-8499-F6BAF495C513}"/>
              </a:ext>
            </a:extLst>
          </p:cNvPr>
          <p:cNvSpPr txBox="1"/>
          <p:nvPr/>
        </p:nvSpPr>
        <p:spPr>
          <a:xfrm>
            <a:off x="4386344" y="2703940"/>
            <a:ext cx="2709768" cy="2169825"/>
          </a:xfrm>
          <a:prstGeom prst="rect">
            <a:avLst/>
          </a:prstGeom>
          <a:solidFill>
            <a:schemeClr val="accent6">
              <a:lumMod val="40000"/>
              <a:lumOff val="60000"/>
            </a:schemeClr>
          </a:solidFill>
        </p:spPr>
        <p:txBody>
          <a:bodyPr wrap="square" rtlCol="0">
            <a:spAutoFit/>
          </a:bodyPr>
          <a:lstStyle/>
          <a:p>
            <a:r>
              <a:rPr lang="en-GB" sz="900" u="sng" dirty="0">
                <a:latin typeface="Comic Sans MS" panose="030F0702030302020204" pitchFamily="66" charset="0"/>
              </a:rPr>
              <a:t>Sacred Text</a:t>
            </a:r>
            <a:r>
              <a:rPr lang="en-GB" sz="900" dirty="0">
                <a:latin typeface="Comic Sans MS" panose="030F0702030302020204" pitchFamily="66" charset="0"/>
              </a:rPr>
              <a:t>: </a:t>
            </a:r>
            <a:r>
              <a:rPr lang="en-GB" sz="900" u="sng" dirty="0">
                <a:latin typeface="Comic Sans MS" panose="030F0702030302020204" pitchFamily="66" charset="0"/>
              </a:rPr>
              <a:t>The Torah Scroll</a:t>
            </a:r>
            <a:endParaRPr lang="en-GB" sz="900" dirty="0">
              <a:latin typeface="Comic Sans MS" panose="030F0702030302020204" pitchFamily="66" charset="0"/>
            </a:endParaRPr>
          </a:p>
          <a:p>
            <a:pPr algn="l"/>
            <a:r>
              <a:rPr lang="en-GB" sz="900" b="0" i="0" dirty="0">
                <a:solidFill>
                  <a:srgbClr val="424242"/>
                </a:solidFill>
                <a:effectLst/>
                <a:latin typeface="Comic Sans MS" panose="030F0702030302020204" pitchFamily="66" charset="0"/>
              </a:rPr>
              <a:t>The Torah is the first part of the Jewish bible. </a:t>
            </a:r>
          </a:p>
          <a:p>
            <a:pPr algn="l"/>
            <a:r>
              <a:rPr lang="en-GB" sz="900" b="0" i="0" dirty="0">
                <a:solidFill>
                  <a:srgbClr val="424242"/>
                </a:solidFill>
                <a:effectLst/>
                <a:latin typeface="Comic Sans MS" panose="030F0702030302020204" pitchFamily="66" charset="0"/>
              </a:rPr>
              <a:t>Torah refers to the five books of Moses. Jews believe that God dictated the Torah to Moses on Mount Sinai 50 days after their exodus from Egyptian slavery. They believe that the Torah shows how God wants Jews to live. It contains 613 commandments and Jews refer to the ten best known of these as the ten 10 statements.</a:t>
            </a:r>
          </a:p>
          <a:p>
            <a:endParaRPr lang="en-GB" sz="900" dirty="0"/>
          </a:p>
          <a:p>
            <a:r>
              <a:rPr lang="en-GB" sz="900" u="sng" dirty="0">
                <a:latin typeface="Comic Sans MS" panose="030F0702030302020204" pitchFamily="66" charset="0"/>
              </a:rPr>
              <a:t>A yad </a:t>
            </a:r>
            <a:r>
              <a:rPr lang="en-GB" sz="900" dirty="0">
                <a:latin typeface="Comic Sans MS" panose="030F0702030302020204" pitchFamily="66" charset="0"/>
              </a:rPr>
              <a:t>(a pointer) is used to touch the text on the scroll to keep it clean.</a:t>
            </a:r>
          </a:p>
          <a:p>
            <a:endParaRPr lang="en-GB" sz="900" dirty="0"/>
          </a:p>
        </p:txBody>
      </p:sp>
      <p:sp>
        <p:nvSpPr>
          <p:cNvPr id="30" name="TextBox 29">
            <a:extLst>
              <a:ext uri="{FF2B5EF4-FFF2-40B4-BE49-F238E27FC236}">
                <a16:creationId xmlns:a16="http://schemas.microsoft.com/office/drawing/2014/main" id="{E6D0BBBE-3363-42F3-B45B-40A3B39C40B8}"/>
              </a:ext>
            </a:extLst>
          </p:cNvPr>
          <p:cNvSpPr txBox="1"/>
          <p:nvPr/>
        </p:nvSpPr>
        <p:spPr>
          <a:xfrm>
            <a:off x="4539928" y="824152"/>
            <a:ext cx="1010818" cy="507831"/>
          </a:xfrm>
          <a:prstGeom prst="rect">
            <a:avLst/>
          </a:prstGeom>
          <a:solidFill>
            <a:srgbClr val="FFC000"/>
          </a:solidFill>
        </p:spPr>
        <p:txBody>
          <a:bodyPr wrap="square" rtlCol="0">
            <a:spAutoFit/>
          </a:bodyPr>
          <a:lstStyle/>
          <a:p>
            <a:r>
              <a:rPr lang="en-GB" sz="900" dirty="0"/>
              <a:t>Judaism is one of the six main world  religions.</a:t>
            </a:r>
          </a:p>
        </p:txBody>
      </p:sp>
      <p:sp>
        <p:nvSpPr>
          <p:cNvPr id="31" name="TextBox 30">
            <a:extLst>
              <a:ext uri="{FF2B5EF4-FFF2-40B4-BE49-F238E27FC236}">
                <a16:creationId xmlns:a16="http://schemas.microsoft.com/office/drawing/2014/main" id="{6E79C3A7-890E-49FF-892D-8C72498B8FB7}"/>
              </a:ext>
            </a:extLst>
          </p:cNvPr>
          <p:cNvSpPr txBox="1"/>
          <p:nvPr/>
        </p:nvSpPr>
        <p:spPr>
          <a:xfrm>
            <a:off x="7235686" y="37728"/>
            <a:ext cx="3503811" cy="1169551"/>
          </a:xfrm>
          <a:prstGeom prst="rect">
            <a:avLst/>
          </a:prstGeom>
          <a:solidFill>
            <a:schemeClr val="accent1">
              <a:lumMod val="20000"/>
              <a:lumOff val="80000"/>
            </a:schemeClr>
          </a:solidFill>
        </p:spPr>
        <p:txBody>
          <a:bodyPr wrap="square" rtlCol="0">
            <a:spAutoFit/>
          </a:bodyPr>
          <a:lstStyle/>
          <a:p>
            <a:r>
              <a:rPr lang="en-GB" sz="800" u="sng" dirty="0"/>
              <a:t>When Judaism Began</a:t>
            </a:r>
            <a:endParaRPr lang="en-GB" sz="800" dirty="0"/>
          </a:p>
          <a:p>
            <a:endParaRPr lang="en-GB" sz="800" u="sng" dirty="0"/>
          </a:p>
          <a:p>
            <a:r>
              <a:rPr lang="en-GB" sz="900" dirty="0"/>
              <a:t>Jewish history begins with the covenant (agreement) established between God and Abraham around 1812 BC (over</a:t>
            </a:r>
            <a:r>
              <a:rPr lang="en-GB" sz="900" b="1" dirty="0"/>
              <a:t> 3,800</a:t>
            </a:r>
            <a:r>
              <a:rPr lang="en-GB" sz="900" dirty="0"/>
              <a:t> years ago), during the Bronze Age, in the Middle East.</a:t>
            </a:r>
          </a:p>
          <a:p>
            <a:endParaRPr lang="en-GB" sz="900" dirty="0"/>
          </a:p>
          <a:p>
            <a:r>
              <a:rPr lang="en-GB" sz="900" dirty="0"/>
              <a:t>Moses, is also an important figure as he gave the Jews the Torah around 1250 B.C. The Torah contains the laws of God.</a:t>
            </a:r>
            <a:endParaRPr lang="en-GB" sz="900" u="sng" dirty="0"/>
          </a:p>
        </p:txBody>
      </p:sp>
      <p:sp>
        <p:nvSpPr>
          <p:cNvPr id="32" name="TextBox 31">
            <a:extLst>
              <a:ext uri="{FF2B5EF4-FFF2-40B4-BE49-F238E27FC236}">
                <a16:creationId xmlns:a16="http://schemas.microsoft.com/office/drawing/2014/main" id="{77AEC426-3375-449C-916F-D7020B25785F}"/>
              </a:ext>
            </a:extLst>
          </p:cNvPr>
          <p:cNvSpPr txBox="1"/>
          <p:nvPr/>
        </p:nvSpPr>
        <p:spPr>
          <a:xfrm>
            <a:off x="10652368" y="1854207"/>
            <a:ext cx="1397639" cy="1446550"/>
          </a:xfrm>
          <a:prstGeom prst="rect">
            <a:avLst/>
          </a:prstGeom>
          <a:solidFill>
            <a:schemeClr val="accent4">
              <a:lumMod val="40000"/>
              <a:lumOff val="60000"/>
            </a:schemeClr>
          </a:solidFill>
        </p:spPr>
        <p:txBody>
          <a:bodyPr wrap="square" rtlCol="0">
            <a:spAutoFit/>
          </a:bodyPr>
          <a:lstStyle/>
          <a:p>
            <a:r>
              <a:rPr lang="en-GB" sz="800" b="1" u="sng" dirty="0"/>
              <a:t>Rules and Laws</a:t>
            </a:r>
          </a:p>
          <a:p>
            <a:r>
              <a:rPr lang="en-GB" sz="800" dirty="0"/>
              <a:t>Jews must follow the tradition of the Shabbat ceremony every week.</a:t>
            </a:r>
          </a:p>
          <a:p>
            <a:r>
              <a:rPr lang="en-GB" sz="800" dirty="0"/>
              <a:t>They have special dietary laws about eating Kosher food.</a:t>
            </a:r>
          </a:p>
          <a:p>
            <a:r>
              <a:rPr lang="en-GB" sz="800" dirty="0"/>
              <a:t>They follow the Ten Statements given to Moses by God.</a:t>
            </a:r>
          </a:p>
          <a:p>
            <a:endParaRPr lang="en-GB" sz="800" dirty="0"/>
          </a:p>
        </p:txBody>
      </p:sp>
      <p:sp>
        <p:nvSpPr>
          <p:cNvPr id="16" name="TextBox 15">
            <a:extLst>
              <a:ext uri="{FF2B5EF4-FFF2-40B4-BE49-F238E27FC236}">
                <a16:creationId xmlns:a16="http://schemas.microsoft.com/office/drawing/2014/main" id="{8BA8C689-3C40-4670-93A4-705D930C0DC8}"/>
              </a:ext>
            </a:extLst>
          </p:cNvPr>
          <p:cNvSpPr txBox="1"/>
          <p:nvPr/>
        </p:nvSpPr>
        <p:spPr>
          <a:xfrm>
            <a:off x="3022446" y="163028"/>
            <a:ext cx="855692" cy="739547"/>
          </a:xfrm>
          <a:prstGeom prst="rect">
            <a:avLst/>
          </a:prstGeom>
          <a:noFill/>
        </p:spPr>
        <p:txBody>
          <a:bodyPr wrap="square" rtlCol="0">
            <a:spAutoFit/>
          </a:bodyPr>
          <a:lstStyle/>
          <a:p>
            <a:endParaRPr lang="en-GB" dirty="0"/>
          </a:p>
        </p:txBody>
      </p:sp>
      <p:sp>
        <p:nvSpPr>
          <p:cNvPr id="21" name="TextBox 20">
            <a:extLst>
              <a:ext uri="{FF2B5EF4-FFF2-40B4-BE49-F238E27FC236}">
                <a16:creationId xmlns:a16="http://schemas.microsoft.com/office/drawing/2014/main" id="{1368763C-6874-44C7-A66D-52CC6150FF08}"/>
              </a:ext>
            </a:extLst>
          </p:cNvPr>
          <p:cNvSpPr txBox="1"/>
          <p:nvPr/>
        </p:nvSpPr>
        <p:spPr>
          <a:xfrm>
            <a:off x="10906034" y="859687"/>
            <a:ext cx="1238308" cy="215444"/>
          </a:xfrm>
          <a:prstGeom prst="rect">
            <a:avLst/>
          </a:prstGeom>
          <a:noFill/>
        </p:spPr>
        <p:txBody>
          <a:bodyPr wrap="square" rtlCol="0">
            <a:spAutoFit/>
          </a:bodyPr>
          <a:lstStyle/>
          <a:p>
            <a:r>
              <a:rPr lang="en-GB" sz="800" dirty="0"/>
              <a:t>Jewish synagogue</a:t>
            </a:r>
          </a:p>
        </p:txBody>
      </p:sp>
      <p:pic>
        <p:nvPicPr>
          <p:cNvPr id="65" name="Picture 64" descr="Image result for symbol of judaism">
            <a:extLst>
              <a:ext uri="{FF2B5EF4-FFF2-40B4-BE49-F238E27FC236}">
                <a16:creationId xmlns:a16="http://schemas.microsoft.com/office/drawing/2014/main" id="{4F4AEE2A-0EFD-4561-A138-71509F692E3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914779" y="52319"/>
            <a:ext cx="685800" cy="791210"/>
          </a:xfrm>
          <a:prstGeom prst="rect">
            <a:avLst/>
          </a:prstGeom>
          <a:noFill/>
          <a:ln>
            <a:noFill/>
          </a:ln>
        </p:spPr>
      </p:pic>
      <p:pic>
        <p:nvPicPr>
          <p:cNvPr id="66" name="Picture 65" descr="Image result for synagogue">
            <a:extLst>
              <a:ext uri="{FF2B5EF4-FFF2-40B4-BE49-F238E27FC236}">
                <a16:creationId xmlns:a16="http://schemas.microsoft.com/office/drawing/2014/main" id="{FDEF73C4-B8B7-4483-A64A-E4E87570138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765340" y="3546"/>
            <a:ext cx="1182604" cy="883879"/>
          </a:xfrm>
          <a:prstGeom prst="rect">
            <a:avLst/>
          </a:prstGeom>
          <a:noFill/>
          <a:ln>
            <a:noFill/>
          </a:ln>
        </p:spPr>
      </p:pic>
      <p:sp>
        <p:nvSpPr>
          <p:cNvPr id="22" name="TextBox 21">
            <a:extLst>
              <a:ext uri="{FF2B5EF4-FFF2-40B4-BE49-F238E27FC236}">
                <a16:creationId xmlns:a16="http://schemas.microsoft.com/office/drawing/2014/main" id="{185726AB-3AE9-49D6-A0CB-8F1E4FD1D53C}"/>
              </a:ext>
            </a:extLst>
          </p:cNvPr>
          <p:cNvSpPr txBox="1"/>
          <p:nvPr/>
        </p:nvSpPr>
        <p:spPr>
          <a:xfrm>
            <a:off x="110549" y="5649858"/>
            <a:ext cx="2509491" cy="830997"/>
          </a:xfrm>
          <a:prstGeom prst="rect">
            <a:avLst/>
          </a:prstGeom>
          <a:solidFill>
            <a:schemeClr val="accent4">
              <a:lumMod val="40000"/>
              <a:lumOff val="60000"/>
            </a:schemeClr>
          </a:solidFill>
        </p:spPr>
        <p:txBody>
          <a:bodyPr wrap="square" rtlCol="0">
            <a:spAutoFit/>
          </a:bodyPr>
          <a:lstStyle/>
          <a:p>
            <a:r>
              <a:rPr lang="en-GB" sz="800" b="1" u="sng" dirty="0"/>
              <a:t>Passover Festival</a:t>
            </a:r>
          </a:p>
          <a:p>
            <a:endParaRPr lang="en-GB" sz="800" b="1" u="sng" dirty="0"/>
          </a:p>
          <a:p>
            <a:r>
              <a:rPr lang="en-GB" sz="800" dirty="0"/>
              <a:t>At Passover (in March or April) Jewish people remember how God brought the Jewish slaves out of Egypt led by Moses (known as the Exodus). </a:t>
            </a:r>
          </a:p>
          <a:p>
            <a:endParaRPr lang="en-GB" sz="800" dirty="0"/>
          </a:p>
        </p:txBody>
      </p:sp>
      <p:pic>
        <p:nvPicPr>
          <p:cNvPr id="46" name="Picture 45" descr="Image result for jewish torah">
            <a:extLst>
              <a:ext uri="{FF2B5EF4-FFF2-40B4-BE49-F238E27FC236}">
                <a16:creationId xmlns:a16="http://schemas.microsoft.com/office/drawing/2014/main" id="{D63034C4-7CF8-401C-B2FB-BAE9F9D5610C}"/>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951563" y="2739234"/>
            <a:ext cx="1423106" cy="971728"/>
          </a:xfrm>
          <a:prstGeom prst="rect">
            <a:avLst/>
          </a:prstGeom>
          <a:noFill/>
          <a:ln>
            <a:noFill/>
          </a:ln>
        </p:spPr>
      </p:pic>
      <p:sp>
        <p:nvSpPr>
          <p:cNvPr id="27" name="TextBox 26">
            <a:extLst>
              <a:ext uri="{FF2B5EF4-FFF2-40B4-BE49-F238E27FC236}">
                <a16:creationId xmlns:a16="http://schemas.microsoft.com/office/drawing/2014/main" id="{F04806D2-14FB-4BDA-BEF6-51CA9FAF8523}"/>
              </a:ext>
            </a:extLst>
          </p:cNvPr>
          <p:cNvSpPr txBox="1"/>
          <p:nvPr/>
        </p:nvSpPr>
        <p:spPr>
          <a:xfrm>
            <a:off x="3257679" y="3757809"/>
            <a:ext cx="832437" cy="215444"/>
          </a:xfrm>
          <a:prstGeom prst="rect">
            <a:avLst/>
          </a:prstGeom>
          <a:noFill/>
        </p:spPr>
        <p:txBody>
          <a:bodyPr wrap="square" rtlCol="0">
            <a:spAutoFit/>
          </a:bodyPr>
          <a:lstStyle/>
          <a:p>
            <a:r>
              <a:rPr lang="en-GB" sz="800" dirty="0"/>
              <a:t>Torah scroll</a:t>
            </a:r>
          </a:p>
        </p:txBody>
      </p:sp>
      <p:pic>
        <p:nvPicPr>
          <p:cNvPr id="48" name="Picture 47" descr="Image result for jewish yad">
            <a:extLst>
              <a:ext uri="{FF2B5EF4-FFF2-40B4-BE49-F238E27FC236}">
                <a16:creationId xmlns:a16="http://schemas.microsoft.com/office/drawing/2014/main" id="{CBDFFC97-4726-4320-8EC8-2D68BE9FFFCD}"/>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241952" y="3989356"/>
            <a:ext cx="636185" cy="858687"/>
          </a:xfrm>
          <a:prstGeom prst="rect">
            <a:avLst/>
          </a:prstGeom>
          <a:noFill/>
          <a:ln>
            <a:noFill/>
          </a:ln>
        </p:spPr>
      </p:pic>
      <p:sp>
        <p:nvSpPr>
          <p:cNvPr id="29" name="TextBox 28">
            <a:extLst>
              <a:ext uri="{FF2B5EF4-FFF2-40B4-BE49-F238E27FC236}">
                <a16:creationId xmlns:a16="http://schemas.microsoft.com/office/drawing/2014/main" id="{8E0B41D1-3AFD-4FCD-B983-AA39AC08A8EF}"/>
              </a:ext>
            </a:extLst>
          </p:cNvPr>
          <p:cNvSpPr txBox="1"/>
          <p:nvPr/>
        </p:nvSpPr>
        <p:spPr>
          <a:xfrm>
            <a:off x="3049857" y="4848044"/>
            <a:ext cx="1250996" cy="461665"/>
          </a:xfrm>
          <a:prstGeom prst="rect">
            <a:avLst/>
          </a:prstGeom>
          <a:noFill/>
        </p:spPr>
        <p:txBody>
          <a:bodyPr wrap="square" rtlCol="0">
            <a:spAutoFit/>
          </a:bodyPr>
          <a:lstStyle/>
          <a:p>
            <a:r>
              <a:rPr lang="en-GB" sz="800" dirty="0"/>
              <a:t>A </a:t>
            </a:r>
            <a:r>
              <a:rPr lang="en-GB" sz="800" dirty="0" err="1"/>
              <a:t>yad</a:t>
            </a:r>
            <a:r>
              <a:rPr lang="en-GB" sz="800" dirty="0"/>
              <a:t> is a pointer used with the Torah to keep the scroll clean.</a:t>
            </a:r>
          </a:p>
        </p:txBody>
      </p:sp>
      <p:pic>
        <p:nvPicPr>
          <p:cNvPr id="51" name="Picture 50" descr="Image result for ten commandments jewish">
            <a:extLst>
              <a:ext uri="{FF2B5EF4-FFF2-40B4-BE49-F238E27FC236}">
                <a16:creationId xmlns:a16="http://schemas.microsoft.com/office/drawing/2014/main" id="{8490F780-A9A6-4B04-B2BC-7E9A52930BCD}"/>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0865232" y="3361894"/>
            <a:ext cx="879210" cy="611359"/>
          </a:xfrm>
          <a:prstGeom prst="rect">
            <a:avLst/>
          </a:prstGeom>
          <a:noFill/>
          <a:ln>
            <a:noFill/>
          </a:ln>
        </p:spPr>
      </p:pic>
      <p:sp>
        <p:nvSpPr>
          <p:cNvPr id="33" name="TextBox 32">
            <a:extLst>
              <a:ext uri="{FF2B5EF4-FFF2-40B4-BE49-F238E27FC236}">
                <a16:creationId xmlns:a16="http://schemas.microsoft.com/office/drawing/2014/main" id="{D2BE2B77-0EB7-41AC-B2F4-ECDE6C576AB7}"/>
              </a:ext>
            </a:extLst>
          </p:cNvPr>
          <p:cNvSpPr txBox="1"/>
          <p:nvPr/>
        </p:nvSpPr>
        <p:spPr>
          <a:xfrm>
            <a:off x="10802768" y="4000857"/>
            <a:ext cx="1285987" cy="215444"/>
          </a:xfrm>
          <a:prstGeom prst="rect">
            <a:avLst/>
          </a:prstGeom>
          <a:noFill/>
        </p:spPr>
        <p:txBody>
          <a:bodyPr wrap="square" rtlCol="0">
            <a:spAutoFit/>
          </a:bodyPr>
          <a:lstStyle/>
          <a:p>
            <a:r>
              <a:rPr lang="en-GB" sz="800" dirty="0"/>
              <a:t>The Ten Statements</a:t>
            </a:r>
          </a:p>
        </p:txBody>
      </p:sp>
      <p:sp>
        <p:nvSpPr>
          <p:cNvPr id="34" name="TextBox 33">
            <a:extLst>
              <a:ext uri="{FF2B5EF4-FFF2-40B4-BE49-F238E27FC236}">
                <a16:creationId xmlns:a16="http://schemas.microsoft.com/office/drawing/2014/main" id="{B5DAC5CE-CEDC-4B62-ABD5-80E2667E6D6C}"/>
              </a:ext>
            </a:extLst>
          </p:cNvPr>
          <p:cNvSpPr txBox="1"/>
          <p:nvPr/>
        </p:nvSpPr>
        <p:spPr>
          <a:xfrm>
            <a:off x="5610007" y="132294"/>
            <a:ext cx="1532845" cy="430887"/>
          </a:xfrm>
          <a:prstGeom prst="rect">
            <a:avLst/>
          </a:prstGeom>
          <a:solidFill>
            <a:srgbClr val="FFFF00"/>
          </a:solidFill>
        </p:spPr>
        <p:txBody>
          <a:bodyPr wrap="square" rtlCol="0">
            <a:spAutoFit/>
          </a:bodyPr>
          <a:lstStyle/>
          <a:p>
            <a:r>
              <a:rPr lang="en-GB" sz="1100" dirty="0"/>
              <a:t>Where Judaism began: </a:t>
            </a:r>
            <a:r>
              <a:rPr lang="en-GB" sz="1100" dirty="0" err="1"/>
              <a:t>Isreal</a:t>
            </a:r>
            <a:r>
              <a:rPr lang="en-GB" sz="1100" dirty="0"/>
              <a:t>, Middle East</a:t>
            </a:r>
          </a:p>
        </p:txBody>
      </p:sp>
      <p:sp>
        <p:nvSpPr>
          <p:cNvPr id="2" name="TextBox 1">
            <a:extLst>
              <a:ext uri="{FF2B5EF4-FFF2-40B4-BE49-F238E27FC236}">
                <a16:creationId xmlns:a16="http://schemas.microsoft.com/office/drawing/2014/main" id="{E0535C91-CCD0-442A-98F8-28E729538BD6}"/>
              </a:ext>
            </a:extLst>
          </p:cNvPr>
          <p:cNvSpPr txBox="1"/>
          <p:nvPr/>
        </p:nvSpPr>
        <p:spPr>
          <a:xfrm>
            <a:off x="7160321" y="2585651"/>
            <a:ext cx="3321065" cy="2763000"/>
          </a:xfrm>
          <a:prstGeom prst="rect">
            <a:avLst/>
          </a:prstGeom>
          <a:solidFill>
            <a:schemeClr val="accent4">
              <a:lumMod val="20000"/>
              <a:lumOff val="80000"/>
            </a:schemeClr>
          </a:solidFill>
        </p:spPr>
        <p:txBody>
          <a:bodyPr wrap="square" rtlCol="0">
            <a:spAutoFit/>
          </a:bodyPr>
          <a:lstStyle/>
          <a:p>
            <a:pPr>
              <a:lnSpc>
                <a:spcPct val="107000"/>
              </a:lnSpc>
              <a:spcAft>
                <a:spcPts val="800"/>
              </a:spcAft>
            </a:pPr>
            <a:r>
              <a:rPr lang="en-GB" sz="900" u="sng" dirty="0">
                <a:solidFill>
                  <a:srgbClr val="333333"/>
                </a:solidFill>
                <a:effectLst/>
                <a:latin typeface="Comic Sans MS" panose="030F0702030302020204" pitchFamily="66" charset="0"/>
                <a:ea typeface="Calibri" panose="020F0502020204030204" pitchFamily="34" charset="0"/>
                <a:cs typeface="Calibri" panose="020F0502020204030204" pitchFamily="34" charset="0"/>
              </a:rPr>
              <a:t>Moses</a:t>
            </a:r>
            <a:r>
              <a:rPr lang="en-GB" sz="900" dirty="0">
                <a:solidFill>
                  <a:srgbClr val="333333"/>
                </a:solidFill>
                <a:effectLst/>
                <a:latin typeface="Comic Sans MS" panose="030F0702030302020204" pitchFamily="66" charset="0"/>
                <a:ea typeface="Calibri" panose="020F0502020204030204" pitchFamily="34" charset="0"/>
                <a:cs typeface="Calibri" panose="020F0502020204030204" pitchFamily="34" charset="0"/>
              </a:rPr>
              <a:t>’ mother sent baby Moses floating down the Nile River in a basket to save him from the Pharaoh who had ordered all baby boys to be killed. The pharaoh’s daughter found the baby, and he grew up in the royal court.</a:t>
            </a:r>
            <a:endParaRPr lang="en-GB" sz="9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800"/>
              </a:spcAft>
            </a:pPr>
            <a:r>
              <a:rPr lang="en-GB" sz="900" dirty="0">
                <a:solidFill>
                  <a:srgbClr val="333333"/>
                </a:solidFill>
                <a:effectLst/>
                <a:latin typeface="Comic Sans MS" panose="030F0702030302020204" pitchFamily="66" charset="0"/>
                <a:ea typeface="Calibri" panose="020F0502020204030204" pitchFamily="34" charset="0"/>
                <a:cs typeface="Calibri" panose="020F0502020204030204" pitchFamily="34" charset="0"/>
              </a:rPr>
              <a:t>When Moses was an adult he discovered a bush near the mount Sinai that was burning but was not burned up. From out of the bush he heard the voice of God telling him to ask the pharaoh to free the Hebrews.</a:t>
            </a:r>
            <a:endParaRPr lang="en-GB" sz="9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800"/>
              </a:spcAft>
            </a:pPr>
            <a:r>
              <a:rPr lang="en-GB" sz="900" dirty="0">
                <a:solidFill>
                  <a:srgbClr val="333333"/>
                </a:solidFill>
                <a:effectLst/>
                <a:latin typeface="Comic Sans MS" panose="030F0702030302020204" pitchFamily="66" charset="0"/>
                <a:ea typeface="Calibri" panose="020F0502020204030204" pitchFamily="34" charset="0"/>
                <a:cs typeface="Calibri" panose="020F0502020204030204" pitchFamily="34" charset="0"/>
              </a:rPr>
              <a:t>Moses pleaded with the pharaoh, but the pharaoh refused to free the Hebrews. God then punished the Egyptians with 10 plagues. The final plague took the life of the pharaoh’s son, and the Hebrews were set free. This is known as the Exodus. </a:t>
            </a:r>
            <a:endParaRPr lang="en-GB" sz="9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800"/>
              </a:spcAft>
            </a:pPr>
            <a:r>
              <a:rPr lang="en-GB" sz="900" dirty="0">
                <a:solidFill>
                  <a:srgbClr val="333333"/>
                </a:solidFill>
                <a:effectLst/>
                <a:latin typeface="Comic Sans MS" panose="030F0702030302020204" pitchFamily="66" charset="0"/>
                <a:ea typeface="Calibri" panose="020F0502020204030204" pitchFamily="34" charset="0"/>
                <a:cs typeface="Calibri" panose="020F0502020204030204" pitchFamily="34" charset="0"/>
              </a:rPr>
              <a:t>The Hebrews travelled across the desert for many years and Moses was given the 10 statements on Mount Sinai by God so that the Hebrews would have some rules to follow.</a:t>
            </a:r>
            <a:endParaRPr lang="en-GB" sz="900" dirty="0">
              <a:effectLst/>
              <a:latin typeface="Comic Sans MS" panose="030F0702030302020204" pitchFamily="66" charset="0"/>
              <a:ea typeface="Calibri" panose="020F0502020204030204" pitchFamily="34" charset="0"/>
              <a:cs typeface="Times New Roman" panose="02020603050405020304" pitchFamily="18" charset="0"/>
            </a:endParaRPr>
          </a:p>
        </p:txBody>
      </p:sp>
      <p:pic>
        <p:nvPicPr>
          <p:cNvPr id="67" name="Picture 66" descr="Moses Hears God Burning Bush Stock Illustration 1420610108">
            <a:extLst>
              <a:ext uri="{FF2B5EF4-FFF2-40B4-BE49-F238E27FC236}">
                <a16:creationId xmlns:a16="http://schemas.microsoft.com/office/drawing/2014/main" id="{550F95AE-C31F-4C2F-AF59-5F5E2DE5F738}"/>
              </a:ext>
            </a:extLst>
          </p:cNvPr>
          <p:cNvPicPr/>
          <p:nvPr/>
        </p:nvPicPr>
        <p:blipFill rotWithShape="1">
          <a:blip r:embed="rId7">
            <a:extLst>
              <a:ext uri="{28A0092B-C50C-407E-A947-70E740481C1C}">
                <a14:useLocalDpi xmlns:a14="http://schemas.microsoft.com/office/drawing/2010/main" val="0"/>
              </a:ext>
            </a:extLst>
          </a:blip>
          <a:srcRect b="7500"/>
          <a:stretch/>
        </p:blipFill>
        <p:spPr bwMode="auto">
          <a:xfrm>
            <a:off x="10652368" y="4242904"/>
            <a:ext cx="1266825" cy="948055"/>
          </a:xfrm>
          <a:prstGeom prst="rect">
            <a:avLst/>
          </a:prstGeom>
          <a:noFill/>
          <a:ln>
            <a:noFill/>
          </a:ln>
          <a:extLst>
            <a:ext uri="{53640926-AAD7-44D8-BBD7-CCE9431645EC}">
              <a14:shadowObscured xmlns:a14="http://schemas.microsoft.com/office/drawing/2010/main"/>
            </a:ext>
          </a:extLst>
        </p:spPr>
      </p:pic>
      <p:sp>
        <p:nvSpPr>
          <p:cNvPr id="68" name="TextBox 67">
            <a:extLst>
              <a:ext uri="{FF2B5EF4-FFF2-40B4-BE49-F238E27FC236}">
                <a16:creationId xmlns:a16="http://schemas.microsoft.com/office/drawing/2014/main" id="{0C82E6D0-BB11-4EA6-A2BF-32C4EDB41FFB}"/>
              </a:ext>
            </a:extLst>
          </p:cNvPr>
          <p:cNvSpPr txBox="1"/>
          <p:nvPr/>
        </p:nvSpPr>
        <p:spPr>
          <a:xfrm>
            <a:off x="10652368" y="5304078"/>
            <a:ext cx="1397639" cy="369332"/>
          </a:xfrm>
          <a:prstGeom prst="rect">
            <a:avLst/>
          </a:prstGeom>
          <a:noFill/>
        </p:spPr>
        <p:txBody>
          <a:bodyPr wrap="square" rtlCol="0">
            <a:spAutoFit/>
          </a:bodyPr>
          <a:lstStyle/>
          <a:p>
            <a:r>
              <a:rPr lang="en-GB" sz="900" dirty="0"/>
              <a:t>God spoke to Moses through a burning bush. </a:t>
            </a:r>
          </a:p>
        </p:txBody>
      </p:sp>
      <p:pic>
        <p:nvPicPr>
          <p:cNvPr id="69" name="Picture 68">
            <a:extLst>
              <a:ext uri="{FF2B5EF4-FFF2-40B4-BE49-F238E27FC236}">
                <a16:creationId xmlns:a16="http://schemas.microsoft.com/office/drawing/2014/main" id="{1A492D53-C0B9-41F9-A1D3-5EFF52D0B97A}"/>
              </a:ext>
            </a:extLst>
          </p:cNvPr>
          <p:cNvPicPr>
            <a:picLocks noChangeAspect="1"/>
          </p:cNvPicPr>
          <p:nvPr/>
        </p:nvPicPr>
        <p:blipFill>
          <a:blip r:embed="rId8"/>
          <a:stretch>
            <a:fillRect/>
          </a:stretch>
        </p:blipFill>
        <p:spPr>
          <a:xfrm>
            <a:off x="8770811" y="1281778"/>
            <a:ext cx="1486107" cy="1257475"/>
          </a:xfrm>
          <a:prstGeom prst="rect">
            <a:avLst/>
          </a:prstGeom>
        </p:spPr>
      </p:pic>
      <p:sp>
        <p:nvSpPr>
          <p:cNvPr id="70" name="TextBox 69">
            <a:extLst>
              <a:ext uri="{FF2B5EF4-FFF2-40B4-BE49-F238E27FC236}">
                <a16:creationId xmlns:a16="http://schemas.microsoft.com/office/drawing/2014/main" id="{AE07AC38-9650-4EE8-8421-1D6AC2D70BBC}"/>
              </a:ext>
            </a:extLst>
          </p:cNvPr>
          <p:cNvSpPr txBox="1"/>
          <p:nvPr/>
        </p:nvSpPr>
        <p:spPr>
          <a:xfrm>
            <a:off x="7709313" y="1814526"/>
            <a:ext cx="1210978" cy="507831"/>
          </a:xfrm>
          <a:prstGeom prst="rect">
            <a:avLst/>
          </a:prstGeom>
          <a:noFill/>
        </p:spPr>
        <p:txBody>
          <a:bodyPr wrap="square" rtlCol="0">
            <a:spAutoFit/>
          </a:bodyPr>
          <a:lstStyle/>
          <a:p>
            <a:r>
              <a:rPr lang="en-GB" sz="900" dirty="0"/>
              <a:t>Moses being placed in a basket on the river Nile.</a:t>
            </a:r>
          </a:p>
        </p:txBody>
      </p:sp>
    </p:spTree>
    <p:extLst>
      <p:ext uri="{BB962C8B-B14F-4D97-AF65-F5344CB8AC3E}">
        <p14:creationId xmlns:p14="http://schemas.microsoft.com/office/powerpoint/2010/main" val="1913217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A48BF19889E5C4A884FE862C12E2E73" ma:contentTypeVersion="12" ma:contentTypeDescription="Create a new document." ma:contentTypeScope="" ma:versionID="0ee70311f3b3bec8a0168dd920c66486">
  <xsd:schema xmlns:xsd="http://www.w3.org/2001/XMLSchema" xmlns:xs="http://www.w3.org/2001/XMLSchema" xmlns:p="http://schemas.microsoft.com/office/2006/metadata/properties" xmlns:ns2="34684cb3-e614-4402-8de7-208e930e3685" xmlns:ns3="9f307c04-8786-433e-8208-e0d42b7344d5" targetNamespace="http://schemas.microsoft.com/office/2006/metadata/properties" ma:root="true" ma:fieldsID="56cccc910d018c99c4927ce5d82f4b50" ns2:_="" ns3:_="">
    <xsd:import namespace="34684cb3-e614-4402-8de7-208e930e3685"/>
    <xsd:import namespace="9f307c04-8786-433e-8208-e0d42b7344d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684cb3-e614-4402-8de7-208e930e36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f307c04-8786-433e-8208-e0d42b7344d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C35B1DA-B4CE-4B67-8372-EFEDF3F1B387}">
  <ds:schemaRefs>
    <ds:schemaRef ds:uri="http://schemas.microsoft.com/sharepoint/v3/contenttype/forms"/>
  </ds:schemaRefs>
</ds:datastoreItem>
</file>

<file path=customXml/itemProps2.xml><?xml version="1.0" encoding="utf-8"?>
<ds:datastoreItem xmlns:ds="http://schemas.openxmlformats.org/officeDocument/2006/customXml" ds:itemID="{FC331883-66DF-4C86-8D8C-84C013D83C08}">
  <ds:schemaRefs>
    <ds:schemaRef ds:uri="http://www.w3.org/XML/1998/namespace"/>
    <ds:schemaRef ds:uri="9f307c04-8786-433e-8208-e0d42b7344d5"/>
    <ds:schemaRef ds:uri="http://schemas.openxmlformats.org/package/2006/metadata/core-properties"/>
    <ds:schemaRef ds:uri="http://purl.org/dc/terms/"/>
    <ds:schemaRef ds:uri="34684cb3-e614-4402-8de7-208e930e3685"/>
    <ds:schemaRef ds:uri="http://purl.org/dc/dcmitype/"/>
    <ds:schemaRef ds:uri="http://schemas.microsoft.com/office/2006/documentManagement/types"/>
    <ds:schemaRef ds:uri="http://schemas.microsoft.com/office/2006/metadata/properties"/>
    <ds:schemaRef ds:uri="http://schemas.microsoft.com/office/infopath/2007/PartnerControls"/>
    <ds:schemaRef ds:uri="http://purl.org/dc/elements/1.1/"/>
  </ds:schemaRefs>
</ds:datastoreItem>
</file>

<file path=customXml/itemProps3.xml><?xml version="1.0" encoding="utf-8"?>
<ds:datastoreItem xmlns:ds="http://schemas.openxmlformats.org/officeDocument/2006/customXml" ds:itemID="{3B1B3356-C2C4-4C07-AE2E-B253D275FA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684cb3-e614-4402-8de7-208e930e3685"/>
    <ds:schemaRef ds:uri="9f307c04-8786-433e-8208-e0d42b7344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1604</TotalTime>
  <Words>862</Words>
  <Application>Microsoft Office PowerPoint</Application>
  <PresentationFormat>Widescreen</PresentationFormat>
  <Paragraphs>78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Comic Sans MS</vt:lpstr>
      <vt:lpstr>XCCW Joined 1a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Page</dc:creator>
  <cp:lastModifiedBy>Louise Rattigan</cp:lastModifiedBy>
  <cp:revision>143</cp:revision>
  <cp:lastPrinted>2022-06-15T10:07:42Z</cp:lastPrinted>
  <dcterms:created xsi:type="dcterms:W3CDTF">2019-06-07T08:13:52Z</dcterms:created>
  <dcterms:modified xsi:type="dcterms:W3CDTF">2022-06-22T09:17:12Z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0x0101004A48BF19889E5C4A884FE862C12E2E73</vt:lpwstr>
  </property>
</Properties>
</file>