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6858000" cy="9144000" type="screen4x3"/>
  <p:notesSz cx="6797675" cy="9926638"/>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C3E9"/>
    <a:srgbClr val="0000FF"/>
    <a:srgbClr val="90D7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40" autoAdjust="0"/>
    <p:restoredTop sz="94660"/>
  </p:normalViewPr>
  <p:slideViewPr>
    <p:cSldViewPr>
      <p:cViewPr>
        <p:scale>
          <a:sx n="80" d="100"/>
          <a:sy n="80" d="100"/>
        </p:scale>
        <p:origin x="1626" y="-738"/>
      </p:cViewPr>
      <p:guideLst>
        <p:guide orient="horz" pos="288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 Reed" userId="371c1b9c-e16e-4a1b-85ee-4ef249242609" providerId="ADAL" clId="{A35A0899-6F6D-4EF3-B96F-967C8759E360}"/>
    <pc:docChg chg="custSel modSld">
      <pc:chgData name="J Reed" userId="371c1b9c-e16e-4a1b-85ee-4ef249242609" providerId="ADAL" clId="{A35A0899-6F6D-4EF3-B96F-967C8759E360}" dt="2024-04-19T11:39:27.838" v="680" actId="20577"/>
      <pc:docMkLst>
        <pc:docMk/>
      </pc:docMkLst>
      <pc:sldChg chg="modSp mod">
        <pc:chgData name="J Reed" userId="371c1b9c-e16e-4a1b-85ee-4ef249242609" providerId="ADAL" clId="{A35A0899-6F6D-4EF3-B96F-967C8759E360}" dt="2024-04-19T11:39:27.838" v="680" actId="20577"/>
        <pc:sldMkLst>
          <pc:docMk/>
          <pc:sldMk cId="0" sldId="256"/>
        </pc:sldMkLst>
        <pc:graphicFrameChg chg="modGraphic">
          <ac:chgData name="J Reed" userId="371c1b9c-e16e-4a1b-85ee-4ef249242609" providerId="ADAL" clId="{A35A0899-6F6D-4EF3-B96F-967C8759E360}" dt="2024-04-19T11:39:27.838" v="680" actId="20577"/>
          <ac:graphicFrameMkLst>
            <pc:docMk/>
            <pc:sldMk cId="0" sldId="256"/>
            <ac:graphicFrameMk id="9" creationId="{44479BFC-D93F-47F7-A747-D7EC781998E6}"/>
          </ac:graphicFrameMkLst>
        </pc:graphicFrameChg>
      </pc:sldChg>
      <pc:sldChg chg="modSp mod">
        <pc:chgData name="J Reed" userId="371c1b9c-e16e-4a1b-85ee-4ef249242609" providerId="ADAL" clId="{A35A0899-6F6D-4EF3-B96F-967C8759E360}" dt="2024-04-19T11:32:29.846" v="341" actId="20577"/>
        <pc:sldMkLst>
          <pc:docMk/>
          <pc:sldMk cId="0" sldId="257"/>
        </pc:sldMkLst>
        <pc:graphicFrameChg chg="modGraphic">
          <ac:chgData name="J Reed" userId="371c1b9c-e16e-4a1b-85ee-4ef249242609" providerId="ADAL" clId="{A35A0899-6F6D-4EF3-B96F-967C8759E360}" dt="2024-04-19T11:32:29.846" v="341" actId="20577"/>
          <ac:graphicFrameMkLst>
            <pc:docMk/>
            <pc:sldMk cId="0" sldId="257"/>
            <ac:graphicFrameMk id="9" creationId="{6CF84FB2-CE8B-451D-8E9C-94A6890695DC}"/>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a:t>Click to edit Master title style</a:t>
            </a:r>
            <a:endParaRPr lang="en-GB"/>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F6FE278-BF16-4B4B-AAC0-D0F74D66373A}"/>
              </a:ext>
            </a:extLst>
          </p:cNvPr>
          <p:cNvSpPr>
            <a:spLocks noGrp="1"/>
          </p:cNvSpPr>
          <p:nvPr>
            <p:ph type="dt" sz="half" idx="10"/>
          </p:nvPr>
        </p:nvSpPr>
        <p:spPr/>
        <p:txBody>
          <a:bodyPr/>
          <a:lstStyle>
            <a:lvl1pPr>
              <a:defRPr/>
            </a:lvl1pPr>
          </a:lstStyle>
          <a:p>
            <a:pPr>
              <a:defRPr/>
            </a:pPr>
            <a:fld id="{739E175D-8732-4159-B0AC-A666740578CA}" type="datetimeFigureOut">
              <a:rPr lang="en-GB"/>
              <a:pPr>
                <a:defRPr/>
              </a:pPr>
              <a:t>19/04/2024</a:t>
            </a:fld>
            <a:endParaRPr lang="en-GB"/>
          </a:p>
        </p:txBody>
      </p:sp>
      <p:sp>
        <p:nvSpPr>
          <p:cNvPr id="5" name="Footer Placeholder 4">
            <a:extLst>
              <a:ext uri="{FF2B5EF4-FFF2-40B4-BE49-F238E27FC236}">
                <a16:creationId xmlns:a16="http://schemas.microsoft.com/office/drawing/2014/main" id="{398EE2C2-5C15-4C9B-A199-A16F1355C7CA}"/>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6E2CA4DA-90A5-44E0-ACDA-644B06740EFE}"/>
              </a:ext>
            </a:extLst>
          </p:cNvPr>
          <p:cNvSpPr>
            <a:spLocks noGrp="1"/>
          </p:cNvSpPr>
          <p:nvPr>
            <p:ph type="sldNum" sz="quarter" idx="12"/>
          </p:nvPr>
        </p:nvSpPr>
        <p:spPr/>
        <p:txBody>
          <a:bodyPr/>
          <a:lstStyle>
            <a:lvl1pPr>
              <a:defRPr/>
            </a:lvl1pPr>
          </a:lstStyle>
          <a:p>
            <a:fld id="{6DD059D5-CCC4-45FB-84C1-9A1ED4173F01}" type="slidenum">
              <a:rPr lang="en-GB" altLang="en-US"/>
              <a:pPr/>
              <a:t>‹#›</a:t>
            </a:fld>
            <a:endParaRPr lang="en-GB" altLang="en-US"/>
          </a:p>
        </p:txBody>
      </p:sp>
    </p:spTree>
    <p:extLst>
      <p:ext uri="{BB962C8B-B14F-4D97-AF65-F5344CB8AC3E}">
        <p14:creationId xmlns:p14="http://schemas.microsoft.com/office/powerpoint/2010/main" val="1889426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2A95E0F-006B-47E1-B9FC-7AFE954BE019}"/>
              </a:ext>
            </a:extLst>
          </p:cNvPr>
          <p:cNvSpPr>
            <a:spLocks noGrp="1"/>
          </p:cNvSpPr>
          <p:nvPr>
            <p:ph type="dt" sz="half" idx="10"/>
          </p:nvPr>
        </p:nvSpPr>
        <p:spPr/>
        <p:txBody>
          <a:bodyPr/>
          <a:lstStyle>
            <a:lvl1pPr>
              <a:defRPr/>
            </a:lvl1pPr>
          </a:lstStyle>
          <a:p>
            <a:pPr>
              <a:defRPr/>
            </a:pPr>
            <a:fld id="{D3149543-A9BD-4A74-B538-C4F5B2DB8356}" type="datetimeFigureOut">
              <a:rPr lang="en-GB"/>
              <a:pPr>
                <a:defRPr/>
              </a:pPr>
              <a:t>19/04/2024</a:t>
            </a:fld>
            <a:endParaRPr lang="en-GB"/>
          </a:p>
        </p:txBody>
      </p:sp>
      <p:sp>
        <p:nvSpPr>
          <p:cNvPr id="5" name="Footer Placeholder 4">
            <a:extLst>
              <a:ext uri="{FF2B5EF4-FFF2-40B4-BE49-F238E27FC236}">
                <a16:creationId xmlns:a16="http://schemas.microsoft.com/office/drawing/2014/main" id="{FCD0732B-22CC-42C6-9E97-C4F500E5A80B}"/>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3B19FE02-048E-47A8-A629-7B76035774BA}"/>
              </a:ext>
            </a:extLst>
          </p:cNvPr>
          <p:cNvSpPr>
            <a:spLocks noGrp="1"/>
          </p:cNvSpPr>
          <p:nvPr>
            <p:ph type="sldNum" sz="quarter" idx="12"/>
          </p:nvPr>
        </p:nvSpPr>
        <p:spPr/>
        <p:txBody>
          <a:bodyPr/>
          <a:lstStyle>
            <a:lvl1pPr>
              <a:defRPr/>
            </a:lvl1pPr>
          </a:lstStyle>
          <a:p>
            <a:fld id="{59FEEB45-A7F7-486D-B1C2-BC537D30A356}" type="slidenum">
              <a:rPr lang="en-GB" altLang="en-US"/>
              <a:pPr/>
              <a:t>‹#›</a:t>
            </a:fld>
            <a:endParaRPr lang="en-GB" altLang="en-US"/>
          </a:p>
        </p:txBody>
      </p:sp>
    </p:spTree>
    <p:extLst>
      <p:ext uri="{BB962C8B-B14F-4D97-AF65-F5344CB8AC3E}">
        <p14:creationId xmlns:p14="http://schemas.microsoft.com/office/powerpoint/2010/main" val="3671922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D1105D5-8006-4837-A859-9755EA43273A}"/>
              </a:ext>
            </a:extLst>
          </p:cNvPr>
          <p:cNvSpPr>
            <a:spLocks noGrp="1"/>
          </p:cNvSpPr>
          <p:nvPr>
            <p:ph type="dt" sz="half" idx="10"/>
          </p:nvPr>
        </p:nvSpPr>
        <p:spPr/>
        <p:txBody>
          <a:bodyPr/>
          <a:lstStyle>
            <a:lvl1pPr>
              <a:defRPr/>
            </a:lvl1pPr>
          </a:lstStyle>
          <a:p>
            <a:pPr>
              <a:defRPr/>
            </a:pPr>
            <a:fld id="{8ACBEE6E-8C48-4621-BCB1-F6D34DAE256A}" type="datetimeFigureOut">
              <a:rPr lang="en-GB"/>
              <a:pPr>
                <a:defRPr/>
              </a:pPr>
              <a:t>19/04/2024</a:t>
            </a:fld>
            <a:endParaRPr lang="en-GB"/>
          </a:p>
        </p:txBody>
      </p:sp>
      <p:sp>
        <p:nvSpPr>
          <p:cNvPr id="5" name="Footer Placeholder 4">
            <a:extLst>
              <a:ext uri="{FF2B5EF4-FFF2-40B4-BE49-F238E27FC236}">
                <a16:creationId xmlns:a16="http://schemas.microsoft.com/office/drawing/2014/main" id="{E1075485-876B-4531-A86E-BFEC72A1DD29}"/>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47F09008-CC1A-41D5-B83C-7CB8CCEFE5A2}"/>
              </a:ext>
            </a:extLst>
          </p:cNvPr>
          <p:cNvSpPr>
            <a:spLocks noGrp="1"/>
          </p:cNvSpPr>
          <p:nvPr>
            <p:ph type="sldNum" sz="quarter" idx="12"/>
          </p:nvPr>
        </p:nvSpPr>
        <p:spPr/>
        <p:txBody>
          <a:bodyPr/>
          <a:lstStyle>
            <a:lvl1pPr>
              <a:defRPr/>
            </a:lvl1pPr>
          </a:lstStyle>
          <a:p>
            <a:fld id="{709C5FA5-C44A-4D8C-AA1B-3241C7D5953C}" type="slidenum">
              <a:rPr lang="en-GB" altLang="en-US"/>
              <a:pPr/>
              <a:t>‹#›</a:t>
            </a:fld>
            <a:endParaRPr lang="en-GB" altLang="en-US"/>
          </a:p>
        </p:txBody>
      </p:sp>
    </p:spTree>
    <p:extLst>
      <p:ext uri="{BB962C8B-B14F-4D97-AF65-F5344CB8AC3E}">
        <p14:creationId xmlns:p14="http://schemas.microsoft.com/office/powerpoint/2010/main" val="648060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20A82409-681B-42AB-93C2-D1850CED3EC3}"/>
              </a:ext>
            </a:extLst>
          </p:cNvPr>
          <p:cNvSpPr>
            <a:spLocks noGrp="1"/>
          </p:cNvSpPr>
          <p:nvPr>
            <p:ph type="dt" sz="half" idx="10"/>
          </p:nvPr>
        </p:nvSpPr>
        <p:spPr/>
        <p:txBody>
          <a:bodyPr/>
          <a:lstStyle>
            <a:lvl1pPr>
              <a:defRPr/>
            </a:lvl1pPr>
          </a:lstStyle>
          <a:p>
            <a:pPr>
              <a:defRPr/>
            </a:pPr>
            <a:fld id="{E7015603-DB34-46E0-B3EC-45E92BA67FCD}" type="datetimeFigureOut">
              <a:rPr lang="en-GB"/>
              <a:pPr>
                <a:defRPr/>
              </a:pPr>
              <a:t>19/04/2024</a:t>
            </a:fld>
            <a:endParaRPr lang="en-GB"/>
          </a:p>
        </p:txBody>
      </p:sp>
      <p:sp>
        <p:nvSpPr>
          <p:cNvPr id="6" name="Footer Placeholder 4">
            <a:extLst>
              <a:ext uri="{FF2B5EF4-FFF2-40B4-BE49-F238E27FC236}">
                <a16:creationId xmlns:a16="http://schemas.microsoft.com/office/drawing/2014/main" id="{D6530702-18B6-4512-99B8-1AB907C23905}"/>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2F25939F-0EC5-4AE8-BD0F-A038AC7D5BA7}"/>
              </a:ext>
            </a:extLst>
          </p:cNvPr>
          <p:cNvSpPr>
            <a:spLocks noGrp="1"/>
          </p:cNvSpPr>
          <p:nvPr>
            <p:ph type="sldNum" sz="quarter" idx="12"/>
          </p:nvPr>
        </p:nvSpPr>
        <p:spPr/>
        <p:txBody>
          <a:bodyPr/>
          <a:lstStyle>
            <a:lvl1pPr>
              <a:defRPr/>
            </a:lvl1pPr>
          </a:lstStyle>
          <a:p>
            <a:fld id="{ACA99A4A-7C2F-447B-8590-A79A13D3A8A7}" type="slidenum">
              <a:rPr lang="en-GB" altLang="en-US"/>
              <a:pPr/>
              <a:t>‹#›</a:t>
            </a:fld>
            <a:endParaRPr lang="en-GB" altLang="en-US"/>
          </a:p>
        </p:txBody>
      </p:sp>
    </p:spTree>
    <p:extLst>
      <p:ext uri="{BB962C8B-B14F-4D97-AF65-F5344CB8AC3E}">
        <p14:creationId xmlns:p14="http://schemas.microsoft.com/office/powerpoint/2010/main" val="1280949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65B68E43-73EF-4200-88CB-12A6C0B507B5}"/>
              </a:ext>
            </a:extLst>
          </p:cNvPr>
          <p:cNvSpPr>
            <a:spLocks noGrp="1"/>
          </p:cNvSpPr>
          <p:nvPr>
            <p:ph type="dt" sz="half" idx="10"/>
          </p:nvPr>
        </p:nvSpPr>
        <p:spPr/>
        <p:txBody>
          <a:bodyPr/>
          <a:lstStyle>
            <a:lvl1pPr>
              <a:defRPr/>
            </a:lvl1pPr>
          </a:lstStyle>
          <a:p>
            <a:pPr>
              <a:defRPr/>
            </a:pPr>
            <a:fld id="{AE990261-376F-480C-B340-E58AB5402E81}" type="datetimeFigureOut">
              <a:rPr lang="en-GB"/>
              <a:pPr>
                <a:defRPr/>
              </a:pPr>
              <a:t>19/04/2024</a:t>
            </a:fld>
            <a:endParaRPr lang="en-GB"/>
          </a:p>
        </p:txBody>
      </p:sp>
      <p:sp>
        <p:nvSpPr>
          <p:cNvPr id="8" name="Footer Placeholder 4">
            <a:extLst>
              <a:ext uri="{FF2B5EF4-FFF2-40B4-BE49-F238E27FC236}">
                <a16:creationId xmlns:a16="http://schemas.microsoft.com/office/drawing/2014/main" id="{B25BAB7F-D61B-4FB7-BEC3-94CBD07ACBFF}"/>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4B869435-2E58-4BE7-A6E1-7BE66B55F660}"/>
              </a:ext>
            </a:extLst>
          </p:cNvPr>
          <p:cNvSpPr>
            <a:spLocks noGrp="1"/>
          </p:cNvSpPr>
          <p:nvPr>
            <p:ph type="sldNum" sz="quarter" idx="12"/>
          </p:nvPr>
        </p:nvSpPr>
        <p:spPr/>
        <p:txBody>
          <a:bodyPr/>
          <a:lstStyle>
            <a:lvl1pPr>
              <a:defRPr/>
            </a:lvl1pPr>
          </a:lstStyle>
          <a:p>
            <a:fld id="{D81B4A9B-BFDD-412C-80AB-185059B9DEC1}" type="slidenum">
              <a:rPr lang="en-GB" altLang="en-US"/>
              <a:pPr/>
              <a:t>‹#›</a:t>
            </a:fld>
            <a:endParaRPr lang="en-GB" altLang="en-US"/>
          </a:p>
        </p:txBody>
      </p:sp>
    </p:spTree>
    <p:extLst>
      <p:ext uri="{BB962C8B-B14F-4D97-AF65-F5344CB8AC3E}">
        <p14:creationId xmlns:p14="http://schemas.microsoft.com/office/powerpoint/2010/main" val="1225336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0049A646-8BCB-40B5-98DF-B2B0A3FD6B03}"/>
              </a:ext>
            </a:extLst>
          </p:cNvPr>
          <p:cNvSpPr>
            <a:spLocks noGrp="1"/>
          </p:cNvSpPr>
          <p:nvPr>
            <p:ph type="dt" sz="half" idx="10"/>
          </p:nvPr>
        </p:nvSpPr>
        <p:spPr/>
        <p:txBody>
          <a:bodyPr/>
          <a:lstStyle>
            <a:lvl1pPr>
              <a:defRPr/>
            </a:lvl1pPr>
          </a:lstStyle>
          <a:p>
            <a:pPr>
              <a:defRPr/>
            </a:pPr>
            <a:fld id="{68249DE6-8258-42DB-B8F3-37859C9F8A0C}" type="datetimeFigureOut">
              <a:rPr lang="en-GB"/>
              <a:pPr>
                <a:defRPr/>
              </a:pPr>
              <a:t>19/04/2024</a:t>
            </a:fld>
            <a:endParaRPr lang="en-GB"/>
          </a:p>
        </p:txBody>
      </p:sp>
      <p:sp>
        <p:nvSpPr>
          <p:cNvPr id="4" name="Footer Placeholder 4">
            <a:extLst>
              <a:ext uri="{FF2B5EF4-FFF2-40B4-BE49-F238E27FC236}">
                <a16:creationId xmlns:a16="http://schemas.microsoft.com/office/drawing/2014/main" id="{33E46E8B-6FD9-42C0-9CAE-D0BCE140A67B}"/>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F8E91577-3E63-4BF0-AE52-20C54F7747B9}"/>
              </a:ext>
            </a:extLst>
          </p:cNvPr>
          <p:cNvSpPr>
            <a:spLocks noGrp="1"/>
          </p:cNvSpPr>
          <p:nvPr>
            <p:ph type="sldNum" sz="quarter" idx="12"/>
          </p:nvPr>
        </p:nvSpPr>
        <p:spPr/>
        <p:txBody>
          <a:bodyPr/>
          <a:lstStyle>
            <a:lvl1pPr>
              <a:defRPr/>
            </a:lvl1pPr>
          </a:lstStyle>
          <a:p>
            <a:fld id="{2FD1B5BB-45A1-4046-AC4C-5BDBA7BDCAD5}" type="slidenum">
              <a:rPr lang="en-GB" altLang="en-US"/>
              <a:pPr/>
              <a:t>‹#›</a:t>
            </a:fld>
            <a:endParaRPr lang="en-GB" altLang="en-US"/>
          </a:p>
        </p:txBody>
      </p:sp>
    </p:spTree>
    <p:extLst>
      <p:ext uri="{BB962C8B-B14F-4D97-AF65-F5344CB8AC3E}">
        <p14:creationId xmlns:p14="http://schemas.microsoft.com/office/powerpoint/2010/main" val="410157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50F215-5A8B-4F5B-BC54-B5CDAA3B0A6D}"/>
              </a:ext>
            </a:extLst>
          </p:cNvPr>
          <p:cNvSpPr>
            <a:spLocks noGrp="1"/>
          </p:cNvSpPr>
          <p:nvPr>
            <p:ph type="dt" sz="half" idx="10"/>
          </p:nvPr>
        </p:nvSpPr>
        <p:spPr/>
        <p:txBody>
          <a:bodyPr/>
          <a:lstStyle>
            <a:lvl1pPr>
              <a:defRPr/>
            </a:lvl1pPr>
          </a:lstStyle>
          <a:p>
            <a:pPr>
              <a:defRPr/>
            </a:pPr>
            <a:fld id="{DB720FBA-7169-4F3D-B33E-40A7A1607C31}" type="datetimeFigureOut">
              <a:rPr lang="en-GB"/>
              <a:pPr>
                <a:defRPr/>
              </a:pPr>
              <a:t>19/04/2024</a:t>
            </a:fld>
            <a:endParaRPr lang="en-GB"/>
          </a:p>
        </p:txBody>
      </p:sp>
      <p:sp>
        <p:nvSpPr>
          <p:cNvPr id="3" name="Footer Placeholder 4">
            <a:extLst>
              <a:ext uri="{FF2B5EF4-FFF2-40B4-BE49-F238E27FC236}">
                <a16:creationId xmlns:a16="http://schemas.microsoft.com/office/drawing/2014/main" id="{18ED2045-6BCE-45D6-B046-9A2FF3321C2D}"/>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1E114F55-892E-4729-9DB0-72499973AB93}"/>
              </a:ext>
            </a:extLst>
          </p:cNvPr>
          <p:cNvSpPr>
            <a:spLocks noGrp="1"/>
          </p:cNvSpPr>
          <p:nvPr>
            <p:ph type="sldNum" sz="quarter" idx="12"/>
          </p:nvPr>
        </p:nvSpPr>
        <p:spPr/>
        <p:txBody>
          <a:bodyPr/>
          <a:lstStyle>
            <a:lvl1pPr>
              <a:defRPr/>
            </a:lvl1pPr>
          </a:lstStyle>
          <a:p>
            <a:fld id="{3DA7E287-64C4-4E0C-9F69-D5AE41601ECA}" type="slidenum">
              <a:rPr lang="en-GB" altLang="en-US"/>
              <a:pPr/>
              <a:t>‹#›</a:t>
            </a:fld>
            <a:endParaRPr lang="en-GB" altLang="en-US"/>
          </a:p>
        </p:txBody>
      </p:sp>
    </p:spTree>
    <p:extLst>
      <p:ext uri="{BB962C8B-B14F-4D97-AF65-F5344CB8AC3E}">
        <p14:creationId xmlns:p14="http://schemas.microsoft.com/office/powerpoint/2010/main" val="276302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2DD1F5E1-C437-4355-AE8D-16DE1EA500C1}"/>
              </a:ext>
            </a:extLst>
          </p:cNvPr>
          <p:cNvSpPr>
            <a:spLocks noGrp="1"/>
          </p:cNvSpPr>
          <p:nvPr>
            <p:ph type="dt" sz="half" idx="10"/>
          </p:nvPr>
        </p:nvSpPr>
        <p:spPr/>
        <p:txBody>
          <a:bodyPr/>
          <a:lstStyle>
            <a:lvl1pPr>
              <a:defRPr/>
            </a:lvl1pPr>
          </a:lstStyle>
          <a:p>
            <a:pPr>
              <a:defRPr/>
            </a:pPr>
            <a:fld id="{13DF6454-DB1F-46D3-A7F6-8E4376853599}" type="datetimeFigureOut">
              <a:rPr lang="en-GB"/>
              <a:pPr>
                <a:defRPr/>
              </a:pPr>
              <a:t>19/04/2024</a:t>
            </a:fld>
            <a:endParaRPr lang="en-GB"/>
          </a:p>
        </p:txBody>
      </p:sp>
      <p:sp>
        <p:nvSpPr>
          <p:cNvPr id="6" name="Footer Placeholder 4">
            <a:extLst>
              <a:ext uri="{FF2B5EF4-FFF2-40B4-BE49-F238E27FC236}">
                <a16:creationId xmlns:a16="http://schemas.microsoft.com/office/drawing/2014/main" id="{FF341D79-49A1-420C-BC09-3E53AA7B9A31}"/>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BBF2118F-C73C-4273-B520-4CBF363A6805}"/>
              </a:ext>
            </a:extLst>
          </p:cNvPr>
          <p:cNvSpPr>
            <a:spLocks noGrp="1"/>
          </p:cNvSpPr>
          <p:nvPr>
            <p:ph type="sldNum" sz="quarter" idx="12"/>
          </p:nvPr>
        </p:nvSpPr>
        <p:spPr/>
        <p:txBody>
          <a:bodyPr/>
          <a:lstStyle>
            <a:lvl1pPr>
              <a:defRPr/>
            </a:lvl1pPr>
          </a:lstStyle>
          <a:p>
            <a:fld id="{D45970B7-0576-4A25-AB88-C439F329440F}" type="slidenum">
              <a:rPr lang="en-GB" altLang="en-US"/>
              <a:pPr/>
              <a:t>‹#›</a:t>
            </a:fld>
            <a:endParaRPr lang="en-GB" altLang="en-US"/>
          </a:p>
        </p:txBody>
      </p:sp>
    </p:spTree>
    <p:extLst>
      <p:ext uri="{BB962C8B-B14F-4D97-AF65-F5344CB8AC3E}">
        <p14:creationId xmlns:p14="http://schemas.microsoft.com/office/powerpoint/2010/main" val="3042839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344216" y="817033"/>
            <a:ext cx="41148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8E3E3AEF-1016-49A8-8C58-ECCD751FFA0C}"/>
              </a:ext>
            </a:extLst>
          </p:cNvPr>
          <p:cNvSpPr>
            <a:spLocks noGrp="1"/>
          </p:cNvSpPr>
          <p:nvPr>
            <p:ph type="dt" sz="half" idx="10"/>
          </p:nvPr>
        </p:nvSpPr>
        <p:spPr/>
        <p:txBody>
          <a:bodyPr/>
          <a:lstStyle>
            <a:lvl1pPr>
              <a:defRPr/>
            </a:lvl1pPr>
          </a:lstStyle>
          <a:p>
            <a:pPr>
              <a:defRPr/>
            </a:pPr>
            <a:fld id="{9CE68C7D-DEEE-42BF-967D-739472DE83F9}" type="datetimeFigureOut">
              <a:rPr lang="en-GB"/>
              <a:pPr>
                <a:defRPr/>
              </a:pPr>
              <a:t>19/04/2024</a:t>
            </a:fld>
            <a:endParaRPr lang="en-GB"/>
          </a:p>
        </p:txBody>
      </p:sp>
      <p:sp>
        <p:nvSpPr>
          <p:cNvPr id="6" name="Footer Placeholder 4">
            <a:extLst>
              <a:ext uri="{FF2B5EF4-FFF2-40B4-BE49-F238E27FC236}">
                <a16:creationId xmlns:a16="http://schemas.microsoft.com/office/drawing/2014/main" id="{68EC4291-68B5-4F99-80FE-3B78A8176380}"/>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6AEB383E-62FD-46EF-A8C7-09FB1C69CC62}"/>
              </a:ext>
            </a:extLst>
          </p:cNvPr>
          <p:cNvSpPr>
            <a:spLocks noGrp="1"/>
          </p:cNvSpPr>
          <p:nvPr>
            <p:ph type="sldNum" sz="quarter" idx="12"/>
          </p:nvPr>
        </p:nvSpPr>
        <p:spPr/>
        <p:txBody>
          <a:bodyPr/>
          <a:lstStyle>
            <a:lvl1pPr>
              <a:defRPr/>
            </a:lvl1pPr>
          </a:lstStyle>
          <a:p>
            <a:fld id="{707B9C91-ADD8-4A65-AFDE-9E09737E4A8E}" type="slidenum">
              <a:rPr lang="en-GB" altLang="en-US"/>
              <a:pPr/>
              <a:t>‹#›</a:t>
            </a:fld>
            <a:endParaRPr lang="en-GB" altLang="en-US"/>
          </a:p>
        </p:txBody>
      </p:sp>
    </p:spTree>
    <p:extLst>
      <p:ext uri="{BB962C8B-B14F-4D97-AF65-F5344CB8AC3E}">
        <p14:creationId xmlns:p14="http://schemas.microsoft.com/office/powerpoint/2010/main" val="992973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70A509-E175-4EF3-9E5F-79BCCF45A69A}"/>
              </a:ext>
            </a:extLst>
          </p:cNvPr>
          <p:cNvSpPr>
            <a:spLocks noGrp="1"/>
          </p:cNvSpPr>
          <p:nvPr>
            <p:ph type="dt" sz="half" idx="10"/>
          </p:nvPr>
        </p:nvSpPr>
        <p:spPr/>
        <p:txBody>
          <a:bodyPr/>
          <a:lstStyle>
            <a:lvl1pPr>
              <a:defRPr/>
            </a:lvl1pPr>
          </a:lstStyle>
          <a:p>
            <a:pPr>
              <a:defRPr/>
            </a:pPr>
            <a:fld id="{E82195E1-8A14-4C0F-B369-904A0E835CC3}" type="datetimeFigureOut">
              <a:rPr lang="en-GB"/>
              <a:pPr>
                <a:defRPr/>
              </a:pPr>
              <a:t>19/04/2024</a:t>
            </a:fld>
            <a:endParaRPr lang="en-GB"/>
          </a:p>
        </p:txBody>
      </p:sp>
      <p:sp>
        <p:nvSpPr>
          <p:cNvPr id="5" name="Footer Placeholder 4">
            <a:extLst>
              <a:ext uri="{FF2B5EF4-FFF2-40B4-BE49-F238E27FC236}">
                <a16:creationId xmlns:a16="http://schemas.microsoft.com/office/drawing/2014/main" id="{C5D5B3F0-444E-4D8C-9213-6B96B9899A9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8FE70EE6-499B-4695-8698-F50593D8D34D}"/>
              </a:ext>
            </a:extLst>
          </p:cNvPr>
          <p:cNvSpPr>
            <a:spLocks noGrp="1"/>
          </p:cNvSpPr>
          <p:nvPr>
            <p:ph type="sldNum" sz="quarter" idx="12"/>
          </p:nvPr>
        </p:nvSpPr>
        <p:spPr/>
        <p:txBody>
          <a:bodyPr/>
          <a:lstStyle>
            <a:lvl1pPr>
              <a:defRPr/>
            </a:lvl1pPr>
          </a:lstStyle>
          <a:p>
            <a:fld id="{46380AC9-9A84-4B14-8E49-07109FE1A08B}" type="slidenum">
              <a:rPr lang="en-GB" altLang="en-US"/>
              <a:pPr/>
              <a:t>‹#›</a:t>
            </a:fld>
            <a:endParaRPr lang="en-GB" altLang="en-US"/>
          </a:p>
        </p:txBody>
      </p:sp>
    </p:spTree>
    <p:extLst>
      <p:ext uri="{BB962C8B-B14F-4D97-AF65-F5344CB8AC3E}">
        <p14:creationId xmlns:p14="http://schemas.microsoft.com/office/powerpoint/2010/main" val="4016223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CB9AB59-5ECD-4D92-804F-6B16F44379E2}"/>
              </a:ext>
            </a:extLst>
          </p:cNvPr>
          <p:cNvSpPr>
            <a:spLocks noGrp="1"/>
          </p:cNvSpPr>
          <p:nvPr>
            <p:ph type="dt" sz="half" idx="10"/>
          </p:nvPr>
        </p:nvSpPr>
        <p:spPr/>
        <p:txBody>
          <a:bodyPr/>
          <a:lstStyle>
            <a:lvl1pPr>
              <a:defRPr/>
            </a:lvl1pPr>
          </a:lstStyle>
          <a:p>
            <a:pPr>
              <a:defRPr/>
            </a:pPr>
            <a:fld id="{2D0CF569-B6B2-4339-B4E8-79453FE44940}" type="datetimeFigureOut">
              <a:rPr lang="en-GB"/>
              <a:pPr>
                <a:defRPr/>
              </a:pPr>
              <a:t>19/04/2024</a:t>
            </a:fld>
            <a:endParaRPr lang="en-GB"/>
          </a:p>
        </p:txBody>
      </p:sp>
      <p:sp>
        <p:nvSpPr>
          <p:cNvPr id="5" name="Footer Placeholder 4">
            <a:extLst>
              <a:ext uri="{FF2B5EF4-FFF2-40B4-BE49-F238E27FC236}">
                <a16:creationId xmlns:a16="http://schemas.microsoft.com/office/drawing/2014/main" id="{4B6A307A-1D7B-4244-B44A-C5E2F2260B6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09B028D-B310-484A-8916-85977F308BCE}"/>
              </a:ext>
            </a:extLst>
          </p:cNvPr>
          <p:cNvSpPr>
            <a:spLocks noGrp="1"/>
          </p:cNvSpPr>
          <p:nvPr>
            <p:ph type="sldNum" sz="quarter" idx="12"/>
          </p:nvPr>
        </p:nvSpPr>
        <p:spPr/>
        <p:txBody>
          <a:bodyPr/>
          <a:lstStyle>
            <a:lvl1pPr>
              <a:defRPr/>
            </a:lvl1pPr>
          </a:lstStyle>
          <a:p>
            <a:fld id="{285F7DF9-92F0-4BA2-838C-23D8E9A88AB4}" type="slidenum">
              <a:rPr lang="en-GB" altLang="en-US"/>
              <a:pPr/>
              <a:t>‹#›</a:t>
            </a:fld>
            <a:endParaRPr lang="en-GB" altLang="en-US"/>
          </a:p>
        </p:txBody>
      </p:sp>
    </p:spTree>
    <p:extLst>
      <p:ext uri="{BB962C8B-B14F-4D97-AF65-F5344CB8AC3E}">
        <p14:creationId xmlns:p14="http://schemas.microsoft.com/office/powerpoint/2010/main" val="3726207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6A4D8812-861D-4875-8415-C1519EE81787}"/>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1AA183D7-AFB7-4B76-AF62-FEB68EC26215}"/>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0C145EE7-8889-49CB-B863-057800CF8D4B}"/>
              </a:ext>
            </a:extLst>
          </p:cNvPr>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00FFF3FF-F02B-426B-9E0B-3B13B516F2D7}" type="datetimeFigureOut">
              <a:rPr lang="en-GB"/>
              <a:pPr>
                <a:defRPr/>
              </a:pPr>
              <a:t>19/04/2024</a:t>
            </a:fld>
            <a:endParaRPr lang="en-GB"/>
          </a:p>
        </p:txBody>
      </p:sp>
      <p:sp>
        <p:nvSpPr>
          <p:cNvPr id="5" name="Footer Placeholder 4">
            <a:extLst>
              <a:ext uri="{FF2B5EF4-FFF2-40B4-BE49-F238E27FC236}">
                <a16:creationId xmlns:a16="http://schemas.microsoft.com/office/drawing/2014/main" id="{97F3B481-FEB9-4B03-B87F-C02F51FF1F75}"/>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a:extLst>
              <a:ext uri="{FF2B5EF4-FFF2-40B4-BE49-F238E27FC236}">
                <a16:creationId xmlns:a16="http://schemas.microsoft.com/office/drawing/2014/main" id="{A3131AD8-8F9B-496E-A33D-8674E4344FFC}"/>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fld id="{9EF7112C-C252-4BF5-928A-021B7364D081}"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bbc.co.uk/bitesize/topics/zkvv4wx/articles/z3kbydm" TargetMode="External"/><Relationship Id="rId7" Type="http://schemas.openxmlformats.org/officeDocument/2006/relationships/image" Target="../media/image4.png"/><Relationship Id="rId2" Type="http://schemas.openxmlformats.org/officeDocument/2006/relationships/hyperlink" Target="https://www.bbc.co.uk/bitesize/topics/zkvv4wx/articles/zyfhxbk" TargetMode="Externa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mailto:enquiries@williamgilbertend.derbyshire.sch.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44479BFC-D93F-47F7-A747-D7EC781998E6}"/>
              </a:ext>
            </a:extLst>
          </p:cNvPr>
          <p:cNvGraphicFramePr>
            <a:graphicFrameLocks noGrp="1"/>
          </p:cNvGraphicFramePr>
          <p:nvPr>
            <p:extLst>
              <p:ext uri="{D42A27DB-BD31-4B8C-83A1-F6EECF244321}">
                <p14:modId xmlns:p14="http://schemas.microsoft.com/office/powerpoint/2010/main" val="3768551250"/>
              </p:ext>
            </p:extLst>
          </p:nvPr>
        </p:nvGraphicFramePr>
        <p:xfrm>
          <a:off x="11113" y="1341169"/>
          <a:ext cx="6874271" cy="8669553"/>
        </p:xfrm>
        <a:graphic>
          <a:graphicData uri="http://schemas.openxmlformats.org/drawingml/2006/table">
            <a:tbl>
              <a:tblPr firstRow="1" bandRow="1">
                <a:tableStyleId>{5940675A-B579-460E-94D1-54222C63F5DA}</a:tableStyleId>
              </a:tblPr>
              <a:tblGrid>
                <a:gridCol w="22860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302271">
                  <a:extLst>
                    <a:ext uri="{9D8B030D-6E8A-4147-A177-3AD203B41FA5}">
                      <a16:colId xmlns:a16="http://schemas.microsoft.com/office/drawing/2014/main" val="20002"/>
                    </a:ext>
                  </a:extLst>
                </a:gridCol>
              </a:tblGrid>
              <a:tr h="363765">
                <a:tc>
                  <a:txBody>
                    <a:bodyPr/>
                    <a:lstStyle/>
                    <a:p>
                      <a:pPr algn="ctr"/>
                      <a:r>
                        <a:rPr lang="en-GB" sz="1200" b="1" dirty="0"/>
                        <a:t>Mathematics</a:t>
                      </a:r>
                    </a:p>
                  </a:txBody>
                  <a:tcPr marT="45714" marB="45714">
                    <a:solidFill>
                      <a:srgbClr val="92D050"/>
                    </a:solidFill>
                  </a:tcPr>
                </a:tc>
                <a:tc>
                  <a:txBody>
                    <a:bodyPr/>
                    <a:lstStyle/>
                    <a:p>
                      <a:pPr algn="ctr"/>
                      <a:r>
                        <a:rPr lang="en-GB" sz="1200" b="1" dirty="0"/>
                        <a:t>English</a:t>
                      </a:r>
                    </a:p>
                  </a:txBody>
                  <a:tcPr marT="45714" marB="45714">
                    <a:solidFill>
                      <a:srgbClr val="92D050"/>
                    </a:solidFill>
                  </a:tcPr>
                </a:tc>
                <a:tc>
                  <a:txBody>
                    <a:bodyPr/>
                    <a:lstStyle/>
                    <a:p>
                      <a:pPr algn="ctr"/>
                      <a:r>
                        <a:rPr lang="en-GB" sz="1200" b="1" dirty="0"/>
                        <a:t>Geography</a:t>
                      </a:r>
                    </a:p>
                  </a:txBody>
                  <a:tcPr marT="45714" marB="45714">
                    <a:solidFill>
                      <a:srgbClr val="92D050"/>
                    </a:solidFill>
                  </a:tcPr>
                </a:tc>
                <a:extLst>
                  <a:ext uri="{0D108BD9-81ED-4DB2-BD59-A6C34878D82A}">
                    <a16:rowId xmlns:a16="http://schemas.microsoft.com/office/drawing/2014/main" val="10000"/>
                  </a:ext>
                </a:extLst>
              </a:tr>
              <a:tr h="5631010">
                <a:tc>
                  <a:txBody>
                    <a:bodyPr/>
                    <a:lstStyle/>
                    <a:p>
                      <a:pPr marL="0" lvl="0" indent="0">
                        <a:buFont typeface="Arial" pitchFamily="34" charset="0"/>
                        <a:buNone/>
                      </a:pPr>
                      <a:r>
                        <a:rPr lang="en-GB" sz="1100" u="sng" kern="1200" baseline="0" dirty="0">
                          <a:solidFill>
                            <a:schemeClr val="tx1"/>
                          </a:solidFill>
                          <a:effectLst/>
                          <a:latin typeface="+mn-lt"/>
                          <a:ea typeface="+mn-ea"/>
                          <a:cs typeface="+mn-cs"/>
                        </a:rPr>
                        <a:t>Unit 11 Multiplication and Division</a:t>
                      </a:r>
                    </a:p>
                    <a:p>
                      <a:pPr marL="171450" lvl="0" indent="-171450">
                        <a:buFont typeface="Arial" panose="020B0604020202020204" pitchFamily="34" charset="0"/>
                        <a:buChar char="•"/>
                      </a:pPr>
                      <a:r>
                        <a:rPr lang="en-GB" sz="1100" u="none" kern="1200" baseline="0" dirty="0">
                          <a:solidFill>
                            <a:schemeClr val="tx1"/>
                          </a:solidFill>
                          <a:effectLst/>
                          <a:latin typeface="+mn-lt"/>
                          <a:ea typeface="+mn-ea"/>
                          <a:cs typeface="+mn-cs"/>
                        </a:rPr>
                        <a:t>Counting in 2s, 5s and 10s</a:t>
                      </a:r>
                    </a:p>
                    <a:p>
                      <a:pPr marL="171450" lvl="0" indent="-171450">
                        <a:buFont typeface="Arial" panose="020B0604020202020204" pitchFamily="34" charset="0"/>
                        <a:buChar char="•"/>
                      </a:pPr>
                      <a:r>
                        <a:rPr lang="en-GB" sz="1100" u="none" kern="1200" baseline="0" dirty="0">
                          <a:solidFill>
                            <a:schemeClr val="tx1"/>
                          </a:solidFill>
                          <a:effectLst/>
                          <a:latin typeface="+mn-lt"/>
                          <a:ea typeface="+mn-ea"/>
                          <a:cs typeface="+mn-cs"/>
                        </a:rPr>
                        <a:t>Finding equal groups.</a:t>
                      </a:r>
                    </a:p>
                    <a:p>
                      <a:pPr marL="171450" lvl="0" indent="-171450">
                        <a:buFont typeface="Arial" panose="020B0604020202020204" pitchFamily="34" charset="0"/>
                        <a:buChar char="•"/>
                      </a:pPr>
                      <a:r>
                        <a:rPr lang="en-GB" sz="1100" u="none" kern="1200" baseline="0" dirty="0">
                          <a:solidFill>
                            <a:schemeClr val="tx1"/>
                          </a:solidFill>
                          <a:effectLst/>
                          <a:latin typeface="+mn-lt"/>
                          <a:ea typeface="+mn-ea"/>
                          <a:cs typeface="+mn-cs"/>
                        </a:rPr>
                        <a:t>Adding equal groups</a:t>
                      </a:r>
                    </a:p>
                    <a:p>
                      <a:pPr marL="171450" lvl="0" indent="-171450">
                        <a:buFont typeface="Arial" panose="020B0604020202020204" pitchFamily="34" charset="0"/>
                        <a:buChar char="•"/>
                      </a:pPr>
                      <a:r>
                        <a:rPr lang="en-GB" sz="1100" u="none" kern="1200" baseline="0" dirty="0">
                          <a:solidFill>
                            <a:schemeClr val="tx1"/>
                          </a:solidFill>
                          <a:effectLst/>
                          <a:latin typeface="+mn-lt"/>
                          <a:ea typeface="+mn-ea"/>
                          <a:cs typeface="+mn-cs"/>
                        </a:rPr>
                        <a:t>Arrays</a:t>
                      </a:r>
                    </a:p>
                    <a:p>
                      <a:pPr marL="171450" lvl="0" indent="-171450">
                        <a:buFont typeface="Arial" panose="020B0604020202020204" pitchFamily="34" charset="0"/>
                        <a:buChar char="•"/>
                      </a:pPr>
                      <a:r>
                        <a:rPr lang="en-GB" sz="1100" u="none" kern="1200" baseline="0" dirty="0">
                          <a:solidFill>
                            <a:schemeClr val="tx1"/>
                          </a:solidFill>
                          <a:effectLst/>
                          <a:latin typeface="+mn-lt"/>
                          <a:ea typeface="+mn-ea"/>
                          <a:cs typeface="+mn-cs"/>
                        </a:rPr>
                        <a:t>Making doubles</a:t>
                      </a:r>
                    </a:p>
                    <a:p>
                      <a:pPr marL="171450" lvl="0" indent="-171450">
                        <a:buFont typeface="Arial" panose="020B0604020202020204" pitchFamily="34" charset="0"/>
                        <a:buChar char="•"/>
                      </a:pPr>
                      <a:r>
                        <a:rPr lang="en-GB" sz="1100" u="none" kern="1200" baseline="0" dirty="0">
                          <a:solidFill>
                            <a:schemeClr val="tx1"/>
                          </a:solidFill>
                          <a:effectLst/>
                          <a:latin typeface="+mn-lt"/>
                          <a:ea typeface="+mn-ea"/>
                          <a:cs typeface="+mn-cs"/>
                        </a:rPr>
                        <a:t>Grouping and sharing</a:t>
                      </a:r>
                    </a:p>
                    <a:p>
                      <a:pPr marL="0" lvl="0" indent="0">
                        <a:buFont typeface="Arial" pitchFamily="34" charset="0"/>
                        <a:buNone/>
                      </a:pPr>
                      <a:endParaRPr lang="en-GB" sz="1100" u="none" kern="1200" baseline="0" dirty="0">
                        <a:solidFill>
                          <a:schemeClr val="tx1"/>
                        </a:solidFill>
                        <a:effectLst/>
                        <a:latin typeface="+mn-lt"/>
                        <a:ea typeface="+mn-ea"/>
                        <a:cs typeface="+mn-cs"/>
                      </a:endParaRPr>
                    </a:p>
                    <a:p>
                      <a:pPr marL="0" lvl="0" indent="0">
                        <a:buFont typeface="Arial" pitchFamily="34" charset="0"/>
                        <a:buNone/>
                      </a:pPr>
                      <a:r>
                        <a:rPr lang="en-GB" sz="1100" u="sng" kern="1200" baseline="0" dirty="0">
                          <a:solidFill>
                            <a:schemeClr val="tx1"/>
                          </a:solidFill>
                          <a:effectLst/>
                          <a:latin typeface="+mn-lt"/>
                          <a:ea typeface="+mn-ea"/>
                          <a:cs typeface="+mn-cs"/>
                        </a:rPr>
                        <a:t>Unit 12 Fractions</a:t>
                      </a:r>
                    </a:p>
                    <a:p>
                      <a:pPr marL="171450" lvl="0" indent="-171450">
                        <a:buFont typeface="Arial" panose="020B0604020202020204" pitchFamily="34" charset="0"/>
                        <a:buChar char="•"/>
                      </a:pPr>
                      <a:r>
                        <a:rPr lang="en-GB" sz="1100" u="none" kern="1200" baseline="0" dirty="0">
                          <a:solidFill>
                            <a:schemeClr val="tx1"/>
                          </a:solidFill>
                          <a:effectLst/>
                          <a:latin typeface="+mn-lt"/>
                          <a:ea typeface="+mn-ea"/>
                          <a:cs typeface="+mn-cs"/>
                        </a:rPr>
                        <a:t>Recognise and find half of a shape</a:t>
                      </a:r>
                    </a:p>
                    <a:p>
                      <a:pPr marL="171450" lvl="0" indent="-171450">
                        <a:buFont typeface="Arial" panose="020B0604020202020204" pitchFamily="34" charset="0"/>
                        <a:buChar char="•"/>
                      </a:pPr>
                      <a:r>
                        <a:rPr lang="en-GB" sz="1100" u="none" kern="1200" baseline="0" dirty="0">
                          <a:solidFill>
                            <a:schemeClr val="tx1"/>
                          </a:solidFill>
                          <a:effectLst/>
                          <a:latin typeface="+mn-lt"/>
                          <a:ea typeface="+mn-ea"/>
                          <a:cs typeface="+mn-cs"/>
                        </a:rPr>
                        <a:t>Recognise and find half of a number</a:t>
                      </a:r>
                    </a:p>
                    <a:p>
                      <a:pPr marL="171450" lvl="0" indent="-171450">
                        <a:buFont typeface="Arial" panose="020B0604020202020204" pitchFamily="34" charset="0"/>
                        <a:buChar char="•"/>
                      </a:pPr>
                      <a:r>
                        <a:rPr lang="en-GB" sz="1100" u="none" kern="1200" baseline="0" dirty="0">
                          <a:solidFill>
                            <a:schemeClr val="tx1"/>
                          </a:solidFill>
                          <a:effectLst/>
                          <a:latin typeface="+mn-lt"/>
                          <a:ea typeface="+mn-ea"/>
                          <a:cs typeface="+mn-cs"/>
                        </a:rPr>
                        <a:t>Recognise and find a quarter of a shape.</a:t>
                      </a:r>
                    </a:p>
                    <a:p>
                      <a:pPr marL="171450" lvl="0" indent="-171450">
                        <a:buFont typeface="Arial" panose="020B0604020202020204" pitchFamily="34" charset="0"/>
                        <a:buChar char="•"/>
                      </a:pPr>
                      <a:r>
                        <a:rPr lang="en-GB" sz="1100" u="none" kern="1200" baseline="0" dirty="0">
                          <a:solidFill>
                            <a:schemeClr val="tx1"/>
                          </a:solidFill>
                          <a:effectLst/>
                          <a:latin typeface="+mn-lt"/>
                          <a:ea typeface="+mn-ea"/>
                          <a:cs typeface="+mn-cs"/>
                        </a:rPr>
                        <a:t>Recognise and find a quarter of a shape.</a:t>
                      </a:r>
                    </a:p>
                    <a:p>
                      <a:pPr marL="0" lvl="0" indent="0">
                        <a:buFont typeface="Arial" pitchFamily="34" charset="0"/>
                        <a:buNone/>
                      </a:pPr>
                      <a:endParaRPr lang="en-GB" sz="1100" u="sng" kern="1200" baseline="0" dirty="0">
                        <a:solidFill>
                          <a:schemeClr val="tx1"/>
                        </a:solidFill>
                        <a:effectLst/>
                        <a:latin typeface="+mn-lt"/>
                        <a:ea typeface="+mn-ea"/>
                        <a:cs typeface="+mn-cs"/>
                      </a:endParaRPr>
                    </a:p>
                    <a:p>
                      <a:pPr marL="0" lvl="0" indent="0">
                        <a:buFont typeface="Arial" pitchFamily="34" charset="0"/>
                        <a:buNone/>
                      </a:pPr>
                      <a:r>
                        <a:rPr lang="en-GB" sz="1100" u="sng" kern="1200" baseline="0" dirty="0">
                          <a:solidFill>
                            <a:schemeClr val="tx1"/>
                          </a:solidFill>
                          <a:effectLst/>
                          <a:latin typeface="+mn-lt"/>
                          <a:ea typeface="+mn-ea"/>
                          <a:cs typeface="+mn-cs"/>
                        </a:rPr>
                        <a:t>Unit 13 Position and Direction</a:t>
                      </a:r>
                    </a:p>
                    <a:p>
                      <a:pPr marL="171450" lvl="0" indent="-171450">
                        <a:buFont typeface="Arial" panose="020B0604020202020204" pitchFamily="34" charset="0"/>
                        <a:buChar char="•"/>
                      </a:pPr>
                      <a:r>
                        <a:rPr lang="en-GB" sz="1100" u="none" kern="1200" baseline="0" dirty="0">
                          <a:solidFill>
                            <a:schemeClr val="tx1"/>
                          </a:solidFill>
                          <a:effectLst/>
                          <a:latin typeface="+mn-lt"/>
                          <a:ea typeface="+mn-ea"/>
                          <a:cs typeface="+mn-cs"/>
                        </a:rPr>
                        <a:t>Describe turns</a:t>
                      </a:r>
                    </a:p>
                    <a:p>
                      <a:pPr marL="171450" lvl="0" indent="-171450">
                        <a:buFont typeface="Arial" panose="020B0604020202020204" pitchFamily="34" charset="0"/>
                        <a:buChar char="•"/>
                      </a:pPr>
                      <a:r>
                        <a:rPr lang="en-GB" sz="1100" u="none" kern="1200" baseline="0" dirty="0">
                          <a:solidFill>
                            <a:schemeClr val="tx1"/>
                          </a:solidFill>
                          <a:effectLst/>
                          <a:latin typeface="+mn-lt"/>
                          <a:ea typeface="+mn-ea"/>
                          <a:cs typeface="+mn-cs"/>
                        </a:rPr>
                        <a:t>Describe position – left/right, forwards/backwards, above/below</a:t>
                      </a:r>
                    </a:p>
                    <a:p>
                      <a:pPr marL="171450" lvl="0" indent="-171450">
                        <a:buFont typeface="Arial" panose="020B0604020202020204" pitchFamily="34" charset="0"/>
                        <a:buChar char="•"/>
                      </a:pPr>
                      <a:r>
                        <a:rPr lang="en-GB" sz="1100" u="none" kern="1200" baseline="0" dirty="0">
                          <a:solidFill>
                            <a:schemeClr val="tx1"/>
                          </a:solidFill>
                          <a:effectLst/>
                          <a:latin typeface="+mn-lt"/>
                          <a:ea typeface="+mn-ea"/>
                          <a:cs typeface="+mn-cs"/>
                        </a:rPr>
                        <a:t>Ordinal numbers</a:t>
                      </a:r>
                    </a:p>
                    <a:p>
                      <a:pPr marL="0" lvl="0" indent="0">
                        <a:buFont typeface="Arial" pitchFamily="34" charset="0"/>
                        <a:buNone/>
                      </a:pPr>
                      <a:endParaRPr lang="en-GB" sz="1100" u="sng" kern="1200" baseline="0" dirty="0">
                        <a:solidFill>
                          <a:schemeClr val="tx1"/>
                        </a:solidFill>
                        <a:effectLst/>
                        <a:latin typeface="+mn-lt"/>
                        <a:ea typeface="+mn-ea"/>
                        <a:cs typeface="+mn-cs"/>
                      </a:endParaRPr>
                    </a:p>
                    <a:p>
                      <a:pPr marL="0" lvl="0" indent="0">
                        <a:buFont typeface="Arial" pitchFamily="34" charset="0"/>
                        <a:buNone/>
                      </a:pPr>
                      <a:r>
                        <a:rPr lang="en-GB" sz="1100" u="sng" kern="1200" baseline="0" dirty="0">
                          <a:solidFill>
                            <a:schemeClr val="tx1"/>
                          </a:solidFill>
                          <a:effectLst/>
                          <a:latin typeface="+mn-lt"/>
                          <a:ea typeface="+mn-ea"/>
                          <a:cs typeface="+mn-cs"/>
                        </a:rPr>
                        <a:t>Unit 14 Numbers to 100.</a:t>
                      </a:r>
                    </a:p>
                    <a:p>
                      <a:pPr marL="171450" lvl="0" indent="-171450">
                        <a:buFont typeface="Arial" panose="020B0604020202020204" pitchFamily="34" charset="0"/>
                        <a:buChar char="•"/>
                      </a:pPr>
                      <a:r>
                        <a:rPr lang="en-GB" sz="1100" u="none" kern="1200" baseline="0" dirty="0">
                          <a:solidFill>
                            <a:schemeClr val="tx1"/>
                          </a:solidFill>
                          <a:effectLst/>
                          <a:latin typeface="+mn-lt"/>
                          <a:ea typeface="+mn-ea"/>
                          <a:cs typeface="+mn-cs"/>
                        </a:rPr>
                        <a:t>Counting from 50 to 100</a:t>
                      </a:r>
                    </a:p>
                    <a:p>
                      <a:pPr marL="171450" lvl="0" indent="-171450">
                        <a:buFont typeface="Arial" panose="020B0604020202020204" pitchFamily="34" charset="0"/>
                        <a:buChar char="•"/>
                      </a:pPr>
                      <a:r>
                        <a:rPr lang="en-GB" sz="1100" u="none" kern="1200" baseline="0" dirty="0">
                          <a:solidFill>
                            <a:schemeClr val="tx1"/>
                          </a:solidFill>
                          <a:effectLst/>
                          <a:latin typeface="+mn-lt"/>
                          <a:ea typeface="+mn-ea"/>
                          <a:cs typeface="+mn-cs"/>
                        </a:rPr>
                        <a:t>Counting in 10s to 100</a:t>
                      </a:r>
                    </a:p>
                    <a:p>
                      <a:pPr marL="171450" lvl="0" indent="-171450">
                        <a:buFont typeface="Arial" panose="020B0604020202020204" pitchFamily="34" charset="0"/>
                        <a:buChar char="•"/>
                      </a:pPr>
                      <a:r>
                        <a:rPr lang="en-GB" sz="1100" u="none" kern="1200" baseline="0" dirty="0">
                          <a:solidFill>
                            <a:schemeClr val="tx1"/>
                          </a:solidFill>
                          <a:effectLst/>
                          <a:latin typeface="+mn-lt"/>
                          <a:ea typeface="+mn-ea"/>
                          <a:cs typeface="+mn-cs"/>
                        </a:rPr>
                        <a:t>Partition numbers into 10s and 1s</a:t>
                      </a:r>
                    </a:p>
                    <a:p>
                      <a:pPr marL="171450" lvl="0" indent="-171450">
                        <a:buFont typeface="Arial" panose="020B0604020202020204" pitchFamily="34" charset="0"/>
                        <a:buChar char="•"/>
                      </a:pPr>
                      <a:r>
                        <a:rPr lang="en-GB" sz="1100" u="none" kern="1200" baseline="0" dirty="0">
                          <a:solidFill>
                            <a:schemeClr val="tx1"/>
                          </a:solidFill>
                          <a:effectLst/>
                          <a:latin typeface="+mn-lt"/>
                          <a:ea typeface="+mn-ea"/>
                          <a:cs typeface="+mn-cs"/>
                        </a:rPr>
                        <a:t>Using a number line to 100.</a:t>
                      </a:r>
                    </a:p>
                    <a:p>
                      <a:pPr marL="171450" lvl="0" indent="-171450">
                        <a:buFont typeface="Arial" panose="020B0604020202020204" pitchFamily="34" charset="0"/>
                        <a:buChar char="•"/>
                      </a:pPr>
                      <a:r>
                        <a:rPr lang="en-GB" sz="1100" u="none" kern="1200" baseline="0" dirty="0">
                          <a:solidFill>
                            <a:schemeClr val="tx1"/>
                          </a:solidFill>
                          <a:effectLst/>
                          <a:latin typeface="+mn-lt"/>
                          <a:ea typeface="+mn-ea"/>
                          <a:cs typeface="+mn-cs"/>
                        </a:rPr>
                        <a:t>One more/less</a:t>
                      </a:r>
                    </a:p>
                    <a:p>
                      <a:pPr marL="171450" lvl="0" indent="-171450">
                        <a:buFont typeface="Arial" panose="020B0604020202020204" pitchFamily="34" charset="0"/>
                        <a:buChar char="•"/>
                      </a:pPr>
                      <a:r>
                        <a:rPr lang="en-GB" sz="1100" u="none" kern="1200" baseline="0" dirty="0">
                          <a:solidFill>
                            <a:schemeClr val="tx1"/>
                          </a:solidFill>
                          <a:effectLst/>
                          <a:latin typeface="+mn-lt"/>
                          <a:ea typeface="+mn-ea"/>
                          <a:cs typeface="+mn-cs"/>
                        </a:rPr>
                        <a:t>Comparing numbers to 100</a:t>
                      </a:r>
                    </a:p>
                  </a:txBody>
                  <a:tcPr marT="45714" marB="45714"/>
                </a:tc>
                <a:tc>
                  <a:txBody>
                    <a:bodyPr/>
                    <a:lstStyle/>
                    <a:p>
                      <a:pPr marL="0" lvl="0" indent="0">
                        <a:buFont typeface="Arial" panose="020B0604020202020204" pitchFamily="34" charset="0"/>
                        <a:buNone/>
                      </a:pPr>
                      <a:r>
                        <a:rPr lang="en-US" sz="1100" b="0" kern="1200" baseline="0" dirty="0">
                          <a:solidFill>
                            <a:schemeClr val="tx1"/>
                          </a:solidFill>
                          <a:effectLst/>
                          <a:latin typeface="+mn-lt"/>
                          <a:ea typeface="+mn-ea"/>
                          <a:cs typeface="+mn-cs"/>
                        </a:rPr>
                        <a:t>Fiction (Traditional Tales)</a:t>
                      </a: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r>
                        <a:rPr lang="en-US" sz="1100" b="0" kern="1200" baseline="0" dirty="0">
                          <a:solidFill>
                            <a:schemeClr val="tx1"/>
                          </a:solidFill>
                          <a:effectLst/>
                          <a:latin typeface="+mn-lt"/>
                          <a:ea typeface="+mn-ea"/>
                          <a:cs typeface="+mn-cs"/>
                        </a:rPr>
                        <a:t>Features of traditional tales</a:t>
                      </a:r>
                    </a:p>
                    <a:p>
                      <a:pPr marL="171450" lvl="0" indent="-171450">
                        <a:buFont typeface="Wingdings" panose="05000000000000000000" pitchFamily="2" charset="2"/>
                        <a:buChar char="ü"/>
                      </a:pPr>
                      <a:r>
                        <a:rPr lang="en-US" sz="1100" b="0" kern="1200" baseline="0" dirty="0">
                          <a:solidFill>
                            <a:schemeClr val="tx1"/>
                          </a:solidFill>
                          <a:effectLst/>
                          <a:latin typeface="+mn-lt"/>
                          <a:ea typeface="+mn-ea"/>
                          <a:cs typeface="+mn-cs"/>
                        </a:rPr>
                        <a:t>Good characters</a:t>
                      </a:r>
                    </a:p>
                    <a:p>
                      <a:pPr marL="171450" lvl="0" indent="-171450">
                        <a:buFont typeface="Wingdings" panose="05000000000000000000" pitchFamily="2" charset="2"/>
                        <a:buChar char="ü"/>
                      </a:pPr>
                      <a:r>
                        <a:rPr lang="en-US" sz="1100" b="0" kern="1200" baseline="0" dirty="0">
                          <a:solidFill>
                            <a:schemeClr val="tx1"/>
                          </a:solidFill>
                          <a:effectLst/>
                          <a:latin typeface="+mn-lt"/>
                          <a:ea typeface="+mn-ea"/>
                          <a:cs typeface="+mn-cs"/>
                        </a:rPr>
                        <a:t>Bad characters</a:t>
                      </a:r>
                    </a:p>
                    <a:p>
                      <a:pPr marL="171450" lvl="0" indent="-171450">
                        <a:buFont typeface="Wingdings" panose="05000000000000000000" pitchFamily="2" charset="2"/>
                        <a:buChar char="ü"/>
                      </a:pPr>
                      <a:r>
                        <a:rPr lang="en-US" sz="1100" b="0" kern="1200" baseline="0" dirty="0">
                          <a:solidFill>
                            <a:schemeClr val="tx1"/>
                          </a:solidFill>
                          <a:effectLst/>
                          <a:latin typeface="+mn-lt"/>
                          <a:ea typeface="+mn-ea"/>
                          <a:cs typeface="+mn-cs"/>
                        </a:rPr>
                        <a:t>Story </a:t>
                      </a:r>
                      <a:r>
                        <a:rPr lang="en-US" sz="1100" b="0" kern="1200" baseline="0">
                          <a:solidFill>
                            <a:schemeClr val="tx1"/>
                          </a:solidFill>
                          <a:effectLst/>
                          <a:latin typeface="+mn-lt"/>
                          <a:ea typeface="+mn-ea"/>
                          <a:cs typeface="+mn-cs"/>
                        </a:rPr>
                        <a:t>language (Once </a:t>
                      </a:r>
                      <a:r>
                        <a:rPr lang="en-US" sz="1100" b="0" kern="1200" baseline="0" dirty="0">
                          <a:solidFill>
                            <a:schemeClr val="tx1"/>
                          </a:solidFill>
                          <a:effectLst/>
                          <a:latin typeface="+mn-lt"/>
                          <a:ea typeface="+mn-ea"/>
                          <a:cs typeface="+mn-cs"/>
                        </a:rPr>
                        <a:t>upon… </a:t>
                      </a:r>
                      <a:r>
                        <a:rPr lang="en-US" sz="1100" b="0" kern="1200" baseline="0">
                          <a:solidFill>
                            <a:schemeClr val="tx1"/>
                          </a:solidFill>
                          <a:effectLst/>
                          <a:latin typeface="+mn-lt"/>
                          <a:ea typeface="+mn-ea"/>
                          <a:cs typeface="+mn-cs"/>
                        </a:rPr>
                        <a:t>and they all lived….)</a:t>
                      </a:r>
                      <a:endParaRPr lang="en-US" sz="1100" b="0" kern="1200" baseline="0" dirty="0">
                        <a:solidFill>
                          <a:schemeClr val="tx1"/>
                        </a:solidFill>
                        <a:effectLst/>
                        <a:latin typeface="+mn-lt"/>
                        <a:ea typeface="+mn-ea"/>
                        <a:cs typeface="+mn-cs"/>
                      </a:endParaRPr>
                    </a:p>
                    <a:p>
                      <a:pPr marL="171450" lvl="0" indent="-171450">
                        <a:buFont typeface="Wingdings" panose="05000000000000000000" pitchFamily="2" charset="2"/>
                        <a:buChar char="ü"/>
                      </a:pPr>
                      <a:r>
                        <a:rPr lang="en-US" sz="1100" b="0" kern="1200" baseline="0" dirty="0">
                          <a:solidFill>
                            <a:schemeClr val="tx1"/>
                          </a:solidFill>
                          <a:effectLst/>
                          <a:latin typeface="+mn-lt"/>
                          <a:ea typeface="+mn-ea"/>
                          <a:cs typeface="+mn-cs"/>
                        </a:rPr>
                        <a:t>Problem</a:t>
                      </a:r>
                    </a:p>
                    <a:p>
                      <a:pPr marL="171450" lvl="0" indent="-171450">
                        <a:buFont typeface="Wingdings" panose="05000000000000000000" pitchFamily="2" charset="2"/>
                        <a:buChar char="ü"/>
                      </a:pPr>
                      <a:r>
                        <a:rPr lang="en-US" sz="1100" b="0" kern="1200" baseline="0" dirty="0">
                          <a:solidFill>
                            <a:schemeClr val="tx1"/>
                          </a:solidFill>
                          <a:effectLst/>
                          <a:latin typeface="+mn-lt"/>
                          <a:ea typeface="+mn-ea"/>
                          <a:cs typeface="+mn-cs"/>
                        </a:rPr>
                        <a:t>Good overcomes bad and the problem is resolved.</a:t>
                      </a: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r>
                        <a:rPr lang="en-US" sz="1100" b="0" kern="1200" baseline="0" dirty="0">
                          <a:solidFill>
                            <a:schemeClr val="tx1"/>
                          </a:solidFill>
                          <a:effectLst/>
                          <a:latin typeface="+mn-lt"/>
                          <a:ea typeface="+mn-ea"/>
                          <a:cs typeface="+mn-cs"/>
                        </a:rPr>
                        <a:t>Hansel and Gretel</a:t>
                      </a:r>
                    </a:p>
                    <a:p>
                      <a:pPr marL="171450" lvl="0" indent="-171450">
                        <a:buFont typeface="Arial" panose="020B0604020202020204" pitchFamily="34" charset="0"/>
                        <a:buChar char="•"/>
                      </a:pPr>
                      <a:r>
                        <a:rPr lang="en-US" sz="1100" b="0" kern="1200" baseline="0" dirty="0">
                          <a:solidFill>
                            <a:schemeClr val="tx1"/>
                          </a:solidFill>
                          <a:effectLst/>
                          <a:latin typeface="+mn-lt"/>
                          <a:ea typeface="+mn-ea"/>
                          <a:cs typeface="+mn-cs"/>
                        </a:rPr>
                        <a:t>Little Red Riding Hood</a:t>
                      </a:r>
                    </a:p>
                    <a:p>
                      <a:pPr marL="171450" lvl="0" indent="-171450">
                        <a:buFont typeface="Arial" panose="020B0604020202020204" pitchFamily="34" charset="0"/>
                        <a:buChar char="•"/>
                      </a:pPr>
                      <a:r>
                        <a:rPr lang="en-US" sz="1100" b="0" kern="1200" baseline="0" dirty="0">
                          <a:solidFill>
                            <a:schemeClr val="tx1"/>
                          </a:solidFill>
                          <a:effectLst/>
                          <a:latin typeface="+mn-lt"/>
                          <a:ea typeface="+mn-ea"/>
                          <a:cs typeface="+mn-cs"/>
                        </a:rPr>
                        <a:t>The Three Little Pigs</a:t>
                      </a:r>
                    </a:p>
                    <a:p>
                      <a:pPr marL="171450" lvl="0" indent="-171450">
                        <a:buFont typeface="Arial" panose="020B0604020202020204" pitchFamily="34" charset="0"/>
                        <a:buChar char="•"/>
                      </a:pPr>
                      <a:r>
                        <a:rPr lang="en-US" sz="1100" b="0" kern="1200" baseline="0" dirty="0">
                          <a:solidFill>
                            <a:schemeClr val="tx1"/>
                          </a:solidFill>
                          <a:effectLst/>
                          <a:latin typeface="+mn-lt"/>
                          <a:ea typeface="+mn-ea"/>
                          <a:cs typeface="+mn-cs"/>
                        </a:rPr>
                        <a:t>The Three Billy Goats Gruff</a:t>
                      </a:r>
                    </a:p>
                    <a:p>
                      <a:pPr marL="171450" lvl="0" indent="-171450">
                        <a:buFont typeface="Arial" panose="020B0604020202020204" pitchFamily="34" charset="0"/>
                        <a:buChar char="•"/>
                      </a:pPr>
                      <a:r>
                        <a:rPr lang="en-US" sz="1100" b="0" kern="1200" baseline="0" dirty="0">
                          <a:solidFill>
                            <a:schemeClr val="tx1"/>
                          </a:solidFill>
                          <a:effectLst/>
                          <a:latin typeface="+mn-lt"/>
                          <a:ea typeface="+mn-ea"/>
                          <a:cs typeface="+mn-cs"/>
                        </a:rPr>
                        <a:t>Goldilocks and the Three Bears </a:t>
                      </a:r>
                    </a:p>
                    <a:p>
                      <a:pPr marL="171450" lvl="0" indent="-171450">
                        <a:buFont typeface="Arial" panose="020B0604020202020204" pitchFamily="34" charset="0"/>
                        <a:buChar char="•"/>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100" b="0" kern="1200" baseline="0" dirty="0">
                        <a:solidFill>
                          <a:schemeClr val="tx1"/>
                        </a:solidFill>
                        <a:effectLst/>
                        <a:latin typeface="+mn-lt"/>
                        <a:ea typeface="+mn-ea"/>
                        <a:cs typeface="+mn-cs"/>
                      </a:endParaRPr>
                    </a:p>
                  </a:txBody>
                  <a:tcPr marT="45714" marB="45714"/>
                </a:tc>
                <a:tc>
                  <a:txBody>
                    <a:bodyPr/>
                    <a:lstStyle/>
                    <a:p>
                      <a:pPr marL="171450" indent="-171450">
                        <a:buFont typeface="Arial" panose="020B0604020202020204" pitchFamily="34" charset="0"/>
                        <a:buChar char="•"/>
                      </a:pPr>
                      <a:r>
                        <a:rPr lang="en-GB" sz="1100" dirty="0">
                          <a:latin typeface="+mn-lt"/>
                          <a:ea typeface="Calibri" panose="020F0502020204030204" pitchFamily="34" charset="0"/>
                          <a:cs typeface="Times New Roman" panose="02020603050405020304" pitchFamily="18" charset="0"/>
                        </a:rPr>
                        <a:t>The United Kingdom is in the continent of Europe and is an island surrounded by seas and oceans.</a:t>
                      </a:r>
                    </a:p>
                    <a:p>
                      <a:pPr marL="171450" indent="-171450">
                        <a:buFont typeface="Arial" panose="020B0604020202020204" pitchFamily="34" charset="0"/>
                        <a:buChar char="•"/>
                      </a:pPr>
                      <a:r>
                        <a:rPr lang="en-GB" sz="1100" dirty="0">
                          <a:latin typeface="+mn-lt"/>
                          <a:ea typeface="Calibri" panose="020F0502020204030204" pitchFamily="34" charset="0"/>
                          <a:cs typeface="Calibri" panose="020F0502020204030204" pitchFamily="34" charset="0"/>
                        </a:rPr>
                        <a:t>England, Scotland, Wales and Northern Ireland are the four countries of the United Kingdom.</a:t>
                      </a:r>
                    </a:p>
                    <a:p>
                      <a:pPr marL="171450" indent="-171450">
                        <a:buFont typeface="Arial" panose="020B0604020202020204" pitchFamily="34" charset="0"/>
                        <a:buChar char="•"/>
                      </a:pPr>
                      <a:r>
                        <a:rPr lang="en-GB" sz="1100" dirty="0">
                          <a:latin typeface="+mn-lt"/>
                          <a:ea typeface="Calibri" panose="020F0502020204030204" pitchFamily="34" charset="0"/>
                          <a:cs typeface="Calibri" panose="020F0502020204030204" pitchFamily="34" charset="0"/>
                        </a:rPr>
                        <a:t>London is the capital city of England.</a:t>
                      </a:r>
                      <a:endParaRPr lang="en-GB" sz="1100" dirty="0">
                        <a:latin typeface="+mn-lt"/>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GB" sz="1100" dirty="0">
                          <a:effectLst/>
                          <a:latin typeface="+mn-lt"/>
                          <a:ea typeface="Calibri" panose="020F0502020204030204" pitchFamily="34" charset="0"/>
                          <a:cs typeface="Calibri" panose="020F0502020204030204" pitchFamily="34" charset="0"/>
                        </a:rPr>
                        <a:t>Duffield </a:t>
                      </a:r>
                      <a:r>
                        <a:rPr lang="en-GB" sz="1100" dirty="0">
                          <a:latin typeface="+mn-lt"/>
                          <a:ea typeface="Calibri" panose="020F0502020204030204" pitchFamily="34" charset="0"/>
                          <a:cs typeface="Calibri" panose="020F0502020204030204" pitchFamily="34" charset="0"/>
                        </a:rPr>
                        <a:t>i</a:t>
                      </a:r>
                      <a:r>
                        <a:rPr lang="en-GB" sz="1100" dirty="0">
                          <a:effectLst/>
                          <a:latin typeface="+mn-lt"/>
                          <a:ea typeface="Calibri" panose="020F0502020204030204" pitchFamily="34" charset="0"/>
                          <a:cs typeface="Calibri" panose="020F0502020204030204" pitchFamily="34" charset="0"/>
                        </a:rPr>
                        <a:t>s a village, Belper </a:t>
                      </a:r>
                      <a:r>
                        <a:rPr lang="en-GB" sz="1100" dirty="0">
                          <a:latin typeface="+mn-lt"/>
                          <a:ea typeface="Calibri" panose="020F0502020204030204" pitchFamily="34" charset="0"/>
                          <a:cs typeface="Calibri" panose="020F0502020204030204" pitchFamily="34" charset="0"/>
                        </a:rPr>
                        <a:t>is</a:t>
                      </a:r>
                      <a:r>
                        <a:rPr lang="en-GB" sz="1100" dirty="0">
                          <a:effectLst/>
                          <a:latin typeface="+mn-lt"/>
                          <a:ea typeface="Calibri" panose="020F0502020204030204" pitchFamily="34" charset="0"/>
                          <a:cs typeface="Calibri" panose="020F0502020204030204" pitchFamily="34" charset="0"/>
                        </a:rPr>
                        <a:t> a town and Derby is a city.</a:t>
                      </a:r>
                      <a:endParaRPr lang="en-GB" sz="1100" dirty="0">
                        <a:latin typeface="+mn-lt"/>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GB" sz="1100" dirty="0">
                          <a:effectLst/>
                          <a:latin typeface="+mn-lt"/>
                          <a:ea typeface="Calibri" panose="020F0502020204030204" pitchFamily="34" charset="0"/>
                          <a:cs typeface="Calibri" panose="020F0502020204030204" pitchFamily="34" charset="0"/>
                        </a:rPr>
                        <a:t>Human features of Duffield include a school, church and park.</a:t>
                      </a:r>
                      <a:endParaRPr lang="en-GB" sz="1100" dirty="0">
                        <a:effectLst/>
                        <a:latin typeface="+mn-lt"/>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GB" sz="1100" dirty="0">
                          <a:effectLst/>
                          <a:latin typeface="+mn-lt"/>
                          <a:ea typeface="Calibri" panose="020F0502020204030204" pitchFamily="34" charset="0"/>
                          <a:cs typeface="Calibri" panose="020F0502020204030204" pitchFamily="34" charset="0"/>
                        </a:rPr>
                        <a:t>Physical features of Duffield include a river, hill and trees.</a:t>
                      </a:r>
                    </a:p>
                    <a:p>
                      <a:pPr marL="171450" indent="-171450">
                        <a:buFont typeface="Arial" panose="020B0604020202020204" pitchFamily="34" charset="0"/>
                        <a:buChar char="•"/>
                      </a:pPr>
                      <a:r>
                        <a:rPr lang="en-GB" sz="1100" dirty="0">
                          <a:effectLst/>
                          <a:latin typeface="+mn-lt"/>
                          <a:ea typeface="Calibri" panose="020F0502020204030204" pitchFamily="34" charset="0"/>
                          <a:cs typeface="Times New Roman" panose="02020603050405020304" pitchFamily="18" charset="0"/>
                        </a:rPr>
                        <a:t>There are desirable and undesirable features in our village.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100" b="0" i="0" u="none" strike="noStrike" kern="1200" cap="none" spc="0" normalizeH="0" baseline="0" noProof="0" dirty="0">
                        <a:ln>
                          <a:noFill/>
                        </a:ln>
                        <a:solidFill>
                          <a:prstClr val="black"/>
                        </a:solidFill>
                        <a:effectLst/>
                        <a:uLnTx/>
                        <a:uFillTx/>
                        <a:latin typeface="+mn-lt"/>
                        <a:ea typeface="+mn-ea"/>
                        <a:cs typeface="+mn-cs"/>
                      </a:endParaRPr>
                    </a:p>
                  </a:txBody>
                  <a:tcPr marT="45714" marB="45714"/>
                </a:tc>
                <a:extLst>
                  <a:ext uri="{0D108BD9-81ED-4DB2-BD59-A6C34878D82A}">
                    <a16:rowId xmlns:a16="http://schemas.microsoft.com/office/drawing/2014/main" val="10001"/>
                  </a:ext>
                </a:extLst>
              </a:tr>
            </a:tbl>
          </a:graphicData>
        </a:graphic>
      </p:graphicFrame>
      <p:graphicFrame>
        <p:nvGraphicFramePr>
          <p:cNvPr id="12" name="Table 11">
            <a:extLst>
              <a:ext uri="{FF2B5EF4-FFF2-40B4-BE49-F238E27FC236}">
                <a16:creationId xmlns:a16="http://schemas.microsoft.com/office/drawing/2014/main" id="{5AAA45A2-70B1-4D98-8799-6A13B6451278}"/>
              </a:ext>
            </a:extLst>
          </p:cNvPr>
          <p:cNvGraphicFramePr>
            <a:graphicFrameLocks noGrp="1"/>
          </p:cNvGraphicFramePr>
          <p:nvPr>
            <p:extLst>
              <p:ext uri="{D42A27DB-BD31-4B8C-83A1-F6EECF244321}">
                <p14:modId xmlns:p14="http://schemas.microsoft.com/office/powerpoint/2010/main" val="3997859896"/>
              </p:ext>
            </p:extLst>
          </p:nvPr>
        </p:nvGraphicFramePr>
        <p:xfrm>
          <a:off x="1125538" y="4763"/>
          <a:ext cx="4606925" cy="1702809"/>
        </p:xfrm>
        <a:graphic>
          <a:graphicData uri="http://schemas.openxmlformats.org/drawingml/2006/table">
            <a:tbl>
              <a:tblPr firstRow="1" bandRow="1">
                <a:tableStyleId>{2D5ABB26-0587-4C30-8999-92F81FD0307C}</a:tableStyleId>
              </a:tblPr>
              <a:tblGrid>
                <a:gridCol w="1583630">
                  <a:extLst>
                    <a:ext uri="{9D8B030D-6E8A-4147-A177-3AD203B41FA5}">
                      <a16:colId xmlns:a16="http://schemas.microsoft.com/office/drawing/2014/main" val="20000"/>
                    </a:ext>
                  </a:extLst>
                </a:gridCol>
                <a:gridCol w="719832">
                  <a:extLst>
                    <a:ext uri="{9D8B030D-6E8A-4147-A177-3AD203B41FA5}">
                      <a16:colId xmlns:a16="http://schemas.microsoft.com/office/drawing/2014/main" val="20001"/>
                    </a:ext>
                  </a:extLst>
                </a:gridCol>
                <a:gridCol w="2303463">
                  <a:extLst>
                    <a:ext uri="{9D8B030D-6E8A-4147-A177-3AD203B41FA5}">
                      <a16:colId xmlns:a16="http://schemas.microsoft.com/office/drawing/2014/main" val="20002"/>
                    </a:ext>
                  </a:extLst>
                </a:gridCol>
              </a:tblGrid>
              <a:tr h="236481">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dirty="0"/>
                        <a:t>William Gilbert Endowed Church of England Aided Primary School</a:t>
                      </a:r>
                      <a:endParaRPr lang="en-GB" sz="1200" i="1" dirty="0"/>
                    </a:p>
                  </a:txBody>
                  <a:tcPr marL="91393" marR="91393" marT="45737" marB="45737"/>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0"/>
                  </a:ext>
                </a:extLst>
              </a:tr>
              <a:tr h="289026">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u="sng" dirty="0"/>
                        <a:t>Curriculum Overview For Parents</a:t>
                      </a:r>
                      <a:endParaRPr lang="en-GB" sz="1600" b="1" u="sng" dirty="0"/>
                    </a:p>
                  </a:txBody>
                  <a:tcPr marL="91393" marR="91393" marT="45737" marB="45737"/>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1"/>
                  </a:ext>
                </a:extLst>
              </a:tr>
              <a:tr h="236481">
                <a:tc gridSpan="2">
                  <a:txBody>
                    <a:bodyPr/>
                    <a:lstStyle/>
                    <a:p>
                      <a:pPr algn="ctr"/>
                      <a:r>
                        <a:rPr lang="en-GB" sz="1200" b="0" dirty="0">
                          <a:solidFill>
                            <a:schemeClr val="tx1"/>
                          </a:solidFill>
                        </a:rPr>
                        <a:t>Term</a:t>
                      </a:r>
                      <a:r>
                        <a:rPr lang="en-GB" sz="1200" b="0" baseline="0" dirty="0">
                          <a:solidFill>
                            <a:schemeClr val="tx1"/>
                          </a:solidFill>
                        </a:rPr>
                        <a:t>: Summer 1 2024</a:t>
                      </a:r>
                      <a:endParaRPr lang="en-GB" sz="1200" b="0" dirty="0">
                        <a:solidFill>
                          <a:schemeClr val="tx1"/>
                        </a:solidFill>
                      </a:endParaRPr>
                    </a:p>
                  </a:txBody>
                  <a:tcPr marL="91393" marR="91393" marT="45737" marB="45737"/>
                </a:tc>
                <a:tc hMerge="1">
                  <a:txBody>
                    <a:bodyPr/>
                    <a:lstStyle/>
                    <a:p>
                      <a:endParaRPr lang="en-GB"/>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aseline="0" dirty="0"/>
                        <a:t>Mrs Reed</a:t>
                      </a:r>
                      <a:endParaRPr lang="en-GB" sz="1200" dirty="0"/>
                    </a:p>
                  </a:txBody>
                  <a:tcPr marL="91393" marR="91393" marT="45737" marB="45737"/>
                </a:tc>
                <a:extLst>
                  <a:ext uri="{0D108BD9-81ED-4DB2-BD59-A6C34878D82A}">
                    <a16:rowId xmlns:a16="http://schemas.microsoft.com/office/drawing/2014/main" val="10002"/>
                  </a:ext>
                </a:extLst>
              </a:tr>
              <a:tr h="544433">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dirty="0"/>
                        <a:t>Theme:</a:t>
                      </a:r>
                      <a:r>
                        <a:rPr lang="en-GB" sz="1600" baseline="0" dirty="0"/>
                        <a:t> ‘Who Lives Here?’</a:t>
                      </a:r>
                    </a:p>
                    <a:p>
                      <a:pPr marL="0" marR="0" indent="0" algn="ctr" defTabSz="914400" rtl="0" eaLnBrk="1" fontAlgn="auto" latinLnBrk="0" hangingPunct="1">
                        <a:lnSpc>
                          <a:spcPct val="100000"/>
                        </a:lnSpc>
                        <a:spcBef>
                          <a:spcPts val="0"/>
                        </a:spcBef>
                        <a:spcAft>
                          <a:spcPts val="0"/>
                        </a:spcAft>
                        <a:buClrTx/>
                        <a:buSzTx/>
                        <a:buFontTx/>
                        <a:buNone/>
                        <a:tabLst/>
                        <a:defRPr/>
                      </a:pPr>
                      <a:r>
                        <a:rPr lang="en-GB" sz="1200" i="0" baseline="0" dirty="0"/>
                        <a:t>                   (Local Study)</a:t>
                      </a:r>
                      <a:endParaRPr lang="en-GB" sz="1200" i="0" dirty="0"/>
                    </a:p>
                  </a:txBody>
                  <a:tcPr marL="91393" marR="91393" marT="45737" marB="45737"/>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3"/>
                  </a:ext>
                </a:extLst>
              </a:tr>
              <a:tr h="236481">
                <a:tc>
                  <a:txBody>
                    <a:bodyPr/>
                    <a:lstStyle/>
                    <a:p>
                      <a:pPr algn="ctr"/>
                      <a:endParaRPr lang="en-GB" sz="1200" dirty="0"/>
                    </a:p>
                  </a:txBody>
                  <a:tcPr marL="91393" marR="91393" marT="45737" marB="45737"/>
                </a:tc>
                <a:tc gridSpan="2">
                  <a:txBody>
                    <a:bodyPr/>
                    <a:lstStyle/>
                    <a:p>
                      <a:pPr algn="ctr"/>
                      <a:endParaRPr lang="en-GB" sz="1200" dirty="0"/>
                    </a:p>
                  </a:txBody>
                  <a:tcPr marL="91393" marR="91393" marT="45737" marB="45737"/>
                </a:tc>
                <a:tc hMerge="1">
                  <a:txBody>
                    <a:bodyPr/>
                    <a:lstStyle/>
                    <a:p>
                      <a:endParaRPr lang="en-GB" sz="1200" dirty="0"/>
                    </a:p>
                  </a:txBody>
                  <a:tcPr/>
                </a:tc>
                <a:extLst>
                  <a:ext uri="{0D108BD9-81ED-4DB2-BD59-A6C34878D82A}">
                    <a16:rowId xmlns:a16="http://schemas.microsoft.com/office/drawing/2014/main" val="10004"/>
                  </a:ext>
                </a:extLst>
              </a:tr>
            </a:tbl>
          </a:graphicData>
        </a:graphic>
      </p:graphicFrame>
      <p:sp>
        <p:nvSpPr>
          <p:cNvPr id="2072" name="TextBox 7">
            <a:extLst>
              <a:ext uri="{FF2B5EF4-FFF2-40B4-BE49-F238E27FC236}">
                <a16:creationId xmlns:a16="http://schemas.microsoft.com/office/drawing/2014/main" id="{99E5C31B-3956-4FB7-9E25-A4AD123B7519}"/>
              </a:ext>
            </a:extLst>
          </p:cNvPr>
          <p:cNvSpPr txBox="1">
            <a:spLocks noChangeArrowheads="1"/>
          </p:cNvSpPr>
          <p:nvPr/>
        </p:nvSpPr>
        <p:spPr bwMode="auto">
          <a:xfrm>
            <a:off x="0" y="-1320"/>
            <a:ext cx="1268760" cy="1354217"/>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050" b="1" dirty="0"/>
              <a:t>Curriculum Overview</a:t>
            </a:r>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p:txBody>
      </p:sp>
      <p:sp>
        <p:nvSpPr>
          <p:cNvPr id="2073" name="TextBox 7">
            <a:extLst>
              <a:ext uri="{FF2B5EF4-FFF2-40B4-BE49-F238E27FC236}">
                <a16:creationId xmlns:a16="http://schemas.microsoft.com/office/drawing/2014/main" id="{4ADF3FAD-63AF-4334-A8F9-091011846F59}"/>
              </a:ext>
            </a:extLst>
          </p:cNvPr>
          <p:cNvSpPr txBox="1">
            <a:spLocks noChangeArrowheads="1"/>
          </p:cNvSpPr>
          <p:nvPr/>
        </p:nvSpPr>
        <p:spPr bwMode="auto">
          <a:xfrm>
            <a:off x="5589240" y="-1320"/>
            <a:ext cx="1279873" cy="1338828"/>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050" b="1" dirty="0"/>
              <a:t>Curriculum Overview</a:t>
            </a:r>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US" altLang="en-US" sz="1000" b="1" dirty="0"/>
          </a:p>
        </p:txBody>
      </p:sp>
      <p:pic>
        <p:nvPicPr>
          <p:cNvPr id="2" name="Picture 1">
            <a:extLst>
              <a:ext uri="{FF2B5EF4-FFF2-40B4-BE49-F238E27FC236}">
                <a16:creationId xmlns:a16="http://schemas.microsoft.com/office/drawing/2014/main" id="{8FD79BA8-5FF6-DD2F-5727-000CC350F661}"/>
              </a:ext>
            </a:extLst>
          </p:cNvPr>
          <p:cNvPicPr>
            <a:picLocks noChangeAspect="1"/>
          </p:cNvPicPr>
          <p:nvPr/>
        </p:nvPicPr>
        <p:blipFill>
          <a:blip r:embed="rId2"/>
          <a:stretch>
            <a:fillRect/>
          </a:stretch>
        </p:blipFill>
        <p:spPr>
          <a:xfrm>
            <a:off x="83643" y="424012"/>
            <a:ext cx="1101474" cy="896866"/>
          </a:xfrm>
          <a:prstGeom prst="rect">
            <a:avLst/>
          </a:prstGeom>
        </p:spPr>
      </p:pic>
      <p:pic>
        <p:nvPicPr>
          <p:cNvPr id="3" name="Picture 2">
            <a:extLst>
              <a:ext uri="{FF2B5EF4-FFF2-40B4-BE49-F238E27FC236}">
                <a16:creationId xmlns:a16="http://schemas.microsoft.com/office/drawing/2014/main" id="{522E687E-82DB-8092-0867-26459ABEA633}"/>
              </a:ext>
            </a:extLst>
          </p:cNvPr>
          <p:cNvPicPr>
            <a:picLocks noChangeAspect="1"/>
          </p:cNvPicPr>
          <p:nvPr/>
        </p:nvPicPr>
        <p:blipFill>
          <a:blip r:embed="rId3"/>
          <a:stretch>
            <a:fillRect/>
          </a:stretch>
        </p:blipFill>
        <p:spPr>
          <a:xfrm>
            <a:off x="5684188" y="419980"/>
            <a:ext cx="1097375" cy="89619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6CF84FB2-CE8B-451D-8E9C-94A6890695DC}"/>
              </a:ext>
            </a:extLst>
          </p:cNvPr>
          <p:cNvGraphicFramePr>
            <a:graphicFrameLocks noGrp="1"/>
          </p:cNvGraphicFramePr>
          <p:nvPr>
            <p:extLst>
              <p:ext uri="{D42A27DB-BD31-4B8C-83A1-F6EECF244321}">
                <p14:modId xmlns:p14="http://schemas.microsoft.com/office/powerpoint/2010/main" val="1628087250"/>
              </p:ext>
            </p:extLst>
          </p:nvPr>
        </p:nvGraphicFramePr>
        <p:xfrm>
          <a:off x="24306" y="1348838"/>
          <a:ext cx="6833693" cy="2512787"/>
        </p:xfrm>
        <a:graphic>
          <a:graphicData uri="http://schemas.openxmlformats.org/drawingml/2006/table">
            <a:tbl>
              <a:tblPr firstRow="1" bandRow="1">
                <a:tableStyleId>{5940675A-B579-460E-94D1-54222C63F5DA}</a:tableStyleId>
              </a:tblPr>
              <a:tblGrid>
                <a:gridCol w="2252566">
                  <a:extLst>
                    <a:ext uri="{9D8B030D-6E8A-4147-A177-3AD203B41FA5}">
                      <a16:colId xmlns:a16="http://schemas.microsoft.com/office/drawing/2014/main" val="20000"/>
                    </a:ext>
                  </a:extLst>
                </a:gridCol>
                <a:gridCol w="2088232">
                  <a:extLst>
                    <a:ext uri="{9D8B030D-6E8A-4147-A177-3AD203B41FA5}">
                      <a16:colId xmlns:a16="http://schemas.microsoft.com/office/drawing/2014/main" val="20001"/>
                    </a:ext>
                  </a:extLst>
                </a:gridCol>
                <a:gridCol w="2492895">
                  <a:extLst>
                    <a:ext uri="{9D8B030D-6E8A-4147-A177-3AD203B41FA5}">
                      <a16:colId xmlns:a16="http://schemas.microsoft.com/office/drawing/2014/main" val="20002"/>
                    </a:ext>
                  </a:extLst>
                </a:gridCol>
              </a:tblGrid>
              <a:tr h="287853">
                <a:tc>
                  <a:txBody>
                    <a:bodyPr/>
                    <a:lstStyle/>
                    <a:p>
                      <a:pPr algn="ctr"/>
                      <a:r>
                        <a:rPr lang="en-GB" sz="1200" b="1" dirty="0"/>
                        <a:t>RHE</a:t>
                      </a:r>
                    </a:p>
                  </a:txBody>
                  <a:tcPr marL="91452" marR="91452" marT="45667" marB="45667">
                    <a:solidFill>
                      <a:srgbClr val="92D050"/>
                    </a:solidFill>
                  </a:tcPr>
                </a:tc>
                <a:tc>
                  <a:txBody>
                    <a:bodyPr/>
                    <a:lstStyle/>
                    <a:p>
                      <a:pPr algn="ctr"/>
                      <a:r>
                        <a:rPr lang="en-GB" sz="1200" b="1" dirty="0"/>
                        <a:t>Design Technology</a:t>
                      </a:r>
                    </a:p>
                  </a:txBody>
                  <a:tcPr marL="91452" marR="91452" marT="45667" marB="45667">
                    <a:solidFill>
                      <a:srgbClr val="92D050"/>
                    </a:solidFill>
                  </a:tcPr>
                </a:tc>
                <a:tc>
                  <a:txBody>
                    <a:bodyPr/>
                    <a:lstStyle/>
                    <a:p>
                      <a:pPr algn="ctr"/>
                      <a:r>
                        <a:rPr lang="en-GB" sz="1200" b="1" dirty="0"/>
                        <a:t>R.E</a:t>
                      </a:r>
                    </a:p>
                  </a:txBody>
                  <a:tcPr marL="91452" marR="91452" marT="45667" marB="45667">
                    <a:solidFill>
                      <a:srgbClr val="92D050"/>
                    </a:solidFill>
                  </a:tcPr>
                </a:tc>
                <a:extLst>
                  <a:ext uri="{0D108BD9-81ED-4DB2-BD59-A6C34878D82A}">
                    <a16:rowId xmlns:a16="http://schemas.microsoft.com/office/drawing/2014/main" val="10000"/>
                  </a:ext>
                </a:extLst>
              </a:tr>
              <a:tr h="2215228">
                <a:tc>
                  <a:txBody>
                    <a:bodyPr/>
                    <a:lstStyle/>
                    <a:p>
                      <a:pPr marL="285750" lvl="0" indent="-285750">
                        <a:buFont typeface="Arial" panose="020B0604020202020204" pitchFamily="34" charset="0"/>
                        <a:buChar char="•"/>
                      </a:pPr>
                      <a:r>
                        <a:rPr lang="en-GB" sz="1000" kern="1200" dirty="0">
                          <a:solidFill>
                            <a:schemeClr val="tx1"/>
                          </a:solidFill>
                          <a:effectLst/>
                          <a:latin typeface="+mn-lt"/>
                          <a:ea typeface="+mn-ea"/>
                          <a:cs typeface="+mn-cs"/>
                        </a:rPr>
                        <a:t>Family and friends should care for one another.</a:t>
                      </a:r>
                    </a:p>
                    <a:p>
                      <a:pPr marL="285750" lvl="0" indent="-285750">
                        <a:buFont typeface="Arial" panose="020B0604020202020204" pitchFamily="34" charset="0"/>
                        <a:buChar char="•"/>
                      </a:pPr>
                      <a:r>
                        <a:rPr lang="en-GB" sz="1000" kern="1200" dirty="0">
                          <a:solidFill>
                            <a:schemeClr val="tx1"/>
                          </a:solidFill>
                          <a:effectLst/>
                          <a:latin typeface="+mn-lt"/>
                          <a:ea typeface="+mn-ea"/>
                          <a:cs typeface="+mn-cs"/>
                        </a:rPr>
                        <a:t>Families are important because they give us love and community.</a:t>
                      </a:r>
                    </a:p>
                    <a:p>
                      <a:pPr marL="285750" lvl="0" indent="-285750">
                        <a:buFont typeface="Arial" panose="020B0604020202020204" pitchFamily="34" charset="0"/>
                        <a:buChar char="•"/>
                      </a:pPr>
                      <a:r>
                        <a:rPr lang="en-GB" sz="1000" kern="1200" dirty="0">
                          <a:solidFill>
                            <a:schemeClr val="tx1"/>
                          </a:solidFill>
                          <a:effectLst/>
                          <a:latin typeface="+mn-lt"/>
                          <a:ea typeface="+mn-ea"/>
                          <a:cs typeface="+mn-cs"/>
                        </a:rPr>
                        <a:t>Special people are in our lives.</a:t>
                      </a:r>
                    </a:p>
                    <a:p>
                      <a:pPr marL="285750" lvl="0" indent="-285750">
                        <a:buFont typeface="Arial" panose="020B0604020202020204" pitchFamily="34" charset="0"/>
                        <a:buChar char="•"/>
                      </a:pPr>
                      <a:r>
                        <a:rPr lang="en-GB" sz="1000" kern="1200" dirty="0">
                          <a:solidFill>
                            <a:schemeClr val="tx1"/>
                          </a:solidFill>
                          <a:effectLst/>
                          <a:latin typeface="+mn-lt"/>
                          <a:ea typeface="+mn-ea"/>
                          <a:cs typeface="+mn-cs"/>
                        </a:rPr>
                        <a:t>Understand what it means to ‘borrow’ something.</a:t>
                      </a:r>
                    </a:p>
                    <a:p>
                      <a:pPr marL="285750" lvl="0" indent="-285750">
                        <a:buFont typeface="Arial" panose="020B0604020202020204" pitchFamily="34" charset="0"/>
                        <a:buChar char="•"/>
                      </a:pPr>
                      <a:r>
                        <a:rPr lang="en-GB" sz="1000" kern="1200" dirty="0">
                          <a:solidFill>
                            <a:schemeClr val="tx1"/>
                          </a:solidFill>
                          <a:effectLst/>
                          <a:latin typeface="+mn-lt"/>
                          <a:ea typeface="+mn-ea"/>
                          <a:cs typeface="+mn-cs"/>
                        </a:rPr>
                        <a:t>Know the importance of sharing.</a:t>
                      </a:r>
                    </a:p>
                  </a:txBody>
                  <a:tcPr marL="91452" marR="91452" marT="45667" marB="45667"/>
                </a:tc>
                <a:tc>
                  <a:txBody>
                    <a:bodyPr/>
                    <a:lstStyle/>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Identify natural and man-made structures.</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Identify stable and unstable structural shapes.</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Understand that the shape of structure affects its strength.</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Create joints and structures from paper, card and tape.</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Produce a finished structure and evaluate its strength, stiffness </a:t>
                      </a:r>
                      <a:r>
                        <a:rPr lang="en-GB" sz="1000" kern="1200">
                          <a:solidFill>
                            <a:schemeClr val="tx1"/>
                          </a:solidFill>
                          <a:effectLst/>
                          <a:latin typeface="+mn-lt"/>
                          <a:ea typeface="+mn-ea"/>
                          <a:cs typeface="+mn-cs"/>
                        </a:rPr>
                        <a:t>and stability. </a:t>
                      </a:r>
                      <a:endParaRPr lang="en-GB" sz="1000" kern="1200" dirty="0">
                        <a:solidFill>
                          <a:schemeClr val="tx1"/>
                        </a:solidFill>
                        <a:effectLst/>
                        <a:latin typeface="+mn-lt"/>
                        <a:ea typeface="+mn-ea"/>
                        <a:cs typeface="+mn-cs"/>
                      </a:endParaRPr>
                    </a:p>
                  </a:txBody>
                  <a:tcPr marL="91452" marR="91452" marT="45667" marB="45667"/>
                </a:tc>
                <a:tc>
                  <a:txBody>
                    <a:bodyPr/>
                    <a:lstStyle/>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Everyone is valuable and unique.</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The Golden Rule for everyone is to ‘treat others how we would like to be treated’.</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At the Jewish festival of Sukkot, people spend time living outside to remember the Israelites escape from Egypt.</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The Good Samaritan tells us how to be a good neighbour to everyone.</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Tzedakah is the Jewish idea of charitable giving to those in need. This is to help make the world a better place.</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Jews and Christians share the stories from Genesis.</a:t>
                      </a:r>
                    </a:p>
                    <a:p>
                      <a:pPr marL="171450" lvl="0" indent="-171450">
                        <a:buFont typeface="Arial" panose="020B0604020202020204" pitchFamily="34" charset="0"/>
                        <a:buChar char="•"/>
                      </a:pPr>
                      <a:endParaRPr lang="en-GB" sz="1000" kern="1200" dirty="0">
                        <a:solidFill>
                          <a:schemeClr val="tx1"/>
                        </a:solidFill>
                        <a:effectLst/>
                        <a:latin typeface="+mn-lt"/>
                        <a:ea typeface="+mn-ea"/>
                        <a:cs typeface="+mn-cs"/>
                      </a:endParaRPr>
                    </a:p>
                  </a:txBody>
                  <a:tcPr marL="91452" marR="91452" marT="45667" marB="45667"/>
                </a:tc>
                <a:extLst>
                  <a:ext uri="{0D108BD9-81ED-4DB2-BD59-A6C34878D82A}">
                    <a16:rowId xmlns:a16="http://schemas.microsoft.com/office/drawing/2014/main" val="10001"/>
                  </a:ext>
                </a:extLst>
              </a:tr>
            </a:tbl>
          </a:graphicData>
        </a:graphic>
      </p:graphicFrame>
      <p:graphicFrame>
        <p:nvGraphicFramePr>
          <p:cNvPr id="11" name="Table 10">
            <a:extLst>
              <a:ext uri="{FF2B5EF4-FFF2-40B4-BE49-F238E27FC236}">
                <a16:creationId xmlns:a16="http://schemas.microsoft.com/office/drawing/2014/main" id="{D2E0272B-0B86-4132-8D15-3980227E6E21}"/>
              </a:ext>
            </a:extLst>
          </p:cNvPr>
          <p:cNvGraphicFramePr>
            <a:graphicFrameLocks noGrp="1"/>
          </p:cNvGraphicFramePr>
          <p:nvPr>
            <p:extLst>
              <p:ext uri="{D42A27DB-BD31-4B8C-83A1-F6EECF244321}">
                <p14:modId xmlns:p14="http://schemas.microsoft.com/office/powerpoint/2010/main" val="2701635277"/>
              </p:ext>
            </p:extLst>
          </p:nvPr>
        </p:nvGraphicFramePr>
        <p:xfrm>
          <a:off x="1513" y="6198798"/>
          <a:ext cx="6813550" cy="2945202"/>
        </p:xfrm>
        <a:graphic>
          <a:graphicData uri="http://schemas.openxmlformats.org/drawingml/2006/table">
            <a:tbl>
              <a:tblPr firstRow="1" bandRow="1">
                <a:tableStyleId>{5940675A-B579-460E-94D1-54222C63F5DA}</a:tableStyleId>
              </a:tblPr>
              <a:tblGrid>
                <a:gridCol w="6813550">
                  <a:extLst>
                    <a:ext uri="{9D8B030D-6E8A-4147-A177-3AD203B41FA5}">
                      <a16:colId xmlns:a16="http://schemas.microsoft.com/office/drawing/2014/main" val="20000"/>
                    </a:ext>
                  </a:extLst>
                </a:gridCol>
              </a:tblGrid>
              <a:tr h="311541">
                <a:tc>
                  <a:txBody>
                    <a:bodyPr/>
                    <a:lstStyle/>
                    <a:p>
                      <a:pPr algn="ctr"/>
                      <a:r>
                        <a:rPr lang="en-GB" sz="1200" b="1" dirty="0"/>
                        <a:t>                  Things to look for and do at home/Any other information</a:t>
                      </a:r>
                    </a:p>
                  </a:txBody>
                  <a:tcPr marL="91444" marR="91444" marT="45737" marB="45737">
                    <a:solidFill>
                      <a:srgbClr val="92D050"/>
                    </a:solidFill>
                  </a:tcPr>
                </a:tc>
                <a:extLst>
                  <a:ext uri="{0D108BD9-81ED-4DB2-BD59-A6C34878D82A}">
                    <a16:rowId xmlns:a16="http://schemas.microsoft.com/office/drawing/2014/main" val="10000"/>
                  </a:ext>
                </a:extLst>
              </a:tr>
              <a:tr h="2633661">
                <a:tc>
                  <a:txBody>
                    <a:bodyPr/>
                    <a:lstStyle/>
                    <a:p>
                      <a:pPr marL="0" indent="0">
                        <a:buFont typeface="Arial" panose="020B0604020202020204" pitchFamily="34" charset="0"/>
                        <a:buNone/>
                      </a:pPr>
                      <a:r>
                        <a:rPr lang="en-US" sz="1100" b="0" kern="1200" baseline="0" dirty="0">
                          <a:solidFill>
                            <a:schemeClr val="tx1"/>
                          </a:solidFill>
                          <a:effectLst/>
                          <a:latin typeface="+mn-lt"/>
                          <a:ea typeface="+mn-ea"/>
                          <a:cs typeface="+mn-cs"/>
                        </a:rPr>
                        <a:t>Top Tiger – this is an opportunity for you child to write about their weekend with either Snowy and Whiskers, please encourage your child to write their own news. You can help by ruling lines to keep their writing neat, encourage them to sound out words, use full stops and capital letters. Give them a sharp pencil to write their news, all them time to practice reading their news aloud  ready to share in class!</a:t>
                      </a:r>
                    </a:p>
                    <a:p>
                      <a:pPr marL="0" indent="0">
                        <a:buFont typeface="Arial" panose="020B0604020202020204" pitchFamily="34" charset="0"/>
                        <a:buNone/>
                      </a:pPr>
                      <a:r>
                        <a:rPr lang="en-US" sz="1100" b="0" kern="1200" baseline="0" dirty="0">
                          <a:solidFill>
                            <a:srgbClr val="00B050"/>
                          </a:solidFill>
                          <a:effectLst/>
                          <a:latin typeface="+mn-lt"/>
                          <a:ea typeface="+mn-ea"/>
                          <a:cs typeface="+mn-cs"/>
                        </a:rPr>
                        <a:t>Creative Homework Ideas</a:t>
                      </a:r>
                    </a:p>
                    <a:p>
                      <a:pPr marL="0" indent="0">
                        <a:buFont typeface="Arial" panose="020B0604020202020204" pitchFamily="34" charset="0"/>
                        <a:buNone/>
                      </a:pPr>
                      <a:r>
                        <a:rPr lang="en-US" sz="1100" b="0" kern="1200" baseline="0" dirty="0">
                          <a:solidFill>
                            <a:schemeClr val="tx1"/>
                          </a:solidFill>
                          <a:effectLst/>
                          <a:latin typeface="+mn-lt"/>
                          <a:ea typeface="+mn-ea"/>
                          <a:cs typeface="+mn-cs"/>
                          <a:hlinkClick r:id="rId2"/>
                        </a:rPr>
                        <a:t>https://www.bbc.co.uk/bitesize/topics/zkvv4wx/articles/zyfhxbk</a:t>
                      </a:r>
                      <a:r>
                        <a:rPr lang="en-US" sz="1100" b="0" kern="1200" baseline="0" dirty="0">
                          <a:solidFill>
                            <a:schemeClr val="tx1"/>
                          </a:solidFill>
                          <a:effectLst/>
                          <a:latin typeface="+mn-lt"/>
                          <a:ea typeface="+mn-ea"/>
                          <a:cs typeface="+mn-cs"/>
                        </a:rPr>
                        <a:t>   </a:t>
                      </a:r>
                      <a:r>
                        <a:rPr lang="en-US" sz="1100" b="0" kern="1200" baseline="0" dirty="0">
                          <a:solidFill>
                            <a:schemeClr val="tx1"/>
                          </a:solidFill>
                          <a:effectLst/>
                          <a:latin typeface="+mn-lt"/>
                          <a:ea typeface="+mn-ea"/>
                          <a:cs typeface="+mn-cs"/>
                          <a:hlinkClick r:id="rId3"/>
                        </a:rPr>
                        <a:t>https://www.bbc.co.uk/bitesize/topics/zkvv4wx/articles/z3kbydm</a:t>
                      </a:r>
                      <a:r>
                        <a:rPr lang="en-US" sz="1100" b="0" kern="1200" baseline="0" dirty="0">
                          <a:solidFill>
                            <a:schemeClr val="tx1"/>
                          </a:solidFill>
                          <a:effectLst/>
                          <a:latin typeface="+mn-lt"/>
                          <a:ea typeface="+mn-ea"/>
                          <a:cs typeface="+mn-cs"/>
                        </a:rPr>
                        <a:t> </a:t>
                      </a:r>
                    </a:p>
                    <a:p>
                      <a:pPr marL="171450" indent="-171450">
                        <a:buFont typeface="Arial" panose="020B0604020202020204" pitchFamily="34" charset="0"/>
                        <a:buChar char="•"/>
                      </a:pPr>
                      <a:r>
                        <a:rPr lang="en-US" sz="1100" b="0" kern="1200" baseline="0" dirty="0">
                          <a:solidFill>
                            <a:schemeClr val="tx1"/>
                          </a:solidFill>
                          <a:effectLst/>
                          <a:latin typeface="+mn-lt"/>
                          <a:ea typeface="+mn-ea"/>
                          <a:cs typeface="+mn-cs"/>
                        </a:rPr>
                        <a:t>Create a seasons/calendar wheel to show the relationship between the seasons and months. </a:t>
                      </a:r>
                    </a:p>
                    <a:p>
                      <a:pPr marL="171450" indent="-171450">
                        <a:buFont typeface="Arial" panose="020B0604020202020204" pitchFamily="34" charset="0"/>
                        <a:buChar char="•"/>
                      </a:pPr>
                      <a:r>
                        <a:rPr lang="en-US" sz="1100" b="0" kern="1200" baseline="0" dirty="0">
                          <a:solidFill>
                            <a:schemeClr val="tx1"/>
                          </a:solidFill>
                          <a:effectLst/>
                          <a:latin typeface="+mn-lt"/>
                          <a:ea typeface="+mn-ea"/>
                          <a:cs typeface="+mn-cs"/>
                        </a:rPr>
                        <a:t>Produce a piece of artwork to show seasonal change. </a:t>
                      </a:r>
                    </a:p>
                    <a:p>
                      <a:pPr marL="171450" indent="-171450">
                        <a:buFont typeface="Arial" panose="020B0604020202020204" pitchFamily="34" charset="0"/>
                        <a:buChar char="•"/>
                      </a:pPr>
                      <a:r>
                        <a:rPr lang="en-US" sz="1100" b="0" kern="1200" baseline="0" dirty="0">
                          <a:solidFill>
                            <a:schemeClr val="tx1"/>
                          </a:solidFill>
                          <a:effectLst/>
                          <a:latin typeface="+mn-lt"/>
                          <a:ea typeface="+mn-ea"/>
                          <a:cs typeface="+mn-cs"/>
                        </a:rPr>
                        <a:t>Go on a walk – look out for common and wild plants, can you identify them? Remember to take some photographs and send them to </a:t>
                      </a:r>
                      <a:r>
                        <a:rPr lang="en-US" sz="1100" b="0" kern="1200" baseline="0" dirty="0">
                          <a:solidFill>
                            <a:schemeClr val="tx1"/>
                          </a:solidFill>
                          <a:effectLst/>
                          <a:latin typeface="+mn-lt"/>
                          <a:ea typeface="+mn-ea"/>
                          <a:cs typeface="+mn-cs"/>
                          <a:hlinkClick r:id="rId4"/>
                        </a:rPr>
                        <a:t>enquiries@williamgilbertend.derbyshire.sch.uk</a:t>
                      </a:r>
                      <a:r>
                        <a:rPr lang="en-US" sz="1100" b="0" kern="1200" baseline="0" dirty="0">
                          <a:solidFill>
                            <a:schemeClr val="tx1"/>
                          </a:solidFill>
                          <a:effectLst/>
                          <a:latin typeface="+mn-lt"/>
                          <a:ea typeface="+mn-ea"/>
                          <a:cs typeface="+mn-cs"/>
                        </a:rPr>
                        <a:t> </a:t>
                      </a:r>
                    </a:p>
                    <a:p>
                      <a:pPr marL="171450" indent="-171450">
                        <a:buFont typeface="Arial" panose="020B0604020202020204" pitchFamily="34" charset="0"/>
                        <a:buChar char="•"/>
                      </a:pPr>
                      <a:r>
                        <a:rPr lang="en-US" sz="1100" b="0" kern="1200" baseline="0" dirty="0">
                          <a:solidFill>
                            <a:schemeClr val="tx1"/>
                          </a:solidFill>
                          <a:effectLst/>
                          <a:latin typeface="+mn-lt"/>
                          <a:ea typeface="+mn-ea"/>
                          <a:cs typeface="+mn-cs"/>
                        </a:rPr>
                        <a:t>Use the computer to create a piece of digital art linked to our topic.</a:t>
                      </a:r>
                    </a:p>
                    <a:p>
                      <a:pPr marL="171450" indent="-171450">
                        <a:buFont typeface="Arial" panose="020B0604020202020204" pitchFamily="34" charset="0"/>
                        <a:buChar char="•"/>
                      </a:pPr>
                      <a:r>
                        <a:rPr lang="en-US" sz="1100" b="0" kern="1200" baseline="0" dirty="0">
                          <a:solidFill>
                            <a:schemeClr val="tx1"/>
                          </a:solidFill>
                          <a:effectLst/>
                          <a:latin typeface="+mn-lt"/>
                          <a:ea typeface="+mn-ea"/>
                          <a:cs typeface="+mn-cs"/>
                        </a:rPr>
                        <a:t>Visit the Garden Centre and/or help your grown-up plant some flowers in your garden.</a:t>
                      </a:r>
                    </a:p>
                    <a:p>
                      <a:pPr marL="0" indent="0">
                        <a:buFont typeface="Arial" panose="020B0604020202020204" pitchFamily="34" charset="0"/>
                        <a:buNone/>
                      </a:pPr>
                      <a:r>
                        <a:rPr lang="en-US" sz="1100" b="0" kern="1200" baseline="0" dirty="0">
                          <a:solidFill>
                            <a:srgbClr val="00B050"/>
                          </a:solidFill>
                          <a:effectLst/>
                          <a:latin typeface="+mn-lt"/>
                          <a:ea typeface="+mn-ea"/>
                          <a:cs typeface="+mn-cs"/>
                        </a:rPr>
                        <a:t>Please can work be brought into school by Monday 13</a:t>
                      </a:r>
                      <a:r>
                        <a:rPr lang="en-US" sz="1100" b="0" kern="1200" baseline="30000" dirty="0">
                          <a:solidFill>
                            <a:srgbClr val="00B050"/>
                          </a:solidFill>
                          <a:effectLst/>
                          <a:latin typeface="+mn-lt"/>
                          <a:ea typeface="+mn-ea"/>
                          <a:cs typeface="+mn-cs"/>
                        </a:rPr>
                        <a:t>th</a:t>
                      </a:r>
                      <a:r>
                        <a:rPr lang="en-US" sz="1100" b="0" kern="1200" baseline="0" dirty="0">
                          <a:solidFill>
                            <a:srgbClr val="00B050"/>
                          </a:solidFill>
                          <a:effectLst/>
                          <a:latin typeface="+mn-lt"/>
                          <a:ea typeface="+mn-ea"/>
                          <a:cs typeface="+mn-cs"/>
                        </a:rPr>
                        <a:t> May (or before!) to receive a FREE</a:t>
                      </a:r>
                    </a:p>
                    <a:p>
                      <a:pPr marL="0" indent="0">
                        <a:buFont typeface="Arial" panose="020B0604020202020204" pitchFamily="34" charset="0"/>
                        <a:buNone/>
                      </a:pPr>
                      <a:r>
                        <a:rPr lang="en-US" sz="1100" b="0" kern="1200" baseline="0" dirty="0">
                          <a:solidFill>
                            <a:srgbClr val="00B050"/>
                          </a:solidFill>
                          <a:effectLst/>
                          <a:latin typeface="+mn-lt"/>
                          <a:ea typeface="+mn-ea"/>
                          <a:cs typeface="+mn-cs"/>
                        </a:rPr>
                        <a:t>STAR!!!</a:t>
                      </a:r>
                    </a:p>
                  </a:txBody>
                  <a:tcPr marL="91444" marR="91444" marT="45737" marB="45737"/>
                </a:tc>
                <a:extLst>
                  <a:ext uri="{0D108BD9-81ED-4DB2-BD59-A6C34878D82A}">
                    <a16:rowId xmlns:a16="http://schemas.microsoft.com/office/drawing/2014/main" val="10001"/>
                  </a:ext>
                </a:extLst>
              </a:tr>
            </a:tbl>
          </a:graphicData>
        </a:graphic>
      </p:graphicFrame>
      <p:graphicFrame>
        <p:nvGraphicFramePr>
          <p:cNvPr id="12" name="Table 11">
            <a:extLst>
              <a:ext uri="{FF2B5EF4-FFF2-40B4-BE49-F238E27FC236}">
                <a16:creationId xmlns:a16="http://schemas.microsoft.com/office/drawing/2014/main" id="{D91DD8EE-918F-4532-B257-8680A0B3E88B}"/>
              </a:ext>
            </a:extLst>
          </p:cNvPr>
          <p:cNvGraphicFramePr>
            <a:graphicFrameLocks noGrp="1"/>
          </p:cNvGraphicFramePr>
          <p:nvPr>
            <p:extLst>
              <p:ext uri="{D42A27DB-BD31-4B8C-83A1-F6EECF244321}">
                <p14:modId xmlns:p14="http://schemas.microsoft.com/office/powerpoint/2010/main" val="2076406959"/>
              </p:ext>
            </p:extLst>
          </p:nvPr>
        </p:nvGraphicFramePr>
        <p:xfrm>
          <a:off x="1125538" y="0"/>
          <a:ext cx="4606925" cy="1676665"/>
        </p:xfrm>
        <a:graphic>
          <a:graphicData uri="http://schemas.openxmlformats.org/drawingml/2006/table">
            <a:tbl>
              <a:tblPr firstRow="1" bandRow="1">
                <a:tableStyleId>{2D5ABB26-0587-4C30-8999-92F81FD0307C}</a:tableStyleId>
              </a:tblPr>
              <a:tblGrid>
                <a:gridCol w="1583630">
                  <a:extLst>
                    <a:ext uri="{9D8B030D-6E8A-4147-A177-3AD203B41FA5}">
                      <a16:colId xmlns:a16="http://schemas.microsoft.com/office/drawing/2014/main" val="20000"/>
                    </a:ext>
                  </a:extLst>
                </a:gridCol>
                <a:gridCol w="719832">
                  <a:extLst>
                    <a:ext uri="{9D8B030D-6E8A-4147-A177-3AD203B41FA5}">
                      <a16:colId xmlns:a16="http://schemas.microsoft.com/office/drawing/2014/main" val="20001"/>
                    </a:ext>
                  </a:extLst>
                </a:gridCol>
                <a:gridCol w="2303463">
                  <a:extLst>
                    <a:ext uri="{9D8B030D-6E8A-4147-A177-3AD203B41FA5}">
                      <a16:colId xmlns:a16="http://schemas.microsoft.com/office/drawing/2014/main" val="20002"/>
                    </a:ext>
                  </a:extLst>
                </a:gridCol>
              </a:tblGrid>
              <a:tr h="274378">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dirty="0"/>
                        <a:t>William Gilbert Endowed Church of England Aided Primary School</a:t>
                      </a:r>
                      <a:endParaRPr lang="en-GB" sz="1200" i="1" dirty="0"/>
                    </a:p>
                  </a:txBody>
                  <a:tcPr marL="91409" marR="91409" marT="45730" marB="45730"/>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0"/>
                  </a:ext>
                </a:extLst>
              </a:tr>
              <a:tr h="335351">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u="sng" dirty="0"/>
                        <a:t>Curriculum Overview For Parents</a:t>
                      </a:r>
                      <a:endParaRPr lang="en-GB" sz="1600" b="1" u="sng" dirty="0"/>
                    </a:p>
                  </a:txBody>
                  <a:tcPr marL="91409" marR="91409" marT="45730" marB="45730"/>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1"/>
                  </a:ext>
                </a:extLst>
              </a:tr>
              <a:tr h="274378">
                <a:tc gridSpan="2">
                  <a:txBody>
                    <a:bodyPr/>
                    <a:lstStyle/>
                    <a:p>
                      <a:pPr algn="ctr"/>
                      <a:r>
                        <a:rPr lang="en-GB" sz="1200" dirty="0"/>
                        <a:t>Term  -  Summer 1</a:t>
                      </a:r>
                      <a:r>
                        <a:rPr lang="en-GB" sz="1200" baseline="0" dirty="0"/>
                        <a:t> 2024</a:t>
                      </a:r>
                      <a:endParaRPr lang="en-GB" sz="1200" dirty="0"/>
                    </a:p>
                  </a:txBody>
                  <a:tcPr marL="91409" marR="91409" marT="45730" marB="45730"/>
                </a:tc>
                <a:tc hMerge="1">
                  <a:txBody>
                    <a:bodyPr/>
                    <a:lstStyle/>
                    <a:p>
                      <a:endParaRPr lang="en-GB"/>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Mrs</a:t>
                      </a:r>
                      <a:r>
                        <a:rPr lang="en-US" sz="1200" baseline="0" dirty="0"/>
                        <a:t> Reed</a:t>
                      </a:r>
                      <a:endParaRPr lang="en-GB" sz="1200" dirty="0"/>
                    </a:p>
                  </a:txBody>
                  <a:tcPr marL="91409" marR="91409" marT="45730" marB="45730"/>
                </a:tc>
                <a:extLst>
                  <a:ext uri="{0D108BD9-81ED-4DB2-BD59-A6C34878D82A}">
                    <a16:rowId xmlns:a16="http://schemas.microsoft.com/office/drawing/2014/main" val="10002"/>
                  </a:ext>
                </a:extLst>
              </a:tr>
              <a:tr h="335351">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dirty="0"/>
                        <a:t>Theme: ‘Who Lives Here?’</a:t>
                      </a:r>
                    </a:p>
                    <a:p>
                      <a:pPr marL="0" marR="0" indent="0" algn="ctr" defTabSz="914400" rtl="0" eaLnBrk="1" fontAlgn="auto" latinLnBrk="0" hangingPunct="1">
                        <a:lnSpc>
                          <a:spcPct val="100000"/>
                        </a:lnSpc>
                        <a:spcBef>
                          <a:spcPts val="0"/>
                        </a:spcBef>
                        <a:spcAft>
                          <a:spcPts val="0"/>
                        </a:spcAft>
                        <a:buClrTx/>
                        <a:buSzTx/>
                        <a:buFontTx/>
                        <a:buNone/>
                        <a:tabLst/>
                        <a:defRPr/>
                      </a:pPr>
                      <a:r>
                        <a:rPr lang="en-GB" sz="1200" dirty="0"/>
                        <a:t>(Local Study)</a:t>
                      </a:r>
                      <a:endParaRPr lang="en-GB" sz="1200" i="1" dirty="0"/>
                    </a:p>
                  </a:txBody>
                  <a:tcPr marL="91409" marR="91409" marT="45730" marB="45730"/>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3"/>
                  </a:ext>
                </a:extLst>
              </a:tr>
              <a:tr h="274378">
                <a:tc>
                  <a:txBody>
                    <a:bodyPr/>
                    <a:lstStyle/>
                    <a:p>
                      <a:pPr algn="ctr"/>
                      <a:endParaRPr lang="en-GB" sz="1200" dirty="0"/>
                    </a:p>
                  </a:txBody>
                  <a:tcPr marL="91409" marR="91409" marT="45730" marB="45730"/>
                </a:tc>
                <a:tc gridSpan="2">
                  <a:txBody>
                    <a:bodyPr/>
                    <a:lstStyle/>
                    <a:p>
                      <a:pPr algn="ctr"/>
                      <a:endParaRPr lang="en-GB" sz="1200" dirty="0"/>
                    </a:p>
                  </a:txBody>
                  <a:tcPr marL="91409" marR="91409" marT="45730" marB="45730"/>
                </a:tc>
                <a:tc hMerge="1">
                  <a:txBody>
                    <a:bodyPr/>
                    <a:lstStyle/>
                    <a:p>
                      <a:endParaRPr lang="en-GB" sz="1200" dirty="0"/>
                    </a:p>
                  </a:txBody>
                  <a:tcPr/>
                </a:tc>
                <a:extLst>
                  <a:ext uri="{0D108BD9-81ED-4DB2-BD59-A6C34878D82A}">
                    <a16:rowId xmlns:a16="http://schemas.microsoft.com/office/drawing/2014/main" val="10004"/>
                  </a:ext>
                </a:extLst>
              </a:tr>
            </a:tbl>
          </a:graphicData>
        </a:graphic>
      </p:graphicFrame>
      <p:graphicFrame>
        <p:nvGraphicFramePr>
          <p:cNvPr id="4" name="Table 3">
            <a:extLst>
              <a:ext uri="{FF2B5EF4-FFF2-40B4-BE49-F238E27FC236}">
                <a16:creationId xmlns:a16="http://schemas.microsoft.com/office/drawing/2014/main" id="{6765E8F3-5DFE-44D8-A227-BF7C2A3E54B1}"/>
              </a:ext>
            </a:extLst>
          </p:cNvPr>
          <p:cNvGraphicFramePr>
            <a:graphicFrameLocks noGrp="1"/>
          </p:cNvGraphicFramePr>
          <p:nvPr>
            <p:extLst>
              <p:ext uri="{D42A27DB-BD31-4B8C-83A1-F6EECF244321}">
                <p14:modId xmlns:p14="http://schemas.microsoft.com/office/powerpoint/2010/main" val="1175520836"/>
              </p:ext>
            </p:extLst>
          </p:nvPr>
        </p:nvGraphicFramePr>
        <p:xfrm>
          <a:off x="16685" y="3851921"/>
          <a:ext cx="6809385" cy="2346878"/>
        </p:xfrm>
        <a:graphic>
          <a:graphicData uri="http://schemas.openxmlformats.org/drawingml/2006/table">
            <a:tbl>
              <a:tblPr firstRow="1" bandRow="1">
                <a:tableStyleId>{5940675A-B579-460E-94D1-54222C63F5DA}</a:tableStyleId>
              </a:tblPr>
              <a:tblGrid>
                <a:gridCol w="2252565">
                  <a:extLst>
                    <a:ext uri="{9D8B030D-6E8A-4147-A177-3AD203B41FA5}">
                      <a16:colId xmlns:a16="http://schemas.microsoft.com/office/drawing/2014/main" val="20000"/>
                    </a:ext>
                  </a:extLst>
                </a:gridCol>
                <a:gridCol w="2088232">
                  <a:extLst>
                    <a:ext uri="{9D8B030D-6E8A-4147-A177-3AD203B41FA5}">
                      <a16:colId xmlns:a16="http://schemas.microsoft.com/office/drawing/2014/main" val="20001"/>
                    </a:ext>
                  </a:extLst>
                </a:gridCol>
                <a:gridCol w="2468588">
                  <a:extLst>
                    <a:ext uri="{9D8B030D-6E8A-4147-A177-3AD203B41FA5}">
                      <a16:colId xmlns:a16="http://schemas.microsoft.com/office/drawing/2014/main" val="20002"/>
                    </a:ext>
                  </a:extLst>
                </a:gridCol>
              </a:tblGrid>
              <a:tr h="244279">
                <a:tc>
                  <a:txBody>
                    <a:bodyPr/>
                    <a:lstStyle/>
                    <a:p>
                      <a:pPr algn="ctr"/>
                      <a:r>
                        <a:rPr lang="en-GB" sz="1200" b="1" dirty="0"/>
                        <a:t>Science</a:t>
                      </a:r>
                    </a:p>
                  </a:txBody>
                  <a:tcPr marL="91444" marR="91444" marT="45679" marB="45679">
                    <a:solidFill>
                      <a:srgbClr val="92D050"/>
                    </a:solidFill>
                  </a:tcPr>
                </a:tc>
                <a:tc>
                  <a:txBody>
                    <a:bodyPr/>
                    <a:lstStyle/>
                    <a:p>
                      <a:pPr algn="ctr"/>
                      <a:r>
                        <a:rPr lang="en-GB" sz="1200" b="1" dirty="0"/>
                        <a:t>Computing</a:t>
                      </a:r>
                    </a:p>
                  </a:txBody>
                  <a:tcPr marL="91444" marR="91444" marT="45679" marB="45679">
                    <a:solidFill>
                      <a:srgbClr val="92D050"/>
                    </a:solidFill>
                  </a:tcPr>
                </a:tc>
                <a:tc>
                  <a:txBody>
                    <a:bodyPr/>
                    <a:lstStyle/>
                    <a:p>
                      <a:pPr algn="ctr"/>
                      <a:r>
                        <a:rPr lang="en-GB" sz="1200" b="1" dirty="0"/>
                        <a:t>P.E</a:t>
                      </a:r>
                    </a:p>
                  </a:txBody>
                  <a:tcPr marL="91444" marR="91444" marT="45679" marB="45679">
                    <a:solidFill>
                      <a:srgbClr val="92D050"/>
                    </a:solidFill>
                  </a:tcPr>
                </a:tc>
                <a:extLst>
                  <a:ext uri="{0D108BD9-81ED-4DB2-BD59-A6C34878D82A}">
                    <a16:rowId xmlns:a16="http://schemas.microsoft.com/office/drawing/2014/main" val="10000"/>
                  </a:ext>
                </a:extLst>
              </a:tr>
              <a:tr h="1987968">
                <a:tc>
                  <a:txBody>
                    <a:bodyPr/>
                    <a:lstStyle/>
                    <a:p>
                      <a:pPr marL="0" lvl="0" indent="0" algn="l">
                        <a:buFont typeface="Symbol" panose="05050102010706020507" pitchFamily="18" charset="2"/>
                        <a:buNone/>
                      </a:pPr>
                      <a:endParaRPr lang="en-US" sz="800" dirty="0">
                        <a:effectLst/>
                        <a:latin typeface="+mn-lt"/>
                        <a:ea typeface="Times New Roman" panose="02020603050405020304" pitchFamily="18" charset="0"/>
                      </a:endParaRPr>
                    </a:p>
                    <a:p>
                      <a:pPr marL="171450" lvl="0" indent="-171450" algn="l">
                        <a:buFont typeface="Arial" panose="020B0604020202020204" pitchFamily="34" charset="0"/>
                        <a:buChar char="•"/>
                      </a:pPr>
                      <a:r>
                        <a:rPr lang="en-GB" sz="1000" dirty="0">
                          <a:effectLst/>
                          <a:latin typeface="+mn-lt"/>
                          <a:ea typeface="Times New Roman" panose="02020603050405020304" pitchFamily="18" charset="0"/>
                        </a:rPr>
                        <a:t>Identify and name a variety of common wild and garden plants, including deciduous and evergreen trees.</a:t>
                      </a:r>
                    </a:p>
                    <a:p>
                      <a:pPr marL="171450" lvl="0" indent="-171450" algn="l">
                        <a:buFont typeface="Arial" panose="020B0604020202020204" pitchFamily="34" charset="0"/>
                        <a:buChar char="•"/>
                      </a:pPr>
                      <a:r>
                        <a:rPr lang="en-GB" sz="1000" dirty="0">
                          <a:effectLst/>
                          <a:latin typeface="+mn-lt"/>
                          <a:ea typeface="Times New Roman" panose="02020603050405020304" pitchFamily="18" charset="0"/>
                        </a:rPr>
                        <a:t>Identify and describe the basic structure of a variety of common flowering plants, including trees.</a:t>
                      </a:r>
                    </a:p>
                    <a:p>
                      <a:pPr marL="171450" lvl="0" indent="-171450" algn="l">
                        <a:buFont typeface="Arial" panose="020B0604020202020204" pitchFamily="34" charset="0"/>
                        <a:buChar char="•"/>
                      </a:pPr>
                      <a:r>
                        <a:rPr lang="en-GB" sz="1000" dirty="0">
                          <a:effectLst/>
                          <a:latin typeface="+mn-lt"/>
                          <a:ea typeface="Times New Roman" panose="02020603050405020304" pitchFamily="18" charset="0"/>
                        </a:rPr>
                        <a:t>Discuss and observe changes across the four seasons.</a:t>
                      </a:r>
                    </a:p>
                    <a:p>
                      <a:pPr marL="171450" lvl="0" indent="-171450" algn="l">
                        <a:buFont typeface="Arial" panose="020B0604020202020204" pitchFamily="34" charset="0"/>
                        <a:buChar char="•"/>
                      </a:pPr>
                      <a:r>
                        <a:rPr lang="en-GB" sz="1000" dirty="0">
                          <a:effectLst/>
                          <a:latin typeface="+mn-lt"/>
                          <a:ea typeface="Times New Roman" panose="02020603050405020304" pitchFamily="18" charset="0"/>
                        </a:rPr>
                        <a:t>Observe and describe weather associated with the seasons and how day length varies.</a:t>
                      </a:r>
                    </a:p>
                    <a:p>
                      <a:pPr marL="171450" lvl="0" indent="-171450" algn="l">
                        <a:buFont typeface="Arial" panose="020B0604020202020204" pitchFamily="34" charset="0"/>
                        <a:buChar char="•"/>
                      </a:pPr>
                      <a:endParaRPr lang="en-US" sz="800" dirty="0">
                        <a:effectLst/>
                        <a:latin typeface="+mn-lt"/>
                        <a:ea typeface="Times New Roman" panose="02020603050405020304" pitchFamily="18" charset="0"/>
                      </a:endParaRPr>
                    </a:p>
                  </a:txBody>
                  <a:tcPr marL="114300" marR="114300" marT="0" marB="0"/>
                </a:tc>
                <a:tc>
                  <a:txBody>
                    <a:bodyPr/>
                    <a:lstStyle/>
                    <a:p>
                      <a:pPr marL="0" lvl="0" indent="0">
                        <a:buFont typeface="Arial" panose="020B0604020202020204" pitchFamily="34" charset="0"/>
                        <a:buNone/>
                      </a:pPr>
                      <a:r>
                        <a:rPr lang="en-GB" sz="1000" kern="1200" dirty="0">
                          <a:solidFill>
                            <a:schemeClr val="tx1"/>
                          </a:solidFill>
                          <a:effectLst/>
                          <a:latin typeface="+mn-lt"/>
                          <a:ea typeface="+mn-ea"/>
                          <a:cs typeface="+mn-cs"/>
                        </a:rPr>
                        <a:t>Digital Painting</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 Create pictures by drawing, painting, photographing and using computers.</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Different tools on the computer can create different lines, shapes and colours.</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Artwork can be created using computers.</a:t>
                      </a:r>
                    </a:p>
                  </a:txBody>
                  <a:tcPr marL="91444" marR="91444" marT="45679" marB="45679"/>
                </a:tc>
                <a:tc>
                  <a:txBody>
                    <a:bodyPr/>
                    <a:lstStyle/>
                    <a:p>
                      <a:pPr marL="0" indent="0">
                        <a:buFont typeface="Arial" panose="020B0604020202020204" pitchFamily="34" charset="0"/>
                        <a:buNone/>
                      </a:pPr>
                      <a:r>
                        <a:rPr lang="en-GB" sz="1000" kern="1200" dirty="0">
                          <a:solidFill>
                            <a:schemeClr val="tx1"/>
                          </a:solidFill>
                          <a:effectLst/>
                          <a:latin typeface="+mn-lt"/>
                          <a:ea typeface="+mn-ea"/>
                          <a:cs typeface="+mn-cs"/>
                        </a:rPr>
                        <a:t>Orienteering</a:t>
                      </a:r>
                    </a:p>
                    <a:p>
                      <a:pPr marL="171450" indent="-171450">
                        <a:buFont typeface="Arial" panose="020B0604020202020204" pitchFamily="34" charset="0"/>
                        <a:buChar char="•"/>
                      </a:pPr>
                      <a:r>
                        <a:rPr lang="en-GB" sz="1000" kern="1200" dirty="0">
                          <a:solidFill>
                            <a:schemeClr val="tx1"/>
                          </a:solidFill>
                          <a:effectLst/>
                          <a:latin typeface="+mn-lt"/>
                          <a:ea typeface="+mn-ea"/>
                          <a:cs typeface="+mn-cs"/>
                        </a:rPr>
                        <a:t>Understand what it means to work in a team.</a:t>
                      </a:r>
                    </a:p>
                    <a:p>
                      <a:pPr marL="171450" indent="-171450">
                        <a:buFont typeface="Arial" panose="020B0604020202020204" pitchFamily="34" charset="0"/>
                        <a:buChar char="•"/>
                      </a:pPr>
                      <a:r>
                        <a:rPr lang="en-GB" sz="1000" kern="1200" dirty="0">
                          <a:solidFill>
                            <a:schemeClr val="tx1"/>
                          </a:solidFill>
                          <a:effectLst/>
                          <a:latin typeface="+mn-lt"/>
                          <a:ea typeface="+mn-ea"/>
                          <a:cs typeface="+mn-cs"/>
                        </a:rPr>
                        <a:t>Work within a team to achieve an objective. </a:t>
                      </a:r>
                    </a:p>
                    <a:p>
                      <a:pPr marL="171450" indent="-171450">
                        <a:buFont typeface="Arial" panose="020B0604020202020204" pitchFamily="34" charset="0"/>
                        <a:buChar char="•"/>
                      </a:pPr>
                      <a:r>
                        <a:rPr lang="en-GB" sz="1000" kern="1200" dirty="0">
                          <a:solidFill>
                            <a:schemeClr val="tx1"/>
                          </a:solidFill>
                          <a:effectLst/>
                          <a:latin typeface="+mn-lt"/>
                          <a:ea typeface="+mn-ea"/>
                          <a:cs typeface="+mn-cs"/>
                        </a:rPr>
                        <a:t>Understand how to solve a problem.</a:t>
                      </a:r>
                    </a:p>
                    <a:p>
                      <a:pPr marL="171450" indent="-171450">
                        <a:buFont typeface="Arial" panose="020B0604020202020204" pitchFamily="34" charset="0"/>
                        <a:buChar char="•"/>
                      </a:pPr>
                      <a:r>
                        <a:rPr lang="en-GB" sz="1000" kern="1200" dirty="0">
                          <a:solidFill>
                            <a:schemeClr val="tx1"/>
                          </a:solidFill>
                          <a:effectLst/>
                          <a:latin typeface="+mn-lt"/>
                          <a:ea typeface="+mn-ea"/>
                          <a:cs typeface="+mn-cs"/>
                        </a:rPr>
                        <a:t>Recognise key landmarks on a map.</a:t>
                      </a:r>
                    </a:p>
                    <a:p>
                      <a:pPr marL="171450" indent="-171450">
                        <a:buFont typeface="Arial" panose="020B0604020202020204" pitchFamily="34" charset="0"/>
                        <a:buChar char="•"/>
                      </a:pPr>
                      <a:r>
                        <a:rPr lang="en-GB" sz="1000" kern="1200" dirty="0">
                          <a:solidFill>
                            <a:schemeClr val="tx1"/>
                          </a:solidFill>
                          <a:effectLst/>
                          <a:latin typeface="+mn-lt"/>
                          <a:ea typeface="+mn-ea"/>
                          <a:cs typeface="+mn-cs"/>
                        </a:rPr>
                        <a:t>Follow instructions from a map. </a:t>
                      </a:r>
                    </a:p>
                    <a:p>
                      <a:pPr marL="171450" indent="-171450">
                        <a:buFont typeface="Arial" panose="020B0604020202020204" pitchFamily="34" charset="0"/>
                        <a:buChar char="•"/>
                      </a:pPr>
                      <a:r>
                        <a:rPr lang="en-GB" sz="1000" kern="1200" dirty="0">
                          <a:solidFill>
                            <a:schemeClr val="tx1"/>
                          </a:solidFill>
                          <a:effectLst/>
                          <a:latin typeface="+mn-lt"/>
                          <a:ea typeface="+mn-ea"/>
                          <a:cs typeface="+mn-cs"/>
                        </a:rPr>
                        <a:t>Following directions and working as a team.</a:t>
                      </a:r>
                    </a:p>
                    <a:p>
                      <a:pPr marL="0" indent="0">
                        <a:buFont typeface="Arial" panose="020B0604020202020204" pitchFamily="34" charset="0"/>
                        <a:buNone/>
                      </a:pPr>
                      <a:endParaRPr lang="en-GB" sz="1000" kern="1200" dirty="0">
                        <a:solidFill>
                          <a:schemeClr val="tx1"/>
                        </a:solidFill>
                        <a:effectLst/>
                        <a:latin typeface="+mn-lt"/>
                        <a:ea typeface="+mn-ea"/>
                        <a:cs typeface="+mn-cs"/>
                      </a:endParaRPr>
                    </a:p>
                    <a:p>
                      <a:pPr marL="171450" indent="-171450">
                        <a:buFont typeface="Arial" panose="020B0604020202020204" pitchFamily="34" charset="0"/>
                        <a:buChar char="•"/>
                      </a:pPr>
                      <a:endParaRPr lang="en-GB" sz="1000" kern="1200" dirty="0">
                        <a:solidFill>
                          <a:schemeClr val="tx1"/>
                        </a:solidFill>
                        <a:effectLst/>
                        <a:latin typeface="+mn-lt"/>
                        <a:ea typeface="+mn-ea"/>
                        <a:cs typeface="+mn-cs"/>
                      </a:endParaRPr>
                    </a:p>
                    <a:p>
                      <a:pPr marL="171450" indent="-171450">
                        <a:buFont typeface="Arial" panose="020B0604020202020204" pitchFamily="34" charset="0"/>
                        <a:buChar char="•"/>
                      </a:pPr>
                      <a:endParaRPr lang="en-GB" sz="1000" kern="1200" dirty="0">
                        <a:solidFill>
                          <a:schemeClr val="tx1"/>
                        </a:solidFill>
                        <a:effectLst/>
                        <a:latin typeface="+mn-lt"/>
                        <a:ea typeface="+mn-ea"/>
                        <a:cs typeface="+mn-cs"/>
                      </a:endParaRPr>
                    </a:p>
                  </a:txBody>
                  <a:tcPr marL="91444" marR="91444" marT="45679" marB="45679"/>
                </a:tc>
                <a:extLst>
                  <a:ext uri="{0D108BD9-81ED-4DB2-BD59-A6C34878D82A}">
                    <a16:rowId xmlns:a16="http://schemas.microsoft.com/office/drawing/2014/main" val="10001"/>
                  </a:ext>
                </a:extLst>
              </a:tr>
            </a:tbl>
          </a:graphicData>
        </a:graphic>
      </p:graphicFrame>
      <p:sp>
        <p:nvSpPr>
          <p:cNvPr id="3121" name="TextBox 7">
            <a:extLst>
              <a:ext uri="{FF2B5EF4-FFF2-40B4-BE49-F238E27FC236}">
                <a16:creationId xmlns:a16="http://schemas.microsoft.com/office/drawing/2014/main" id="{7B53EE1B-B0F6-496C-81E4-0904588EE677}"/>
              </a:ext>
            </a:extLst>
          </p:cNvPr>
          <p:cNvSpPr txBox="1">
            <a:spLocks noChangeArrowheads="1"/>
          </p:cNvSpPr>
          <p:nvPr/>
        </p:nvSpPr>
        <p:spPr bwMode="auto">
          <a:xfrm>
            <a:off x="16687" y="25399"/>
            <a:ext cx="1268760" cy="1323439"/>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000" b="1" dirty="0"/>
              <a:t>Curriculum Overview</a:t>
            </a:r>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p:txBody>
      </p:sp>
      <p:sp>
        <p:nvSpPr>
          <p:cNvPr id="3122" name="TextBox 7">
            <a:extLst>
              <a:ext uri="{FF2B5EF4-FFF2-40B4-BE49-F238E27FC236}">
                <a16:creationId xmlns:a16="http://schemas.microsoft.com/office/drawing/2014/main" id="{1E49B444-2C76-48F8-A2CE-4AB604B020BB}"/>
              </a:ext>
            </a:extLst>
          </p:cNvPr>
          <p:cNvSpPr txBox="1">
            <a:spLocks noChangeArrowheads="1"/>
          </p:cNvSpPr>
          <p:nvPr/>
        </p:nvSpPr>
        <p:spPr bwMode="auto">
          <a:xfrm>
            <a:off x="5589241" y="25400"/>
            <a:ext cx="1268760" cy="1323439"/>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000" b="1" dirty="0"/>
              <a:t>Curriculum Overview</a:t>
            </a:r>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p:txBody>
      </p:sp>
      <p:pic>
        <p:nvPicPr>
          <p:cNvPr id="5" name="Picture 4">
            <a:extLst>
              <a:ext uri="{FF2B5EF4-FFF2-40B4-BE49-F238E27FC236}">
                <a16:creationId xmlns:a16="http://schemas.microsoft.com/office/drawing/2014/main" id="{020A96DF-98DA-A5DF-DAFB-9FC8F6B095E2}"/>
              </a:ext>
            </a:extLst>
          </p:cNvPr>
          <p:cNvPicPr>
            <a:picLocks noChangeAspect="1"/>
          </p:cNvPicPr>
          <p:nvPr/>
        </p:nvPicPr>
        <p:blipFill>
          <a:blip r:embed="rId5"/>
          <a:stretch>
            <a:fillRect/>
          </a:stretch>
        </p:blipFill>
        <p:spPr>
          <a:xfrm>
            <a:off x="102379" y="440071"/>
            <a:ext cx="1097375" cy="896190"/>
          </a:xfrm>
          <a:prstGeom prst="rect">
            <a:avLst/>
          </a:prstGeom>
        </p:spPr>
      </p:pic>
      <p:pic>
        <p:nvPicPr>
          <p:cNvPr id="6" name="Picture 5">
            <a:extLst>
              <a:ext uri="{FF2B5EF4-FFF2-40B4-BE49-F238E27FC236}">
                <a16:creationId xmlns:a16="http://schemas.microsoft.com/office/drawing/2014/main" id="{33947050-702E-B90A-B3DD-4480D39C7A1A}"/>
              </a:ext>
            </a:extLst>
          </p:cNvPr>
          <p:cNvPicPr>
            <a:picLocks noChangeAspect="1"/>
          </p:cNvPicPr>
          <p:nvPr/>
        </p:nvPicPr>
        <p:blipFill>
          <a:blip r:embed="rId5"/>
          <a:stretch>
            <a:fillRect/>
          </a:stretch>
        </p:blipFill>
        <p:spPr>
          <a:xfrm>
            <a:off x="5671869" y="439948"/>
            <a:ext cx="1097375" cy="896190"/>
          </a:xfrm>
          <a:prstGeom prst="rect">
            <a:avLst/>
          </a:prstGeom>
        </p:spPr>
      </p:pic>
      <p:pic>
        <p:nvPicPr>
          <p:cNvPr id="2" name="Picture 1">
            <a:extLst>
              <a:ext uri="{FF2B5EF4-FFF2-40B4-BE49-F238E27FC236}">
                <a16:creationId xmlns:a16="http://schemas.microsoft.com/office/drawing/2014/main" id="{FBFE87D5-3F44-90BF-D560-1DD92B7811D6}"/>
              </a:ext>
            </a:extLst>
          </p:cNvPr>
          <p:cNvPicPr>
            <a:picLocks noChangeAspect="1"/>
          </p:cNvPicPr>
          <p:nvPr/>
        </p:nvPicPr>
        <p:blipFill>
          <a:blip r:embed="rId6"/>
          <a:stretch>
            <a:fillRect/>
          </a:stretch>
        </p:blipFill>
        <p:spPr>
          <a:xfrm>
            <a:off x="5589241" y="7136322"/>
            <a:ext cx="1008111" cy="910371"/>
          </a:xfrm>
          <a:prstGeom prst="rect">
            <a:avLst/>
          </a:prstGeom>
        </p:spPr>
      </p:pic>
      <p:pic>
        <p:nvPicPr>
          <p:cNvPr id="3" name="Picture 2">
            <a:extLst>
              <a:ext uri="{FF2B5EF4-FFF2-40B4-BE49-F238E27FC236}">
                <a16:creationId xmlns:a16="http://schemas.microsoft.com/office/drawing/2014/main" id="{566A3BF1-CBD8-8208-FED9-2042ED175992}"/>
              </a:ext>
            </a:extLst>
          </p:cNvPr>
          <p:cNvPicPr>
            <a:picLocks noChangeAspect="1"/>
          </p:cNvPicPr>
          <p:nvPr/>
        </p:nvPicPr>
        <p:blipFill>
          <a:blip r:embed="rId7"/>
          <a:stretch>
            <a:fillRect/>
          </a:stretch>
        </p:blipFill>
        <p:spPr>
          <a:xfrm>
            <a:off x="5307097" y="8337613"/>
            <a:ext cx="1258933" cy="72853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1626</TotalTime>
  <Words>927</Words>
  <Application>Microsoft Office PowerPoint</Application>
  <PresentationFormat>On-screen Show (4:3)</PresentationFormat>
  <Paragraphs>163</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Symbol</vt:lpstr>
      <vt:lpstr>Wingdings</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Ali</dc:creator>
  <cp:lastModifiedBy>J Reed</cp:lastModifiedBy>
  <cp:revision>104</cp:revision>
  <cp:lastPrinted>2017-02-24T14:05:27Z</cp:lastPrinted>
  <dcterms:created xsi:type="dcterms:W3CDTF">2015-04-28T21:00:47Z</dcterms:created>
  <dcterms:modified xsi:type="dcterms:W3CDTF">2024-04-19T11:39:32Z</dcterms:modified>
</cp:coreProperties>
</file>