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CFD5EA"/>
    <a:srgbClr val="E200E2"/>
    <a:srgbClr val="00B050"/>
    <a:srgbClr val="33CCCB"/>
    <a:srgbClr val="2FA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F6E45C-CCC3-D54B-9650-F610A9ED7EBB}" v="3" dt="2025-12-16T08:00:29.4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-Marie NICHOLSON" userId="S::anne-marie.nicholson@rydonprimary.org.uk::e368ac81-cfff-4009-81fc-bd65ddc9633d" providerId="AD" clId="Web-{5AF6E45C-CCC3-D54B-9650-F610A9ED7EBB}"/>
    <pc:docChg chg="modSld">
      <pc:chgData name="Anne-Marie NICHOLSON" userId="S::anne-marie.nicholson@rydonprimary.org.uk::e368ac81-cfff-4009-81fc-bd65ddc9633d" providerId="AD" clId="Web-{5AF6E45C-CCC3-D54B-9650-F610A9ED7EBB}" dt="2025-12-16T08:00:25.955" v="0" actId="20577"/>
      <pc:docMkLst>
        <pc:docMk/>
      </pc:docMkLst>
      <pc:sldChg chg="modSp">
        <pc:chgData name="Anne-Marie NICHOLSON" userId="S::anne-marie.nicholson@rydonprimary.org.uk::e368ac81-cfff-4009-81fc-bd65ddc9633d" providerId="AD" clId="Web-{5AF6E45C-CCC3-D54B-9650-F610A9ED7EBB}" dt="2025-12-16T08:00:25.955" v="0" actId="20577"/>
        <pc:sldMkLst>
          <pc:docMk/>
          <pc:sldMk cId="3535548492" sldId="257"/>
        </pc:sldMkLst>
        <pc:spChg chg="mod">
          <ac:chgData name="Anne-Marie NICHOLSON" userId="S::anne-marie.nicholson@rydonprimary.org.uk::e368ac81-cfff-4009-81fc-bd65ddc9633d" providerId="AD" clId="Web-{5AF6E45C-CCC3-D54B-9650-F610A9ED7EBB}" dt="2025-12-16T08:00:25.955" v="0" actId="20577"/>
          <ac:spMkLst>
            <pc:docMk/>
            <pc:sldMk cId="3535548492" sldId="257"/>
            <ac:spMk id="24" creationId="{03882D9D-663D-1F75-D94F-5570CEC70D9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3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46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1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624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44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85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27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4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45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54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33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00B35-C84F-0E4D-8DBF-872E66F5C97E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82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F7B741-E7C4-FF4F-9B37-86E243B3DAC7}"/>
              </a:ext>
            </a:extLst>
          </p:cNvPr>
          <p:cNvSpPr/>
          <p:nvPr/>
        </p:nvSpPr>
        <p:spPr>
          <a:xfrm>
            <a:off x="3705211" y="71021"/>
            <a:ext cx="2826488" cy="577049"/>
          </a:xfrm>
          <a:prstGeom prst="roundRect">
            <a:avLst>
              <a:gd name="adj" fmla="val 0"/>
            </a:avLst>
          </a:prstGeom>
          <a:solidFill>
            <a:srgbClr val="9900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500" b="1">
                <a:latin typeface="Sassoon Primary"/>
              </a:rPr>
              <a:t>Knowledge Organiser History: Toys and Games </a:t>
            </a:r>
            <a:endParaRPr lang="en-GB" sz="1500" b="1">
              <a:solidFill>
                <a:srgbClr val="FFFFFF"/>
              </a:solidFill>
              <a:latin typeface="Sassoon Primary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BBDA32-63C6-B04E-9408-14FF1278A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346449"/>
              </p:ext>
            </p:extLst>
          </p:nvPr>
        </p:nvGraphicFramePr>
        <p:xfrm>
          <a:off x="192768" y="56913"/>
          <a:ext cx="3172592" cy="6069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16">
                  <a:extLst>
                    <a:ext uri="{9D8B030D-6E8A-4147-A177-3AD203B41FA5}">
                      <a16:colId xmlns:a16="http://schemas.microsoft.com/office/drawing/2014/main" val="2519945507"/>
                    </a:ext>
                  </a:extLst>
                </a:gridCol>
                <a:gridCol w="2359776">
                  <a:extLst>
                    <a:ext uri="{9D8B030D-6E8A-4147-A177-3AD203B41FA5}">
                      <a16:colId xmlns:a16="http://schemas.microsoft.com/office/drawing/2014/main" val="3895209344"/>
                    </a:ext>
                  </a:extLst>
                </a:gridCol>
              </a:tblGrid>
              <a:tr h="284715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Sassoon Primary" pitchFamily="50" charset="0"/>
                        </a:rPr>
                        <a:t>Key Vocabulary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910194"/>
                  </a:ext>
                </a:extLst>
              </a:tr>
              <a:tr h="446052"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latin typeface="Sassoon Primary"/>
                        </a:rPr>
                        <a:t>Key Word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latin typeface="Sassoon Primary"/>
                        </a:rPr>
                        <a:t>Definition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522093"/>
                  </a:ext>
                </a:extLst>
              </a:tr>
              <a:tr h="408091">
                <a:tc>
                  <a:txBody>
                    <a:bodyPr/>
                    <a:lstStyle/>
                    <a:p>
                      <a:r>
                        <a:rPr lang="en-GB" sz="1200" b="1" i="1">
                          <a:latin typeface="Comic Sans MS"/>
                        </a:rPr>
                        <a:t>past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i="1">
                          <a:latin typeface="Comic Sans MS"/>
                        </a:rPr>
                        <a:t>A time that has already happened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0860657"/>
                  </a:ext>
                </a:extLst>
              </a:tr>
              <a:tr h="588410">
                <a:tc>
                  <a:txBody>
                    <a:bodyPr/>
                    <a:lstStyle/>
                    <a:p>
                      <a:r>
                        <a:rPr lang="en-GB" sz="1200" b="1" i="1">
                          <a:latin typeface="Comic Sans MS"/>
                        </a:rPr>
                        <a:t>old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200" i="1">
                          <a:latin typeface="Comic Sans MS"/>
                        </a:rPr>
                        <a:t>Someone or something that has been around for a long period of time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4073176"/>
                  </a:ext>
                </a:extLst>
              </a:tr>
              <a:tr h="550448">
                <a:tc>
                  <a:txBody>
                    <a:bodyPr/>
                    <a:lstStyle/>
                    <a:p>
                      <a:r>
                        <a:rPr lang="en-GB" sz="1200" b="1" i="1">
                          <a:latin typeface="Comic Sans MS"/>
                        </a:rPr>
                        <a:t>new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i="1">
                          <a:latin typeface="Comic Sans MS"/>
                        </a:rPr>
                        <a:t>Something that has been around for a short period of time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065980"/>
                  </a:ext>
                </a:extLst>
              </a:tr>
              <a:tr h="3606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b="1" i="0" u="none" strike="noStrike" noProof="0">
                          <a:solidFill>
                            <a:srgbClr val="000000"/>
                          </a:solidFill>
                          <a:latin typeface="Comic Sans MS"/>
                        </a:rPr>
                        <a:t>change</a:t>
                      </a:r>
                      <a:endParaRPr lang="en-US" sz="1200" b="1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i="1">
                          <a:latin typeface="Comic Sans MS"/>
                        </a:rPr>
                        <a:t>Not the same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4832562"/>
                  </a:ext>
                </a:extLst>
              </a:tr>
              <a:tr h="389110">
                <a:tc>
                  <a:txBody>
                    <a:bodyPr/>
                    <a:lstStyle/>
                    <a:p>
                      <a:r>
                        <a:rPr lang="en-GB" sz="1200" b="1" i="1">
                          <a:latin typeface="Comic Sans MS"/>
                        </a:rPr>
                        <a:t>game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i="1">
                          <a:latin typeface="Comic Sans MS"/>
                        </a:rPr>
                        <a:t>An organised activity with rules</a:t>
                      </a:r>
                      <a:endParaRPr lang="en-US" sz="120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89535"/>
                  </a:ext>
                </a:extLst>
              </a:tr>
              <a:tr h="71178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b="1" i="0" u="none" strike="noStrike" noProof="0">
                          <a:solidFill>
                            <a:srgbClr val="000000"/>
                          </a:solidFill>
                          <a:latin typeface="Comic Sans MS"/>
                        </a:rPr>
                        <a:t>source</a:t>
                      </a:r>
                      <a:endParaRPr lang="en-US" sz="1200">
                        <a:latin typeface="Comic Sans MS"/>
                      </a:endParaRPr>
                    </a:p>
                    <a:p>
                      <a:pPr lvl="0">
                        <a:buNone/>
                      </a:pPr>
                      <a:endParaRPr lang="en-GB" sz="1200" b="1" i="1">
                        <a:latin typeface="Comic Sans MS"/>
                      </a:endParaRPr>
                    </a:p>
                    <a:p>
                      <a:pPr lvl="0">
                        <a:buNone/>
                      </a:pPr>
                      <a:endParaRPr lang="en-GB" sz="1200" b="1" i="1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0" i="1" u="none" strike="noStrike" noProof="0">
                          <a:solidFill>
                            <a:schemeClr val="dk1"/>
                          </a:solidFill>
                          <a:latin typeface="Comic Sans MS"/>
                        </a:rPr>
                        <a:t>Something that gives us information on an event or topic. a diary, book or a photograph</a:t>
                      </a:r>
                      <a:endParaRPr lang="en-US" sz="120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2934626"/>
                  </a:ext>
                </a:extLst>
              </a:tr>
              <a:tr h="711787">
                <a:tc>
                  <a:txBody>
                    <a:bodyPr/>
                    <a:lstStyle/>
                    <a:p>
                      <a:r>
                        <a:rPr lang="en-GB" sz="1200" b="1" i="1">
                          <a:latin typeface="Comic Sans MS"/>
                        </a:rPr>
                        <a:t>Museum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b="0" i="0" u="none" strike="noStrike" noProof="0">
                          <a:solidFill>
                            <a:srgbClr val="040C28"/>
                          </a:solidFill>
                          <a:latin typeface="Comic Sans MS"/>
                        </a:rPr>
                        <a:t>a building that holds a collection of objects that are found in nature or objects that people created.</a:t>
                      </a:r>
                      <a:endParaRPr lang="en-US" sz="120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4851121"/>
                  </a:ext>
                </a:extLst>
              </a:tr>
              <a:tr h="408091">
                <a:tc>
                  <a:txBody>
                    <a:bodyPr/>
                    <a:lstStyle/>
                    <a:p>
                      <a:r>
                        <a:rPr lang="en-GB" sz="1200" b="1" i="1">
                          <a:latin typeface="Comic Sans MS"/>
                        </a:rPr>
                        <a:t>artefact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GB" sz="1200" i="1">
                          <a:latin typeface="Comic Sans MS"/>
                        </a:rPr>
                        <a:t>An object made by a human being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2335815"/>
                  </a:ext>
                </a:extLst>
              </a:tr>
              <a:tr h="711787">
                <a:tc gridSpan="2"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400">
                        <a:latin typeface="Sassoon Primary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9106101"/>
                  </a:ext>
                </a:extLst>
              </a:tr>
            </a:tbl>
          </a:graphicData>
        </a:graphic>
      </p:graphicFrame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1698D1E-7B5B-A14D-8F95-13D5270ECE87}"/>
              </a:ext>
            </a:extLst>
          </p:cNvPr>
          <p:cNvSpPr/>
          <p:nvPr/>
        </p:nvSpPr>
        <p:spPr>
          <a:xfrm>
            <a:off x="3365361" y="719092"/>
            <a:ext cx="3604334" cy="2933368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>
              <a:latin typeface="Sassoon Primary" pitchFamily="50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8773529-A8C8-E644-96E9-434F63E3AA95}"/>
              </a:ext>
            </a:extLst>
          </p:cNvPr>
          <p:cNvSpPr/>
          <p:nvPr/>
        </p:nvSpPr>
        <p:spPr>
          <a:xfrm>
            <a:off x="7011097" y="88443"/>
            <a:ext cx="2826489" cy="417584"/>
          </a:xfrm>
          <a:prstGeom prst="roundRect">
            <a:avLst>
              <a:gd name="adj" fmla="val 0"/>
            </a:avLst>
          </a:prstGeom>
          <a:solidFill>
            <a:srgbClr val="9900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25" b="1">
                <a:latin typeface="Sassoon Primary" pitchFamily="50" charset="0"/>
              </a:rPr>
              <a:t>Learning Sequence 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048BEA37-8E27-4D28-AA02-9D99119637FD}"/>
              </a:ext>
            </a:extLst>
          </p:cNvPr>
          <p:cNvSpPr/>
          <p:nvPr/>
        </p:nvSpPr>
        <p:spPr>
          <a:xfrm rot="5400000">
            <a:off x="6695849" y="1948623"/>
            <a:ext cx="1159304" cy="536708"/>
          </a:xfrm>
          <a:prstGeom prst="chevron">
            <a:avLst/>
          </a:prstGeom>
          <a:solidFill>
            <a:srgbClr val="9900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94AEA13C-E136-411D-90E1-FA08CC96FC84}"/>
              </a:ext>
            </a:extLst>
          </p:cNvPr>
          <p:cNvSpPr/>
          <p:nvPr/>
        </p:nvSpPr>
        <p:spPr>
          <a:xfrm rot="5400000">
            <a:off x="6709950" y="2929133"/>
            <a:ext cx="1159304" cy="536708"/>
          </a:xfrm>
          <a:prstGeom prst="chevron">
            <a:avLst/>
          </a:prstGeom>
          <a:solidFill>
            <a:srgbClr val="9900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632FB9C2-8F93-4CF9-8368-46CE5ADC0839}"/>
              </a:ext>
            </a:extLst>
          </p:cNvPr>
          <p:cNvSpPr/>
          <p:nvPr/>
        </p:nvSpPr>
        <p:spPr>
          <a:xfrm rot="5400000">
            <a:off x="6704813" y="3899062"/>
            <a:ext cx="1159304" cy="536708"/>
          </a:xfrm>
          <a:prstGeom prst="chevron">
            <a:avLst/>
          </a:prstGeom>
          <a:solidFill>
            <a:srgbClr val="9900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5FC259B5-7DD0-43CB-9B34-DC8EC8BC9578}"/>
              </a:ext>
            </a:extLst>
          </p:cNvPr>
          <p:cNvSpPr/>
          <p:nvPr/>
        </p:nvSpPr>
        <p:spPr>
          <a:xfrm rot="5400000">
            <a:off x="6699807" y="4918035"/>
            <a:ext cx="1159304" cy="536708"/>
          </a:xfrm>
          <a:prstGeom prst="chevron">
            <a:avLst/>
          </a:prstGeom>
          <a:solidFill>
            <a:srgbClr val="9900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4178B442-9645-4A09-A80D-99A7B8215FE7}"/>
              </a:ext>
            </a:extLst>
          </p:cNvPr>
          <p:cNvSpPr/>
          <p:nvPr/>
        </p:nvSpPr>
        <p:spPr>
          <a:xfrm rot="5400000">
            <a:off x="6699799" y="5921551"/>
            <a:ext cx="1159304" cy="536708"/>
          </a:xfrm>
          <a:prstGeom prst="chevron">
            <a:avLst/>
          </a:prstGeom>
          <a:solidFill>
            <a:srgbClr val="9900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60D36E53-68FA-4C94-99BB-056832ED9DBD}"/>
              </a:ext>
            </a:extLst>
          </p:cNvPr>
          <p:cNvSpPr/>
          <p:nvPr/>
        </p:nvSpPr>
        <p:spPr>
          <a:xfrm rot="5400000">
            <a:off x="6714994" y="940231"/>
            <a:ext cx="1159304" cy="536708"/>
          </a:xfrm>
          <a:prstGeom prst="chevron">
            <a:avLst/>
          </a:prstGeom>
          <a:solidFill>
            <a:srgbClr val="9900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04F3C6-23C8-411D-A828-9F4D12C7EE53}"/>
              </a:ext>
            </a:extLst>
          </p:cNvPr>
          <p:cNvSpPr txBox="1"/>
          <p:nvPr/>
        </p:nvSpPr>
        <p:spPr>
          <a:xfrm>
            <a:off x="7161201" y="99169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53274-4706-4875-9964-46797FD988E9}"/>
              </a:ext>
            </a:extLst>
          </p:cNvPr>
          <p:cNvSpPr txBox="1"/>
          <p:nvPr/>
        </p:nvSpPr>
        <p:spPr>
          <a:xfrm>
            <a:off x="7151050" y="1995212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623EF4-1AB8-48A9-9FCC-4B2774AA9E50}"/>
              </a:ext>
            </a:extLst>
          </p:cNvPr>
          <p:cNvSpPr txBox="1"/>
          <p:nvPr/>
        </p:nvSpPr>
        <p:spPr>
          <a:xfrm>
            <a:off x="7156064" y="298966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0D6A9E-035B-4888-BB32-B2B70A635E73}"/>
              </a:ext>
            </a:extLst>
          </p:cNvPr>
          <p:cNvSpPr txBox="1"/>
          <p:nvPr/>
        </p:nvSpPr>
        <p:spPr>
          <a:xfrm>
            <a:off x="7151049" y="3968875"/>
            <a:ext cx="256802" cy="430887"/>
          </a:xfrm>
          <a:prstGeom prst="rect">
            <a:avLst/>
          </a:prstGeom>
          <a:solidFill>
            <a:srgbClr val="990099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4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5DB5F2-C7BD-4271-BCDC-08E68EA5CAB0}"/>
              </a:ext>
            </a:extLst>
          </p:cNvPr>
          <p:cNvSpPr txBox="1"/>
          <p:nvPr/>
        </p:nvSpPr>
        <p:spPr>
          <a:xfrm>
            <a:off x="7151050" y="49632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5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D8E028-F892-445D-910A-DF343E03D670}"/>
              </a:ext>
            </a:extLst>
          </p:cNvPr>
          <p:cNvSpPr txBox="1"/>
          <p:nvPr/>
        </p:nvSpPr>
        <p:spPr>
          <a:xfrm>
            <a:off x="7147188" y="59677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6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D1236-0767-4865-97EB-6B2FFC76D178}"/>
              </a:ext>
            </a:extLst>
          </p:cNvPr>
          <p:cNvSpPr/>
          <p:nvPr/>
        </p:nvSpPr>
        <p:spPr>
          <a:xfrm>
            <a:off x="7621971" y="674081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400" b="1">
                <a:solidFill>
                  <a:schemeClr val="tx1"/>
                </a:solidFill>
                <a:latin typeface="Comic Sans MS"/>
              </a:rPr>
              <a:t>How is my favourite teddy different from the very first teddy bears?</a:t>
            </a:r>
            <a:endParaRPr lang="en-GB" sz="1400" b="1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30E97B-32CC-49A8-8B17-2D8BE974B0AC}"/>
              </a:ext>
            </a:extLst>
          </p:cNvPr>
          <p:cNvSpPr/>
          <p:nvPr/>
        </p:nvSpPr>
        <p:spPr>
          <a:xfrm>
            <a:off x="7601815" y="165430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400" b="1">
                <a:solidFill>
                  <a:schemeClr val="tx1"/>
                </a:solidFill>
                <a:latin typeface="Comic Sans MS"/>
              </a:rPr>
              <a:t>What toys and games did my parents and grandparents used to play with?</a:t>
            </a:r>
            <a:endParaRPr lang="en-GB" sz="1400" b="1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04A1E-D53D-4B3C-ADCC-7EC43403FC15}"/>
              </a:ext>
            </a:extLst>
          </p:cNvPr>
          <p:cNvSpPr/>
          <p:nvPr/>
        </p:nvSpPr>
        <p:spPr>
          <a:xfrm>
            <a:off x="7613445" y="261783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400" b="1" dirty="0">
                <a:solidFill>
                  <a:schemeClr val="tx1"/>
                </a:solidFill>
                <a:latin typeface="Comic Sans MS"/>
              </a:rPr>
              <a:t>How have toys and games changed?</a:t>
            </a:r>
            <a:endParaRPr lang="en-GB" sz="1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598269-83ED-46CA-9102-DFD289824CA4}"/>
              </a:ext>
            </a:extLst>
          </p:cNvPr>
          <p:cNvSpPr/>
          <p:nvPr/>
        </p:nvSpPr>
        <p:spPr>
          <a:xfrm>
            <a:off x="7622323" y="3612286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400" b="1">
                <a:solidFill>
                  <a:schemeClr val="tx1"/>
                </a:solidFill>
                <a:latin typeface="Comic Sans MS"/>
              </a:rPr>
              <a:t>What can we learn from an old painting of children playing?</a:t>
            </a:r>
            <a:endParaRPr lang="en-GB" sz="1400" b="1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D3C8-40EB-4CAB-AFE6-6F2DAE760386}"/>
              </a:ext>
            </a:extLst>
          </p:cNvPr>
          <p:cNvSpPr/>
          <p:nvPr/>
        </p:nvSpPr>
        <p:spPr>
          <a:xfrm>
            <a:off x="7613445" y="4606737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400" b="1">
                <a:solidFill>
                  <a:schemeClr val="tx1"/>
                </a:solidFill>
                <a:latin typeface="Comic Sans MS"/>
              </a:rPr>
              <a:t>How have games changed?</a:t>
            </a:r>
            <a:endParaRPr lang="en-GB" sz="1400" b="1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9BCE6B-8A32-409D-BA62-2EFC20292FD5}"/>
              </a:ext>
            </a:extLst>
          </p:cNvPr>
          <p:cNvSpPr/>
          <p:nvPr/>
        </p:nvSpPr>
        <p:spPr>
          <a:xfrm>
            <a:off x="7613445" y="5560286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400" b="1">
                <a:solidFill>
                  <a:schemeClr val="tx1"/>
                </a:solidFill>
                <a:latin typeface="Comic Sans MS"/>
              </a:rPr>
              <a:t>Create a class museum</a:t>
            </a:r>
            <a:endParaRPr lang="en-GB" sz="1400" b="1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AutoShape 4" descr="Evacuation in the Second World War">
            <a:extLst>
              <a:ext uri="{FF2B5EF4-FFF2-40B4-BE49-F238E27FC236}">
                <a16:creationId xmlns:a16="http://schemas.microsoft.com/office/drawing/2014/main" id="{6347C589-864D-4212-8F42-82DB2FF78F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00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 descr="A teddy bear sitting on a white surface&#10;&#10;Description automatically generated">
            <a:extLst>
              <a:ext uri="{FF2B5EF4-FFF2-40B4-BE49-F238E27FC236}">
                <a16:creationId xmlns:a16="http://schemas.microsoft.com/office/drawing/2014/main" id="{F54630D5-F9D6-DB2B-05E8-56F848148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0089" y="3645326"/>
            <a:ext cx="1565670" cy="2037609"/>
          </a:xfrm>
          <a:prstGeom prst="rect">
            <a:avLst/>
          </a:prstGeom>
        </p:spPr>
      </p:pic>
      <p:pic>
        <p:nvPicPr>
          <p:cNvPr id="10" name="Picture 9" descr="A painting of a village scene&#10;&#10;Description automatically generated">
            <a:extLst>
              <a:ext uri="{FF2B5EF4-FFF2-40B4-BE49-F238E27FC236}">
                <a16:creationId xmlns:a16="http://schemas.microsoft.com/office/drawing/2014/main" id="{F4BF664C-E7AA-2541-F6C9-086F2BBC4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0190" y="672515"/>
            <a:ext cx="3659563" cy="26004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0BA3EBC-CD5F-703F-E1B2-3AB823FABBCC}"/>
              </a:ext>
            </a:extLst>
          </p:cNvPr>
          <p:cNvSpPr txBox="1"/>
          <p:nvPr/>
        </p:nvSpPr>
        <p:spPr>
          <a:xfrm>
            <a:off x="3468014" y="3337964"/>
            <a:ext cx="332712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>
                <a:latin typeface="Comic Sans MS"/>
                <a:ea typeface="Calibri"/>
                <a:cs typeface="Calibri"/>
              </a:rPr>
              <a:t>Painting by </a:t>
            </a:r>
            <a:r>
              <a:rPr lang="en-GB" sz="1400">
                <a:latin typeface="Comic Sans MS"/>
                <a:ea typeface="+mn-lt"/>
                <a:cs typeface="+mn-lt"/>
              </a:rPr>
              <a:t>Pieter Bruegel</a:t>
            </a:r>
            <a:endParaRPr lang="en-GB" sz="1400">
              <a:latin typeface="Comic Sans M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882D9D-663D-1F75-D94F-5570CEC70D92}"/>
              </a:ext>
            </a:extLst>
          </p:cNvPr>
          <p:cNvSpPr txBox="1"/>
          <p:nvPr/>
        </p:nvSpPr>
        <p:spPr>
          <a:xfrm>
            <a:off x="3554715" y="3858166"/>
            <a:ext cx="196251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omic Sans MS"/>
                <a:ea typeface="+mn-lt"/>
                <a:cs typeface="+mn-lt"/>
              </a:rPr>
              <a:t>Stiff </a:t>
            </a:r>
            <a:r>
              <a:rPr lang="en-GB" dirty="0">
                <a:latin typeface="Comic Sans MS"/>
                <a:ea typeface="Calibri"/>
                <a:cs typeface="Calibri"/>
              </a:rPr>
              <a:t>teddy bear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117B6E5-F68A-CB81-F9DB-61C884EBD037}"/>
              </a:ext>
            </a:extLst>
          </p:cNvPr>
          <p:cNvSpPr/>
          <p:nvPr/>
        </p:nvSpPr>
        <p:spPr>
          <a:xfrm>
            <a:off x="162563" y="5472961"/>
            <a:ext cx="3389984" cy="95370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group of toys on a white background&#10;&#10;Description automatically generated">
            <a:extLst>
              <a:ext uri="{FF2B5EF4-FFF2-40B4-BE49-F238E27FC236}">
                <a16:creationId xmlns:a16="http://schemas.microsoft.com/office/drawing/2014/main" id="{37C5F236-A1F0-B855-69FD-E60F3EF449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88" y="5513937"/>
            <a:ext cx="5251394" cy="116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48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3485008-b90c-4508-9c4a-75c9b439d152">
      <Terms xmlns="http://schemas.microsoft.com/office/infopath/2007/PartnerControls"/>
    </lcf76f155ced4ddcb4097134ff3c332f>
    <TaxCatchAll xmlns="33bb1c96-9e37-4a7f-b9f3-36be60426c8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58734E8E6D134D87ACF08E0922B00C" ma:contentTypeVersion="19" ma:contentTypeDescription="Create a new document." ma:contentTypeScope="" ma:versionID="d4a0dd362c50379de7323a83b18481b3">
  <xsd:schema xmlns:xsd="http://www.w3.org/2001/XMLSchema" xmlns:xs="http://www.w3.org/2001/XMLSchema" xmlns:p="http://schemas.microsoft.com/office/2006/metadata/properties" xmlns:ns2="b3485008-b90c-4508-9c4a-75c9b439d152" xmlns:ns3="33bb1c96-9e37-4a7f-b9f3-36be60426c83" targetNamespace="http://schemas.microsoft.com/office/2006/metadata/properties" ma:root="true" ma:fieldsID="45903b5d42a91ef12878c78729ad1594" ns2:_="" ns3:_="">
    <xsd:import namespace="b3485008-b90c-4508-9c4a-75c9b439d152"/>
    <xsd:import namespace="33bb1c96-9e37-4a7f-b9f3-36be60426c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485008-b90c-4508-9c4a-75c9b439d1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c55e06ae-8cb1-41c6-a470-875edd1f60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bb1c96-9e37-4a7f-b9f3-36be60426c8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695aac1a-0726-4153-bd67-974911b154e9}" ma:internalName="TaxCatchAll" ma:showField="CatchAllData" ma:web="33bb1c96-9e37-4a7f-b9f3-36be60426c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5D6B31-3A38-4D04-B047-9F850DCC7E73}">
  <ds:schemaRefs>
    <ds:schemaRef ds:uri="33bb1c96-9e37-4a7f-b9f3-36be60426c83"/>
    <ds:schemaRef ds:uri="b3485008-b90c-4508-9c4a-75c9b439d1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834545B-5B17-4B97-A1AA-C0B8B75DFCCC}"/>
</file>

<file path=customXml/itemProps3.xml><?xml version="1.0" encoding="utf-8"?>
<ds:datastoreItem xmlns:ds="http://schemas.openxmlformats.org/officeDocument/2006/customXml" ds:itemID="{FCC60775-E959-478E-9939-90BE91DEA6B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A4 Paper (210x297 mm)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Usher</dc:creator>
  <cp:revision>10</cp:revision>
  <cp:lastPrinted>2019-04-05T13:47:03Z</cp:lastPrinted>
  <dcterms:created xsi:type="dcterms:W3CDTF">2019-03-22T07:10:13Z</dcterms:created>
  <dcterms:modified xsi:type="dcterms:W3CDTF">2025-12-16T08:00:29Z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0x0101004958734E8E6D134D87ACF08E0922B00C</vt:lpwstr>
  </property>
  <property fmtid="{D5CDD505-2E9C-101B-9397-08002B2CF9AE}" pid="3" name="MediaServiceImageTags">
    <vt:lpwstr/>
  </property>
</Properties>
</file>