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256" r:id="rId5"/>
    <p:sldId id="257" r:id="rId6"/>
    <p:sldId id="258" r:id="rId7"/>
    <p:sldId id="259" r:id="rId8"/>
    <p:sldId id="260" r:id="rId9"/>
    <p:sldId id="261" r:id="rId10"/>
    <p:sldId id="262" r:id="rId11"/>
    <p:sldId id="263" r:id="rId12"/>
    <p:sldId id="273" r:id="rId13"/>
    <p:sldId id="274" r:id="rId14"/>
    <p:sldId id="276" r:id="rId15"/>
    <p:sldId id="282" r:id="rId16"/>
    <p:sldId id="265" r:id="rId17"/>
    <p:sldId id="266" r:id="rId18"/>
    <p:sldId id="283" r:id="rId19"/>
    <p:sldId id="278" r:id="rId20"/>
    <p:sldId id="284" r:id="rId21"/>
    <p:sldId id="279" r:id="rId22"/>
    <p:sldId id="285" r:id="rId23"/>
    <p:sldId id="280" r:id="rId24"/>
    <p:sldId id="286" r:id="rId25"/>
    <p:sldId id="267" r:id="rId26"/>
    <p:sldId id="272" r:id="rId27"/>
    <p:sldId id="268" r:id="rId28"/>
    <p:sldId id="275" r:id="rId29"/>
    <p:sldId id="287" r:id="rId30"/>
    <p:sldId id="271"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64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5" y="2"/>
            <a:ext cx="2945659" cy="496331"/>
          </a:xfrm>
          <a:prstGeom prst="rect">
            <a:avLst/>
          </a:prstGeom>
        </p:spPr>
        <p:txBody>
          <a:bodyPr vert="horz" lIns="91440" tIns="45720" rIns="91440" bIns="45720" rtlCol="0"/>
          <a:lstStyle>
            <a:lvl1pPr algn="r">
              <a:defRPr sz="1200"/>
            </a:lvl1pPr>
          </a:lstStyle>
          <a:p>
            <a:fld id="{DE88DB6A-99B6-4BFC-8222-9E6278E48234}" type="datetimeFigureOut">
              <a:rPr lang="en-GB" smtClean="0"/>
              <a:t>14/03/2023</a:t>
            </a:fld>
            <a:endParaRPr lang="en-GB"/>
          </a:p>
        </p:txBody>
      </p:sp>
      <p:sp>
        <p:nvSpPr>
          <p:cNvPr id="4" name="Footer Placeholder 3"/>
          <p:cNvSpPr>
            <a:spLocks noGrp="1"/>
          </p:cNvSpPr>
          <p:nvPr>
            <p:ph type="ftr" sz="quarter" idx="2"/>
          </p:nvPr>
        </p:nvSpPr>
        <p:spPr>
          <a:xfrm>
            <a:off x="2" y="9428585"/>
            <a:ext cx="2945659" cy="4963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5"/>
            <a:ext cx="2945659" cy="496331"/>
          </a:xfrm>
          <a:prstGeom prst="rect">
            <a:avLst/>
          </a:prstGeom>
        </p:spPr>
        <p:txBody>
          <a:bodyPr vert="horz" lIns="91440" tIns="45720" rIns="91440" bIns="45720" rtlCol="0" anchor="b"/>
          <a:lstStyle>
            <a:lvl1pPr algn="r">
              <a:defRPr sz="1200"/>
            </a:lvl1pPr>
          </a:lstStyle>
          <a:p>
            <a:fld id="{9DAA5BB5-BEFD-4D9B-95F7-684408B15E4C}" type="slidenum">
              <a:rPr lang="en-GB" smtClean="0"/>
              <a:t>‹#›</a:t>
            </a:fld>
            <a:endParaRPr lang="en-GB"/>
          </a:p>
        </p:txBody>
      </p:sp>
    </p:spTree>
    <p:extLst>
      <p:ext uri="{BB962C8B-B14F-4D97-AF65-F5344CB8AC3E}">
        <p14:creationId xmlns:p14="http://schemas.microsoft.com/office/powerpoint/2010/main" val="4277359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9" y="0"/>
            <a:ext cx="2946400" cy="496888"/>
          </a:xfrm>
          <a:prstGeom prst="rect">
            <a:avLst/>
          </a:prstGeom>
        </p:spPr>
        <p:txBody>
          <a:bodyPr vert="horz" lIns="91440" tIns="45720" rIns="91440" bIns="45720" rtlCol="0"/>
          <a:lstStyle>
            <a:lvl1pPr algn="r">
              <a:defRPr sz="1200"/>
            </a:lvl1pPr>
          </a:lstStyle>
          <a:p>
            <a:fld id="{19E90AAF-FC46-4864-B573-B5990EAA8993}" type="datetimeFigureOut">
              <a:rPr lang="en-GB" smtClean="0"/>
              <a:t>14/03/2023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1" y="4714877"/>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165"/>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9" y="9428165"/>
            <a:ext cx="2946400" cy="496887"/>
          </a:xfrm>
          <a:prstGeom prst="rect">
            <a:avLst/>
          </a:prstGeom>
        </p:spPr>
        <p:txBody>
          <a:bodyPr vert="horz" lIns="91440" tIns="45720" rIns="91440" bIns="45720" rtlCol="0" anchor="b"/>
          <a:lstStyle>
            <a:lvl1pPr algn="r">
              <a:defRPr sz="1200"/>
            </a:lvl1pPr>
          </a:lstStyle>
          <a:p>
            <a:fld id="{C3DF93FD-43D8-40FE-97CD-BAEE69BD8F90}" type="slidenum">
              <a:rPr lang="en-GB" smtClean="0"/>
              <a:t>‹#›</a:t>
            </a:fld>
            <a:endParaRPr lang="en-GB"/>
          </a:p>
        </p:txBody>
      </p:sp>
    </p:spTree>
    <p:extLst>
      <p:ext uri="{BB962C8B-B14F-4D97-AF65-F5344CB8AC3E}">
        <p14:creationId xmlns:p14="http://schemas.microsoft.com/office/powerpoint/2010/main" val="170144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DF93FD-43D8-40FE-97CD-BAEE69BD8F90}" type="slidenum">
              <a:rPr lang="en-GB" smtClean="0"/>
              <a:t>20</a:t>
            </a:fld>
            <a:endParaRPr lang="en-GB"/>
          </a:p>
        </p:txBody>
      </p:sp>
    </p:spTree>
    <p:extLst>
      <p:ext uri="{BB962C8B-B14F-4D97-AF65-F5344CB8AC3E}">
        <p14:creationId xmlns:p14="http://schemas.microsoft.com/office/powerpoint/2010/main" val="149803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2E7FA3C-C2E8-42CA-BB8B-D52AC6FEC3F7}" type="datetimeFigureOut">
              <a:rPr lang="en-GB" smtClean="0"/>
              <a:t>14/03/2023</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43923480-42F6-4EB8-9537-381D788E1014}"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E7FA3C-C2E8-42CA-BB8B-D52AC6FEC3F7}"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23480-42F6-4EB8-9537-381D788E101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E7FA3C-C2E8-42CA-BB8B-D52AC6FEC3F7}"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23480-42F6-4EB8-9537-381D788E101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E7FA3C-C2E8-42CA-BB8B-D52AC6FEC3F7}"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23480-42F6-4EB8-9537-381D788E101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2E7FA3C-C2E8-42CA-BB8B-D52AC6FEC3F7}"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23480-42F6-4EB8-9537-381D788E1014}"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2E7FA3C-C2E8-42CA-BB8B-D52AC6FEC3F7}"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23480-42F6-4EB8-9537-381D788E101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2E7FA3C-C2E8-42CA-BB8B-D52AC6FEC3F7}" type="datetimeFigureOut">
              <a:rPr lang="en-GB" smtClean="0"/>
              <a:t>14/03/2023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923480-42F6-4EB8-9537-381D788E101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2E7FA3C-C2E8-42CA-BB8B-D52AC6FEC3F7}" type="datetimeFigureOut">
              <a:rPr lang="en-GB" smtClean="0"/>
              <a:t>14/03/2023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923480-42F6-4EB8-9537-381D788E101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7FA3C-C2E8-42CA-BB8B-D52AC6FEC3F7}" type="datetimeFigureOut">
              <a:rPr lang="en-GB" smtClean="0"/>
              <a:t>14/03/2023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923480-42F6-4EB8-9537-381D788E101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2E7FA3C-C2E8-42CA-BB8B-D52AC6FEC3F7}"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23480-42F6-4EB8-9537-381D788E101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2E7FA3C-C2E8-42CA-BB8B-D52AC6FEC3F7}"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43923480-42F6-4EB8-9537-381D788E1014}"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2E7FA3C-C2E8-42CA-BB8B-D52AC6FEC3F7}" type="datetimeFigureOut">
              <a:rPr lang="en-GB" smtClean="0"/>
              <a:t>14/03/2023</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3923480-42F6-4EB8-9537-381D788E1014}"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4c_DMS-3IE" TargetMode="External"/><Relationship Id="rId2" Type="http://schemas.openxmlformats.org/officeDocument/2006/relationships/hyperlink" Target="https://www.youtube.com/watch?v=z9KRimNLkJ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6176" y="1794520"/>
            <a:ext cx="7851648" cy="1828800"/>
          </a:xfrm>
        </p:spPr>
        <p:txBody>
          <a:bodyPr>
            <a:noAutofit/>
          </a:bodyPr>
          <a:lstStyle/>
          <a:p>
            <a:pPr algn="ctr"/>
            <a:r>
              <a:rPr lang="en-GB" sz="7200" dirty="0">
                <a:solidFill>
                  <a:schemeClr val="bg1"/>
                </a:solidFill>
              </a:rPr>
              <a:t>Year 2 </a:t>
            </a:r>
            <a:br>
              <a:rPr lang="en-GB" sz="7200" dirty="0">
                <a:solidFill>
                  <a:schemeClr val="bg1"/>
                </a:solidFill>
              </a:rPr>
            </a:br>
            <a:r>
              <a:rPr lang="en-GB" sz="7200" dirty="0">
                <a:solidFill>
                  <a:schemeClr val="bg1"/>
                </a:solidFill>
              </a:rPr>
              <a:t>Assessment Afternoon</a:t>
            </a:r>
          </a:p>
        </p:txBody>
      </p:sp>
      <p:sp>
        <p:nvSpPr>
          <p:cNvPr id="7" name="Subtitle 6"/>
          <p:cNvSpPr>
            <a:spLocks noGrp="1"/>
          </p:cNvSpPr>
          <p:nvPr>
            <p:ph type="subTitle" idx="1"/>
          </p:nvPr>
        </p:nvSpPr>
        <p:spPr>
          <a:xfrm>
            <a:off x="539552" y="4149080"/>
            <a:ext cx="7854696" cy="1752600"/>
          </a:xfrm>
        </p:spPr>
        <p:txBody>
          <a:bodyPr>
            <a:normAutofit/>
          </a:bodyPr>
          <a:lstStyle/>
          <a:p>
            <a:pPr algn="ctr"/>
            <a:r>
              <a:rPr lang="en-GB" sz="3600" dirty="0">
                <a:solidFill>
                  <a:schemeClr val="bg1"/>
                </a:solidFill>
                <a:latin typeface="Comic Sans MS" panose="030F0702030302020204" pitchFamily="66" charset="0"/>
              </a:rPr>
              <a:t>March 2023</a:t>
            </a:r>
          </a:p>
        </p:txBody>
      </p:sp>
    </p:spTree>
    <p:extLst>
      <p:ext uri="{BB962C8B-B14F-4D97-AF65-F5344CB8AC3E}">
        <p14:creationId xmlns:p14="http://schemas.microsoft.com/office/powerpoint/2010/main" val="194345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75920"/>
          </a:xfrm>
        </p:spPr>
        <p:txBody>
          <a:bodyPr/>
          <a:lstStyle/>
          <a:p>
            <a:pPr marL="0" indent="0">
              <a:buNone/>
            </a:pPr>
            <a:r>
              <a:rPr lang="en-GB" u="sng" dirty="0">
                <a:latin typeface="Comic Sans MS" panose="030F0702030302020204" pitchFamily="66" charset="0"/>
              </a:rPr>
              <a:t>Reading paper 1</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91540"/>
            <a:ext cx="5616624" cy="629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75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heel(1)">
                                      <p:cBhvr>
                                        <p:cTn id="13"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120680"/>
          </a:xfrm>
        </p:spPr>
        <p:txBody>
          <a:bodyPr/>
          <a:lstStyle/>
          <a:p>
            <a:pPr marL="0" indent="0">
              <a:buNone/>
            </a:pPr>
            <a:r>
              <a:rPr lang="en-GB" u="sng" dirty="0">
                <a:latin typeface="Comic Sans MS" panose="030F0702030302020204" pitchFamily="66" charset="0"/>
              </a:rPr>
              <a:t>Reading paper 2</a:t>
            </a:r>
          </a:p>
          <a:p>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3528392" cy="5338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8126" y="83774"/>
            <a:ext cx="4824537" cy="2163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884" y="2149252"/>
            <a:ext cx="2376264" cy="268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9771" y="4905182"/>
            <a:ext cx="37719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2149" y="3515827"/>
            <a:ext cx="3208139" cy="1073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907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wheel(1)">
                                      <p:cBhvr>
                                        <p:cTn id="13" dur="20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079"/>
                                        </p:tgtEl>
                                        <p:attrNameLst>
                                          <p:attrName>style.visibility</p:attrName>
                                        </p:attrNameLst>
                                      </p:cBhvr>
                                      <p:to>
                                        <p:strVal val="visible"/>
                                      </p:to>
                                    </p:set>
                                    <p:animEffect transition="in" filter="circle(in)">
                                      <p:cBhvr>
                                        <p:cTn id="26" dur="2000"/>
                                        <p:tgtEl>
                                          <p:spTgt spid="307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circle(in)">
                                      <p:cBhvr>
                                        <p:cTn id="31"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328" y="-387424"/>
            <a:ext cx="8229600" cy="1143000"/>
          </a:xfrm>
        </p:spPr>
        <p:txBody>
          <a:bodyPr/>
          <a:lstStyle/>
          <a:p>
            <a:r>
              <a:rPr lang="en-GB" dirty="0"/>
              <a:t>Reading at greater depth</a:t>
            </a:r>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4967" y="764704"/>
            <a:ext cx="3724985" cy="5866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700808"/>
            <a:ext cx="4067944" cy="4538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54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wheel(1)">
                                      <p:cBhvr>
                                        <p:cTn id="11" dur="20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wheel(1)">
                                      <p:cBhvr>
                                        <p:cTn id="16"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5328592"/>
          </a:xfrm>
        </p:spPr>
        <p:txBody>
          <a:bodyPr>
            <a:normAutofit lnSpcReduction="10000"/>
          </a:bodyPr>
          <a:lstStyle/>
          <a:p>
            <a:pPr marL="0" indent="0">
              <a:buNone/>
            </a:pPr>
            <a:r>
              <a:rPr lang="en-GB" sz="3200" b="1" u="sng" dirty="0">
                <a:latin typeface="Comic Sans MS" panose="030F0702030302020204" pitchFamily="66" charset="0"/>
              </a:rPr>
              <a:t>Writing</a:t>
            </a:r>
          </a:p>
          <a:p>
            <a:pPr>
              <a:buFont typeface="Wingdings" panose="05000000000000000000" pitchFamily="2" charset="2"/>
              <a:buChar char="Ø"/>
            </a:pPr>
            <a:r>
              <a:rPr lang="en-GB" sz="3200" dirty="0">
                <a:latin typeface="Comic Sans MS" panose="030F0702030302020204" pitchFamily="66" charset="0"/>
              </a:rPr>
              <a:t>Teacher assessed as part of teaching and learning in the classroom.</a:t>
            </a:r>
          </a:p>
          <a:p>
            <a:pPr>
              <a:buFont typeface="Wingdings" panose="05000000000000000000" pitchFamily="2" charset="2"/>
              <a:buChar char="Ø"/>
            </a:pPr>
            <a:r>
              <a:rPr lang="en-GB" sz="3200" dirty="0">
                <a:latin typeface="Comic Sans MS" panose="030F0702030302020204" pitchFamily="66" charset="0"/>
              </a:rPr>
              <a:t>Based on a range of pieces of writing in different contexts.</a:t>
            </a:r>
          </a:p>
          <a:p>
            <a:pPr>
              <a:buFont typeface="Wingdings" panose="05000000000000000000" pitchFamily="2" charset="2"/>
              <a:buChar char="Ø"/>
            </a:pPr>
            <a:r>
              <a:rPr lang="en-GB" sz="3200" dirty="0">
                <a:latin typeface="Comic Sans MS" panose="030F0702030302020204" pitchFamily="66" charset="0"/>
              </a:rPr>
              <a:t>Assessed against framework.</a:t>
            </a:r>
          </a:p>
          <a:p>
            <a:pPr>
              <a:buFont typeface="Wingdings" panose="05000000000000000000" pitchFamily="2" charset="2"/>
              <a:buChar char="Ø"/>
            </a:pPr>
            <a:r>
              <a:rPr lang="en-GB" sz="3200" dirty="0">
                <a:latin typeface="Comic Sans MS" panose="030F0702030302020204" pitchFamily="66" charset="0"/>
              </a:rPr>
              <a:t>Evidence needed a number of times to achieve standard.</a:t>
            </a:r>
          </a:p>
          <a:p>
            <a:pPr>
              <a:buFont typeface="Wingdings" panose="05000000000000000000" pitchFamily="2" charset="2"/>
              <a:buChar char="Ø"/>
            </a:pPr>
            <a:r>
              <a:rPr lang="en-GB" sz="3200" dirty="0">
                <a:latin typeface="Comic Sans MS" panose="030F0702030302020204" pitchFamily="66" charset="0"/>
              </a:rPr>
              <a:t>Children must be able to demonstrate all statements to achieve standard.</a:t>
            </a:r>
          </a:p>
          <a:p>
            <a:pPr>
              <a:buFont typeface="Wingdings" panose="05000000000000000000" pitchFamily="2" charset="2"/>
              <a:buChar char="Ø"/>
            </a:pPr>
            <a:endParaRPr lang="en-GB" dirty="0"/>
          </a:p>
          <a:p>
            <a:pPr marL="0" indent="0">
              <a:buNone/>
            </a:pPr>
            <a:endParaRPr lang="en-GB" dirty="0"/>
          </a:p>
          <a:p>
            <a:pPr>
              <a:buFont typeface="Wingdings" panose="05000000000000000000" pitchFamily="2" charset="2"/>
              <a:buChar char="Ø"/>
            </a:pPr>
            <a:endParaRPr lang="en-GB" b="1" u="sng" dirty="0"/>
          </a:p>
        </p:txBody>
      </p:sp>
    </p:spTree>
    <p:extLst>
      <p:ext uri="{BB962C8B-B14F-4D97-AF65-F5344CB8AC3E}">
        <p14:creationId xmlns:p14="http://schemas.microsoft.com/office/powerpoint/2010/main" val="75135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6408712"/>
          </a:xfrm>
        </p:spPr>
        <p:txBody>
          <a:bodyPr>
            <a:normAutofit/>
          </a:bodyPr>
          <a:lstStyle/>
          <a:p>
            <a:pPr marL="0" indent="0">
              <a:buNone/>
            </a:pPr>
            <a:r>
              <a:rPr lang="en-GB" dirty="0">
                <a:latin typeface="Comic Sans MS" panose="030F0702030302020204" pitchFamily="66" charset="0"/>
              </a:rPr>
              <a:t>To achieve the expected standard, children will need to…</a:t>
            </a:r>
          </a:p>
          <a:p>
            <a:r>
              <a:rPr lang="en-GB" dirty="0">
                <a:latin typeface="Comic Sans MS" panose="030F0702030302020204" pitchFamily="66" charset="0"/>
              </a:rPr>
              <a:t>Punctuate most sentences correctly with capital letters, full stops and question marks when required.</a:t>
            </a:r>
          </a:p>
          <a:p>
            <a:r>
              <a:rPr lang="en-GB" dirty="0">
                <a:latin typeface="Comic Sans MS" panose="030F0702030302020204" pitchFamily="66" charset="0"/>
              </a:rPr>
              <a:t>Use present and past tense.</a:t>
            </a:r>
          </a:p>
          <a:p>
            <a:r>
              <a:rPr lang="en-GB" dirty="0">
                <a:latin typeface="Comic Sans MS" panose="030F0702030302020204" pitchFamily="66" charset="0"/>
              </a:rPr>
              <a:t>Use coordination (or, and, but) and subordination (when, if, that, because)</a:t>
            </a:r>
          </a:p>
          <a:p>
            <a:r>
              <a:rPr lang="en-GB" dirty="0">
                <a:latin typeface="Comic Sans MS" panose="030F0702030302020204" pitchFamily="66" charset="0"/>
              </a:rPr>
              <a:t>Spell words learnt for homework consistently and correctly in their writing.</a:t>
            </a:r>
          </a:p>
          <a:p>
            <a:r>
              <a:rPr lang="en-GB" dirty="0">
                <a:latin typeface="Comic Sans MS" panose="030F0702030302020204" pitchFamily="66" charset="0"/>
              </a:rPr>
              <a:t>Form capital letters and digits of the correct size, orientation and relationship to one another and to lower case letters.</a:t>
            </a:r>
          </a:p>
          <a:p>
            <a:r>
              <a:rPr lang="en-GB" dirty="0">
                <a:latin typeface="Comic Sans MS" panose="030F0702030302020204" pitchFamily="66" charset="0"/>
              </a:rPr>
              <a:t>Use spacing between words.</a:t>
            </a:r>
          </a:p>
          <a:p>
            <a:endParaRPr lang="en-GB" dirty="0">
              <a:latin typeface="Comic Sans MS" panose="030F0702030302020204" pitchFamily="66" charset="0"/>
            </a:endParaRPr>
          </a:p>
          <a:p>
            <a:endParaRPr lang="en-GB" dirty="0"/>
          </a:p>
          <a:p>
            <a:endParaRPr lang="en-GB" dirty="0"/>
          </a:p>
        </p:txBody>
      </p:sp>
    </p:spTree>
    <p:extLst>
      <p:ext uri="{BB962C8B-B14F-4D97-AF65-F5344CB8AC3E}">
        <p14:creationId xmlns:p14="http://schemas.microsoft.com/office/powerpoint/2010/main" val="328229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459432"/>
            <a:ext cx="9739576" cy="7632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80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143000"/>
          </a:xfrm>
        </p:spPr>
        <p:txBody>
          <a:bodyPr>
            <a:normAutofit/>
          </a:bodyPr>
          <a:lstStyle/>
          <a:p>
            <a:r>
              <a:rPr lang="en-GB" sz="4200" dirty="0"/>
              <a:t>Working Towards the expected standard</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671" y="1340768"/>
            <a:ext cx="3886273"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340768"/>
            <a:ext cx="4649692" cy="4343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83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barn(inVertical)">
                                      <p:cBhvr>
                                        <p:cTn id="1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560070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862" y="4149080"/>
            <a:ext cx="58578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459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77" y="-22375"/>
            <a:ext cx="8229600" cy="1143000"/>
          </a:xfrm>
        </p:spPr>
        <p:txBody>
          <a:bodyPr>
            <a:normAutofit fontScale="90000"/>
          </a:bodyPr>
          <a:lstStyle/>
          <a:p>
            <a:r>
              <a:rPr lang="en-GB" dirty="0"/>
              <a:t>Working at the expected standard.</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06" y="1340768"/>
            <a:ext cx="4412993"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630" y="1844824"/>
            <a:ext cx="4598091" cy="410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40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ipe(down)">
                                      <p:cBhvr>
                                        <p:cTn id="11" dur="5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wipe(down)">
                                      <p:cBhvr>
                                        <p:cTn id="16"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112" y="1963968"/>
            <a:ext cx="4605637" cy="455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4588945"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14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of the meeting….</a:t>
            </a:r>
          </a:p>
        </p:txBody>
      </p:sp>
      <p:sp>
        <p:nvSpPr>
          <p:cNvPr id="3" name="Content Placeholder 2"/>
          <p:cNvSpPr>
            <a:spLocks noGrp="1"/>
          </p:cNvSpPr>
          <p:nvPr>
            <p:ph idx="1"/>
          </p:nvPr>
        </p:nvSpPr>
        <p:spPr>
          <a:xfrm>
            <a:off x="467544" y="2420888"/>
            <a:ext cx="8229600" cy="4749160"/>
          </a:xfrm>
        </p:spPr>
        <p:txBody>
          <a:bodyPr>
            <a:normAutofit/>
          </a:bodyPr>
          <a:lstStyle/>
          <a:p>
            <a:r>
              <a:rPr lang="en-GB" sz="3200" dirty="0">
                <a:latin typeface="Comic Sans MS" panose="030F0702030302020204" pitchFamily="66" charset="0"/>
              </a:rPr>
              <a:t>To provide up to date information about the assessment arrangements in Year 2.</a:t>
            </a:r>
          </a:p>
          <a:p>
            <a:pPr marL="0" indent="0">
              <a:buNone/>
            </a:pPr>
            <a:endParaRPr lang="en-GB" sz="3200" dirty="0">
              <a:latin typeface="Comic Sans MS" panose="030F0702030302020204" pitchFamily="66" charset="0"/>
            </a:endParaRPr>
          </a:p>
          <a:p>
            <a:r>
              <a:rPr lang="en-GB" sz="3200" dirty="0">
                <a:latin typeface="Comic Sans MS" panose="030F0702030302020204" pitchFamily="66" charset="0"/>
              </a:rPr>
              <a:t>To  share  pupil expectations by the end of KS1 in reading, writing and maths.</a:t>
            </a:r>
          </a:p>
        </p:txBody>
      </p:sp>
    </p:spTree>
    <p:extLst>
      <p:ext uri="{BB962C8B-B14F-4D97-AF65-F5344CB8AC3E}">
        <p14:creationId xmlns:p14="http://schemas.microsoft.com/office/powerpoint/2010/main" val="155167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0"/>
            <a:ext cx="8229600" cy="1143000"/>
          </a:xfrm>
        </p:spPr>
        <p:txBody>
          <a:bodyPr/>
          <a:lstStyle/>
          <a:p>
            <a:pPr algn="ctr"/>
            <a:r>
              <a:rPr lang="en-GB" dirty="0"/>
              <a:t>Working at greater depth</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12776"/>
            <a:ext cx="4223015"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196752"/>
            <a:ext cx="380960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19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heel(1)">
                                      <p:cBhvr>
                                        <p:cTn id="11" dur="2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wheel(1)">
                                      <p:cBhvr>
                                        <p:cTn id="16"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7" y="188640"/>
            <a:ext cx="4778493" cy="5577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390" y="277057"/>
            <a:ext cx="4044817" cy="5514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895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8229600" cy="5472608"/>
          </a:xfrm>
        </p:spPr>
        <p:txBody>
          <a:bodyPr>
            <a:normAutofit/>
          </a:bodyPr>
          <a:lstStyle/>
          <a:p>
            <a:pPr marL="0" indent="0">
              <a:buNone/>
            </a:pPr>
            <a:r>
              <a:rPr lang="en-GB" sz="2800" b="1" u="sng" dirty="0">
                <a:latin typeface="Comic Sans MS" panose="030F0702030302020204" pitchFamily="66" charset="0"/>
              </a:rPr>
              <a:t>Maths</a:t>
            </a:r>
          </a:p>
          <a:p>
            <a:pPr marL="0" indent="0">
              <a:buNone/>
            </a:pPr>
            <a:r>
              <a:rPr lang="en-GB" sz="2800" b="1" u="sng" dirty="0">
                <a:latin typeface="Comic Sans MS" panose="030F0702030302020204" pitchFamily="66" charset="0"/>
              </a:rPr>
              <a:t>Paper 1</a:t>
            </a:r>
          </a:p>
          <a:p>
            <a:pPr>
              <a:buFont typeface="Courier New" panose="02070309020205020404" pitchFamily="49" charset="0"/>
              <a:buChar char="o"/>
            </a:pPr>
            <a:r>
              <a:rPr lang="en-GB" sz="2800" dirty="0">
                <a:latin typeface="Comic Sans MS" panose="030F0702030302020204" pitchFamily="66" charset="0"/>
              </a:rPr>
              <a:t>Arithmetic test focussing on number and calculation skills practised throughout the year.</a:t>
            </a:r>
          </a:p>
          <a:p>
            <a:pPr marL="0" indent="0">
              <a:buNone/>
            </a:pPr>
            <a:r>
              <a:rPr lang="en-GB" sz="2800" b="1" u="sng" dirty="0">
                <a:latin typeface="Comic Sans MS" panose="030F0702030302020204" pitchFamily="66" charset="0"/>
              </a:rPr>
              <a:t>Paper 2</a:t>
            </a:r>
          </a:p>
          <a:p>
            <a:pPr>
              <a:buFont typeface="Courier New" panose="02070309020205020404" pitchFamily="49" charset="0"/>
              <a:buChar char="o"/>
            </a:pPr>
            <a:r>
              <a:rPr lang="en-GB" sz="2800" dirty="0">
                <a:latin typeface="Comic Sans MS" panose="030F0702030302020204" pitchFamily="66" charset="0"/>
              </a:rPr>
              <a:t>Reasoning test.</a:t>
            </a:r>
          </a:p>
          <a:p>
            <a:pPr>
              <a:buFont typeface="Courier New" panose="02070309020205020404" pitchFamily="49" charset="0"/>
              <a:buChar char="o"/>
            </a:pPr>
            <a:endParaRPr lang="en-GB" sz="2800" dirty="0">
              <a:latin typeface="Comic Sans MS" panose="030F0702030302020204" pitchFamily="66" charset="0"/>
            </a:endParaRPr>
          </a:p>
          <a:p>
            <a:pPr marL="0" indent="0" algn="ctr">
              <a:buNone/>
            </a:pPr>
            <a:r>
              <a:rPr lang="en-GB" sz="2800" b="1" dirty="0">
                <a:latin typeface="Comic Sans MS" panose="030F0702030302020204" pitchFamily="66" charset="0"/>
              </a:rPr>
              <a:t>No apparatus is allowed in either test</a:t>
            </a:r>
          </a:p>
          <a:p>
            <a:pPr>
              <a:buFont typeface="Courier New" panose="02070309020205020404" pitchFamily="49" charset="0"/>
              <a:buChar char="o"/>
            </a:pPr>
            <a:endParaRPr lang="en-GB"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249151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normAutofit fontScale="90000"/>
          </a:bodyPr>
          <a:lstStyle/>
          <a:p>
            <a:pPr algn="ctr"/>
            <a:r>
              <a:rPr lang="en-GB" sz="4000" dirty="0">
                <a:latin typeface="Comic Sans MS" panose="030F0702030302020204" pitchFamily="66" charset="0"/>
              </a:rPr>
              <a:t>Reaching the expected standard in maths</a:t>
            </a:r>
            <a:r>
              <a:rPr lang="en-GB" dirty="0">
                <a:latin typeface="Comic Sans MS" panose="030F0702030302020204" pitchFamily="66" charset="0"/>
              </a:rPr>
              <a:t>.</a:t>
            </a:r>
          </a:p>
        </p:txBody>
      </p:sp>
      <p:sp>
        <p:nvSpPr>
          <p:cNvPr id="3" name="Content Placeholder 2"/>
          <p:cNvSpPr>
            <a:spLocks noGrp="1"/>
          </p:cNvSpPr>
          <p:nvPr>
            <p:ph idx="1"/>
          </p:nvPr>
        </p:nvSpPr>
        <p:spPr>
          <a:xfrm>
            <a:off x="395536" y="1412776"/>
            <a:ext cx="8229600" cy="5328592"/>
          </a:xfrm>
        </p:spPr>
        <p:txBody>
          <a:bodyPr>
            <a:normAutofit/>
          </a:bodyPr>
          <a:lstStyle/>
          <a:p>
            <a:pPr marL="0" indent="0">
              <a:buNone/>
            </a:pPr>
            <a:r>
              <a:rPr lang="en-GB" dirty="0">
                <a:latin typeface="Comic Sans MS" panose="030F0702030302020204" pitchFamily="66" charset="0"/>
              </a:rPr>
              <a:t>Children will need to demonstrate they can …</a:t>
            </a:r>
          </a:p>
          <a:p>
            <a:r>
              <a:rPr lang="en-GB" dirty="0">
                <a:latin typeface="Comic Sans MS" panose="030F0702030302020204" pitchFamily="66" charset="0"/>
              </a:rPr>
              <a:t>Partition 2 digit numbers in different ways.</a:t>
            </a:r>
          </a:p>
          <a:p>
            <a:r>
              <a:rPr lang="en-GB" dirty="0">
                <a:latin typeface="Comic Sans MS" panose="030F0702030302020204" pitchFamily="66" charset="0"/>
              </a:rPr>
              <a:t>Add two 2 digit numbers.</a:t>
            </a:r>
          </a:p>
          <a:p>
            <a:r>
              <a:rPr lang="en-GB" dirty="0">
                <a:latin typeface="Comic Sans MS" panose="030F0702030302020204" pitchFamily="66" charset="0"/>
              </a:rPr>
              <a:t>Estimate an answer as a way of checking.</a:t>
            </a:r>
          </a:p>
          <a:p>
            <a:r>
              <a:rPr lang="en-GB" dirty="0">
                <a:latin typeface="Comic Sans MS" panose="030F0702030302020204" pitchFamily="66" charset="0"/>
              </a:rPr>
              <a:t>Subtract mentally a 2 digit number from another 2 digit number e.g. 74-33.</a:t>
            </a:r>
          </a:p>
          <a:p>
            <a:r>
              <a:rPr lang="en-GB" dirty="0">
                <a:latin typeface="Comic Sans MS" panose="030F0702030302020204" pitchFamily="66" charset="0"/>
              </a:rPr>
              <a:t>Understand inverse relationships.</a:t>
            </a:r>
          </a:p>
          <a:p>
            <a:r>
              <a:rPr lang="en-GB" dirty="0">
                <a:latin typeface="Comic Sans MS" panose="030F0702030302020204" pitchFamily="66" charset="0"/>
              </a:rPr>
              <a:t>Know multiplication and division facts for 2, 5 and 10 times tables. </a:t>
            </a:r>
          </a:p>
          <a:p>
            <a:r>
              <a:rPr lang="en-GB" dirty="0">
                <a:latin typeface="Comic Sans MS" panose="030F0702030302020204" pitchFamily="66" charset="0"/>
              </a:rPr>
              <a:t>Understand fractions – 1/3, ¼, ½, 2/4, ¾.</a:t>
            </a:r>
          </a:p>
          <a:p>
            <a:r>
              <a:rPr lang="en-GB" dirty="0">
                <a:latin typeface="Comic Sans MS" panose="030F0702030302020204" pitchFamily="66" charset="0"/>
              </a:rPr>
              <a:t>Solve problems in all areas.</a:t>
            </a:r>
          </a:p>
          <a:p>
            <a:endParaRPr lang="en-GB" dirty="0"/>
          </a:p>
        </p:txBody>
      </p:sp>
    </p:spTree>
    <p:extLst>
      <p:ext uri="{BB962C8B-B14F-4D97-AF65-F5344CB8AC3E}">
        <p14:creationId xmlns:p14="http://schemas.microsoft.com/office/powerpoint/2010/main" val="6291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229600" cy="4389120"/>
          </a:xfrm>
        </p:spPr>
        <p:txBody>
          <a:bodyPr/>
          <a:lstStyle/>
          <a:p>
            <a:pPr marL="0" indent="0">
              <a:buNone/>
            </a:pPr>
            <a:r>
              <a:rPr lang="en-GB" dirty="0">
                <a:latin typeface="Comic Sans MS" panose="030F0702030302020204" pitchFamily="66" charset="0"/>
              </a:rPr>
              <a:t>Arithmetic Paper – examples of questions.</a:t>
            </a:r>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32480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880876"/>
            <a:ext cx="30384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768" y="2708920"/>
            <a:ext cx="34575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2708920"/>
            <a:ext cx="31527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452" y="3785199"/>
            <a:ext cx="28003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0803" y="3604270"/>
            <a:ext cx="30289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598" y="4708521"/>
            <a:ext cx="32766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8853" y="4498826"/>
            <a:ext cx="334327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4128" y="5489426"/>
            <a:ext cx="2315716" cy="1152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3919" y="5690299"/>
            <a:ext cx="2810049" cy="751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76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circle(in)">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circle(in)">
                                      <p:cBhvr>
                                        <p:cTn id="19" dur="20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circle(in)">
                                      <p:cBhvr>
                                        <p:cTn id="24" dur="20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053"/>
                                        </p:tgtEl>
                                        <p:attrNameLst>
                                          <p:attrName>style.visibility</p:attrName>
                                        </p:attrNameLst>
                                      </p:cBhvr>
                                      <p:to>
                                        <p:strVal val="visible"/>
                                      </p:to>
                                    </p:set>
                                    <p:animEffect transition="in" filter="circle(in)">
                                      <p:cBhvr>
                                        <p:cTn id="29" dur="2000"/>
                                        <p:tgtEl>
                                          <p:spTgt spid="205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054"/>
                                        </p:tgtEl>
                                        <p:attrNameLst>
                                          <p:attrName>style.visibility</p:attrName>
                                        </p:attrNameLst>
                                      </p:cBhvr>
                                      <p:to>
                                        <p:strVal val="visible"/>
                                      </p:to>
                                    </p:set>
                                    <p:animEffect transition="in" filter="circle(in)">
                                      <p:cBhvr>
                                        <p:cTn id="34" dur="2000"/>
                                        <p:tgtEl>
                                          <p:spTgt spid="205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055"/>
                                        </p:tgtEl>
                                        <p:attrNameLst>
                                          <p:attrName>style.visibility</p:attrName>
                                        </p:attrNameLst>
                                      </p:cBhvr>
                                      <p:to>
                                        <p:strVal val="visible"/>
                                      </p:to>
                                    </p:set>
                                    <p:animEffect transition="in" filter="circle(in)">
                                      <p:cBhvr>
                                        <p:cTn id="39" dur="2000"/>
                                        <p:tgtEl>
                                          <p:spTgt spid="205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5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05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05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832648"/>
          </a:xfrm>
        </p:spPr>
        <p:txBody>
          <a:bodyPr/>
          <a:lstStyle/>
          <a:p>
            <a:pPr marL="0" indent="0">
              <a:buNone/>
            </a:pPr>
            <a:r>
              <a:rPr lang="en-GB" dirty="0">
                <a:latin typeface="Comic Sans MS" panose="030F0702030302020204" pitchFamily="66" charset="0"/>
              </a:rPr>
              <a:t>Reasoning paper – examples of questions.</a:t>
            </a: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052736"/>
            <a:ext cx="21717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052736"/>
            <a:ext cx="2310953" cy="2717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052736"/>
            <a:ext cx="2090502" cy="2487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770010"/>
            <a:ext cx="1945153" cy="2117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2944063"/>
            <a:ext cx="2207872" cy="1651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4794305"/>
            <a:ext cx="3440360" cy="99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3" y="3981929"/>
            <a:ext cx="2163205" cy="262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23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9"/>
                                        </p:tgtEl>
                                        <p:attrNameLst>
                                          <p:attrName>style.visibility</p:attrName>
                                        </p:attrNameLst>
                                      </p:cBhvr>
                                      <p:to>
                                        <p:strVal val="visible"/>
                                      </p:to>
                                    </p:set>
                                    <p:animEffect transition="in" filter="circle(in)">
                                      <p:cBhvr>
                                        <p:cTn id="14" dur="2000"/>
                                        <p:tgtEl>
                                          <p:spTgt spid="102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circle(in)">
                                      <p:cBhvr>
                                        <p:cTn id="19" dur="20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ircle(in)">
                                      <p:cBhvr>
                                        <p:cTn id="24" dur="20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31"/>
                                        </p:tgtEl>
                                        <p:attrNameLst>
                                          <p:attrName>style.visibility</p:attrName>
                                        </p:attrNameLst>
                                      </p:cBhvr>
                                      <p:to>
                                        <p:strVal val="visible"/>
                                      </p:to>
                                    </p:set>
                                    <p:animEffect transition="in" filter="circle(in)">
                                      <p:cBhvr>
                                        <p:cTn id="29" dur="2000"/>
                                        <p:tgtEl>
                                          <p:spTgt spid="1031"/>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circle(in)">
                                      <p:cBhvr>
                                        <p:cTn id="34" dur="2000"/>
                                        <p:tgtEl>
                                          <p:spTgt spid="103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33"/>
                                        </p:tgtEl>
                                        <p:attrNameLst>
                                          <p:attrName>style.visibility</p:attrName>
                                        </p:attrNameLst>
                                      </p:cBhvr>
                                      <p:to>
                                        <p:strVal val="visible"/>
                                      </p:to>
                                    </p:set>
                                    <p:animEffect transition="in" filter="circle(in)">
                                      <p:cBhvr>
                                        <p:cTn id="39" dur="2000"/>
                                        <p:tgtEl>
                                          <p:spTgt spid="103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32"/>
                                        </p:tgtEl>
                                        <p:attrNameLst>
                                          <p:attrName>style.visibility</p:attrName>
                                        </p:attrNameLst>
                                      </p:cBhvr>
                                      <p:to>
                                        <p:strVal val="visible"/>
                                      </p:to>
                                    </p:set>
                                    <p:animEffect transition="in" filter="circle(in)">
                                      <p:cBhvr>
                                        <p:cTn id="44"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8245-071F-4CB0-B062-EAA77B4595B1}"/>
              </a:ext>
            </a:extLst>
          </p:cNvPr>
          <p:cNvSpPr>
            <a:spLocks noGrp="1"/>
          </p:cNvSpPr>
          <p:nvPr>
            <p:ph type="title"/>
          </p:nvPr>
        </p:nvSpPr>
        <p:spPr/>
        <p:txBody>
          <a:bodyPr/>
          <a:lstStyle/>
          <a:p>
            <a:r>
              <a:rPr lang="en-US" dirty="0"/>
              <a:t>How can you help?</a:t>
            </a:r>
            <a:endParaRPr lang="en-GB" dirty="0"/>
          </a:p>
        </p:txBody>
      </p:sp>
      <p:sp>
        <p:nvSpPr>
          <p:cNvPr id="3" name="Content Placeholder 2">
            <a:extLst>
              <a:ext uri="{FF2B5EF4-FFF2-40B4-BE49-F238E27FC236}">
                <a16:creationId xmlns:a16="http://schemas.microsoft.com/office/drawing/2014/main" id="{8776C80A-453B-47FD-93EE-97B48AE3DF2A}"/>
              </a:ext>
            </a:extLst>
          </p:cNvPr>
          <p:cNvSpPr>
            <a:spLocks noGrp="1"/>
          </p:cNvSpPr>
          <p:nvPr>
            <p:ph idx="1"/>
          </p:nvPr>
        </p:nvSpPr>
        <p:spPr/>
        <p:txBody>
          <a:bodyPr/>
          <a:lstStyle/>
          <a:p>
            <a:r>
              <a:rPr lang="en-US" dirty="0">
                <a:latin typeface="Comic Sans MS" panose="030F0702030302020204" pitchFamily="66" charset="0"/>
              </a:rPr>
              <a:t>Homework  </a:t>
            </a:r>
          </a:p>
          <a:p>
            <a:r>
              <a:rPr lang="en-US" dirty="0">
                <a:latin typeface="Comic Sans MS" panose="030F0702030302020204" pitchFamily="66" charset="0"/>
              </a:rPr>
              <a:t>Read regularly with your child, asking lots of questions to confirm understanding of the text.</a:t>
            </a:r>
          </a:p>
          <a:p>
            <a:r>
              <a:rPr lang="en-US" dirty="0">
                <a:latin typeface="Comic Sans MS" panose="030F0702030302020204" pitchFamily="66" charset="0"/>
              </a:rPr>
              <a:t>Learn number bonds to 20 for </a:t>
            </a:r>
            <a:r>
              <a:rPr lang="en-US" b="1" dirty="0">
                <a:latin typeface="Comic Sans MS" panose="030F0702030302020204" pitchFamily="66" charset="0"/>
              </a:rPr>
              <a:t>RAPID RECALL.</a:t>
            </a:r>
          </a:p>
          <a:p>
            <a:r>
              <a:rPr lang="en-US" dirty="0">
                <a:latin typeface="Comic Sans MS" panose="030F0702030302020204" pitchFamily="66" charset="0"/>
              </a:rPr>
              <a:t>Learn 2, 5 and 10 times tables for mental recall.</a:t>
            </a:r>
          </a:p>
          <a:p>
            <a:r>
              <a:rPr lang="en-US" dirty="0">
                <a:latin typeface="Comic Sans MS" panose="030F0702030302020204" pitchFamily="66" charset="0"/>
              </a:rPr>
              <a:t>Learn weekly spellings and meanings of these words.</a:t>
            </a:r>
          </a:p>
          <a:p>
            <a:r>
              <a:rPr lang="en-US" dirty="0" err="1">
                <a:latin typeface="Comic Sans MS" panose="030F0702030302020204" pitchFamily="66" charset="0"/>
              </a:rPr>
              <a:t>Practise</a:t>
            </a:r>
            <a:r>
              <a:rPr lang="en-US" dirty="0">
                <a:latin typeface="Comic Sans MS" panose="030F0702030302020204" pitchFamily="66" charset="0"/>
              </a:rPr>
              <a:t> correct letter formation.</a:t>
            </a:r>
          </a:p>
        </p:txBody>
      </p:sp>
    </p:spTree>
    <p:extLst>
      <p:ext uri="{BB962C8B-B14F-4D97-AF65-F5344CB8AC3E}">
        <p14:creationId xmlns:p14="http://schemas.microsoft.com/office/powerpoint/2010/main" val="761568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012944"/>
          </a:xfrm>
        </p:spPr>
        <p:txBody>
          <a:bodyPr>
            <a:normAutofit/>
          </a:bodyPr>
          <a:lstStyle/>
          <a:p>
            <a:pPr algn="ctr"/>
            <a:r>
              <a:rPr lang="en-GB" sz="6000" dirty="0">
                <a:latin typeface="Comic Sans MS" panose="030F0702030302020204" pitchFamily="66" charset="0"/>
              </a:rPr>
              <a:t>Any questions?</a:t>
            </a:r>
          </a:p>
        </p:txBody>
      </p:sp>
    </p:spTree>
    <p:extLst>
      <p:ext uri="{BB962C8B-B14F-4D97-AF65-F5344CB8AC3E}">
        <p14:creationId xmlns:p14="http://schemas.microsoft.com/office/powerpoint/2010/main" val="196061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pPr algn="ctr"/>
            <a:r>
              <a:rPr lang="en-GB" dirty="0">
                <a:latin typeface="Comic Sans MS" panose="030F0702030302020204" pitchFamily="66" charset="0"/>
              </a:rPr>
              <a:t>The Curriculum</a:t>
            </a:r>
          </a:p>
        </p:txBody>
      </p:sp>
      <p:sp>
        <p:nvSpPr>
          <p:cNvPr id="3" name="Content Placeholder 2"/>
          <p:cNvSpPr>
            <a:spLocks noGrp="1"/>
          </p:cNvSpPr>
          <p:nvPr>
            <p:ph idx="1"/>
          </p:nvPr>
        </p:nvSpPr>
        <p:spPr>
          <a:xfrm>
            <a:off x="323528" y="1412776"/>
            <a:ext cx="8579296" cy="5040560"/>
          </a:xfrm>
        </p:spPr>
        <p:txBody>
          <a:bodyPr>
            <a:normAutofit/>
          </a:bodyPr>
          <a:lstStyle/>
          <a:p>
            <a:r>
              <a:rPr lang="en-GB" sz="3000" dirty="0">
                <a:latin typeface="Comic Sans MS" panose="030F0702030302020204" pitchFamily="66" charset="0"/>
              </a:rPr>
              <a:t>Sets high expectations for pupils and encourages a deeper understanding of concepts.</a:t>
            </a:r>
          </a:p>
          <a:p>
            <a:r>
              <a:rPr lang="en-GB" sz="3000" dirty="0">
                <a:latin typeface="Comic Sans MS" panose="030F0702030302020204" pitchFamily="66" charset="0"/>
              </a:rPr>
              <a:t>Ensures children have the correct knowledge and skills to flourish and be prepared for secondary school.</a:t>
            </a:r>
          </a:p>
          <a:p>
            <a:r>
              <a:rPr lang="en-GB" sz="3000" dirty="0">
                <a:latin typeface="Comic Sans MS" panose="030F0702030302020204" pitchFamily="66" charset="0"/>
              </a:rPr>
              <a:t>Standard Assessment Tasks applies to pupils at the end of key stages 1 and 2 i.e. Years 2 and 6.</a:t>
            </a:r>
          </a:p>
          <a:p>
            <a:endParaRPr lang="en-GB" dirty="0"/>
          </a:p>
        </p:txBody>
      </p:sp>
    </p:spTree>
    <p:extLst>
      <p:ext uri="{BB962C8B-B14F-4D97-AF65-F5344CB8AC3E}">
        <p14:creationId xmlns:p14="http://schemas.microsoft.com/office/powerpoint/2010/main" val="241032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Year 2 assessment</a:t>
            </a:r>
          </a:p>
        </p:txBody>
      </p:sp>
      <p:sp>
        <p:nvSpPr>
          <p:cNvPr id="3" name="Content Placeholder 2"/>
          <p:cNvSpPr>
            <a:spLocks noGrp="1"/>
          </p:cNvSpPr>
          <p:nvPr>
            <p:ph idx="1"/>
          </p:nvPr>
        </p:nvSpPr>
        <p:spPr/>
        <p:txBody>
          <a:bodyPr>
            <a:normAutofit/>
          </a:bodyPr>
          <a:lstStyle/>
          <a:p>
            <a:endParaRPr lang="en-GB" dirty="0">
              <a:latin typeface="Comic Sans MS" panose="030F0702030302020204" pitchFamily="66" charset="0"/>
            </a:endParaRPr>
          </a:p>
          <a:p>
            <a:r>
              <a:rPr lang="en-GB" dirty="0">
                <a:latin typeface="Comic Sans MS" panose="030F0702030302020204" pitchFamily="66" charset="0"/>
              </a:rPr>
              <a:t>Teachers will continue to use their own Teacher assessment judgements as the main focus for end of KS assessment and reporting. It is carried out as part of teaching and learning.</a:t>
            </a:r>
          </a:p>
          <a:p>
            <a:r>
              <a:rPr lang="en-GB" dirty="0">
                <a:latin typeface="Comic Sans MS" panose="030F0702030302020204" pitchFamily="66" charset="0"/>
              </a:rPr>
              <a:t>It is a statutory requirement that children sit tests in Maths and Reading  </a:t>
            </a:r>
          </a:p>
          <a:p>
            <a:r>
              <a:rPr lang="en-GB" dirty="0">
                <a:latin typeface="Comic Sans MS" panose="030F0702030302020204" pitchFamily="66" charset="0"/>
              </a:rPr>
              <a:t>These will provide additional evidence to support the final teacher assessment judgement.</a:t>
            </a:r>
          </a:p>
        </p:txBody>
      </p:sp>
    </p:spTree>
    <p:extLst>
      <p:ext uri="{BB962C8B-B14F-4D97-AF65-F5344CB8AC3E}">
        <p14:creationId xmlns:p14="http://schemas.microsoft.com/office/powerpoint/2010/main" val="247722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pPr algn="ctr"/>
            <a:r>
              <a:rPr lang="en-GB" dirty="0">
                <a:latin typeface="Comic Sans MS" panose="030F0702030302020204" pitchFamily="66" charset="0"/>
              </a:rPr>
              <a:t> Tests</a:t>
            </a:r>
          </a:p>
        </p:txBody>
      </p:sp>
      <p:sp>
        <p:nvSpPr>
          <p:cNvPr id="3" name="Content Placeholder 2"/>
          <p:cNvSpPr>
            <a:spLocks noGrp="1"/>
          </p:cNvSpPr>
          <p:nvPr>
            <p:ph idx="1"/>
          </p:nvPr>
        </p:nvSpPr>
        <p:spPr>
          <a:xfrm>
            <a:off x="467544" y="1124744"/>
            <a:ext cx="8229600" cy="5472608"/>
          </a:xfrm>
        </p:spPr>
        <p:txBody>
          <a:bodyPr>
            <a:normAutofit/>
          </a:bodyPr>
          <a:lstStyle/>
          <a:p>
            <a:pPr marL="0" indent="0">
              <a:buNone/>
            </a:pPr>
            <a:r>
              <a:rPr lang="en-GB" dirty="0">
                <a:latin typeface="Comic Sans MS" panose="030F0702030302020204" pitchFamily="66" charset="0"/>
              </a:rPr>
              <a:t>Tests consist of…</a:t>
            </a:r>
          </a:p>
          <a:p>
            <a:pPr>
              <a:buFont typeface="Wingdings" panose="05000000000000000000" pitchFamily="2" charset="2"/>
              <a:buChar char="Ø"/>
            </a:pPr>
            <a:r>
              <a:rPr lang="en-GB" dirty="0">
                <a:latin typeface="Comic Sans MS" panose="030F0702030302020204" pitchFamily="66" charset="0"/>
              </a:rPr>
              <a:t>English reading paper 1</a:t>
            </a:r>
          </a:p>
          <a:p>
            <a:pPr>
              <a:buFont typeface="Wingdings" panose="05000000000000000000" pitchFamily="2" charset="2"/>
              <a:buChar char="Ø"/>
            </a:pPr>
            <a:r>
              <a:rPr lang="en-GB" dirty="0">
                <a:latin typeface="Comic Sans MS" panose="030F0702030302020204" pitchFamily="66" charset="0"/>
              </a:rPr>
              <a:t>English reading paper 2</a:t>
            </a:r>
          </a:p>
          <a:p>
            <a:pPr>
              <a:buFont typeface="Wingdings" panose="05000000000000000000" pitchFamily="2" charset="2"/>
              <a:buChar char="Ø"/>
            </a:pPr>
            <a:r>
              <a:rPr lang="en-GB" dirty="0">
                <a:latin typeface="Comic Sans MS" panose="030F0702030302020204" pitchFamily="66" charset="0"/>
              </a:rPr>
              <a:t>Mathematics paper 1 – arithmetic.</a:t>
            </a:r>
          </a:p>
          <a:p>
            <a:pPr>
              <a:buFont typeface="Wingdings" panose="05000000000000000000" pitchFamily="2" charset="2"/>
              <a:buChar char="Ø"/>
            </a:pPr>
            <a:r>
              <a:rPr lang="en-GB" dirty="0">
                <a:latin typeface="Comic Sans MS" panose="030F0702030302020204" pitchFamily="66" charset="0"/>
              </a:rPr>
              <a:t>Mathematics paper 2 –reasoning.</a:t>
            </a:r>
          </a:p>
          <a:p>
            <a:pPr>
              <a:buFont typeface="Wingdings" panose="05000000000000000000" pitchFamily="2" charset="2"/>
              <a:buChar char="Ø"/>
            </a:pPr>
            <a:r>
              <a:rPr lang="en-GB" dirty="0">
                <a:latin typeface="Comic Sans MS" panose="030F0702030302020204" pitchFamily="66" charset="0"/>
              </a:rPr>
              <a:t>There is no test for writing – teachers assess this throughout the year based on children's performance in class.</a:t>
            </a:r>
          </a:p>
          <a:p>
            <a:pPr>
              <a:buFont typeface="Wingdings" panose="05000000000000000000" pitchFamily="2" charset="2"/>
              <a:buChar char="Ø"/>
            </a:pPr>
            <a:r>
              <a:rPr lang="en-GB" dirty="0">
                <a:latin typeface="Comic Sans MS" panose="030F0702030302020204" pitchFamily="66" charset="0"/>
              </a:rPr>
              <a:t>2 Spelling and Grammar tests (optional)</a:t>
            </a:r>
          </a:p>
          <a:p>
            <a:pPr>
              <a:buFont typeface="Wingdings" panose="05000000000000000000" pitchFamily="2" charset="2"/>
              <a:buChar char="Ø"/>
            </a:pPr>
            <a:r>
              <a:rPr lang="en-GB" dirty="0">
                <a:latin typeface="Comic Sans MS" panose="030F0702030302020204" pitchFamily="66" charset="0"/>
              </a:rPr>
              <a:t>Tests are used to support teacher assessment judgements</a:t>
            </a:r>
            <a:r>
              <a:rPr lang="en-GB" dirty="0"/>
              <a:t>.</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22248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5400600"/>
          </a:xfrm>
        </p:spPr>
        <p:txBody>
          <a:bodyPr>
            <a:noAutofit/>
          </a:bodyPr>
          <a:lstStyle/>
          <a:p>
            <a:pPr>
              <a:buFont typeface="Wingdings" panose="05000000000000000000" pitchFamily="2" charset="2"/>
              <a:buChar char="Ø"/>
            </a:pPr>
            <a:r>
              <a:rPr lang="en-GB" sz="3200" dirty="0">
                <a:latin typeface="Comic Sans MS" panose="030F0702030302020204" pitchFamily="66" charset="0"/>
              </a:rPr>
              <a:t>Tests will be administered in May.</a:t>
            </a:r>
          </a:p>
          <a:p>
            <a:pPr marL="0" indent="0">
              <a:buNone/>
            </a:pPr>
            <a:endParaRPr lang="en-GB" sz="3200" dirty="0">
              <a:latin typeface="Comic Sans MS" panose="030F0702030302020204" pitchFamily="66" charset="0"/>
            </a:endParaRPr>
          </a:p>
          <a:p>
            <a:pPr>
              <a:buFont typeface="Wingdings" panose="05000000000000000000" pitchFamily="2" charset="2"/>
              <a:buChar char="Ø"/>
            </a:pPr>
            <a:r>
              <a:rPr lang="en-GB" sz="3200" dirty="0">
                <a:latin typeface="Comic Sans MS" panose="030F0702030302020204" pitchFamily="66" charset="0"/>
              </a:rPr>
              <a:t>Teachers do not see the tests before administering.</a:t>
            </a:r>
          </a:p>
          <a:p>
            <a:pPr marL="0" indent="0">
              <a:buNone/>
            </a:pPr>
            <a:endParaRPr lang="en-GB" sz="3200" dirty="0">
              <a:latin typeface="Comic Sans MS" panose="030F0702030302020204" pitchFamily="66" charset="0"/>
            </a:endParaRPr>
          </a:p>
          <a:p>
            <a:pPr>
              <a:buFont typeface="Wingdings" panose="05000000000000000000" pitchFamily="2" charset="2"/>
              <a:buChar char="Ø"/>
            </a:pPr>
            <a:r>
              <a:rPr lang="en-GB" sz="3200" dirty="0">
                <a:latin typeface="Comic Sans MS" panose="030F0702030302020204" pitchFamily="66" charset="0"/>
              </a:rPr>
              <a:t>All tests marked by Year 2 teachers.</a:t>
            </a:r>
          </a:p>
          <a:p>
            <a:pPr marL="0" indent="0">
              <a:buNone/>
            </a:pPr>
            <a:endParaRPr lang="en-GB" sz="3200" dirty="0">
              <a:latin typeface="Comic Sans MS" panose="030F0702030302020204" pitchFamily="66" charset="0"/>
            </a:endParaRPr>
          </a:p>
          <a:p>
            <a:pPr>
              <a:buFont typeface="Wingdings" panose="05000000000000000000" pitchFamily="2" charset="2"/>
              <a:buChar char="Ø"/>
            </a:pPr>
            <a:r>
              <a:rPr lang="en-GB" sz="3200" dirty="0">
                <a:latin typeface="Comic Sans MS" panose="030F0702030302020204" pitchFamily="66" charset="0"/>
              </a:rPr>
              <a:t>Guidance is provided about timings but not strictly timed.</a:t>
            </a:r>
          </a:p>
        </p:txBody>
      </p:sp>
    </p:spTree>
    <p:extLst>
      <p:ext uri="{BB962C8B-B14F-4D97-AF65-F5344CB8AC3E}">
        <p14:creationId xmlns:p14="http://schemas.microsoft.com/office/powerpoint/2010/main" val="336179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1143000"/>
          </a:xfrm>
        </p:spPr>
        <p:txBody>
          <a:bodyPr/>
          <a:lstStyle/>
          <a:p>
            <a:pPr algn="ctr"/>
            <a:r>
              <a:rPr lang="en-GB" dirty="0">
                <a:latin typeface="Comic Sans MS" panose="030F0702030302020204" pitchFamily="66" charset="0"/>
              </a:rPr>
              <a:t>Reporting to parents</a:t>
            </a:r>
          </a:p>
        </p:txBody>
      </p:sp>
      <p:sp>
        <p:nvSpPr>
          <p:cNvPr id="3" name="Content Placeholder 2"/>
          <p:cNvSpPr>
            <a:spLocks noGrp="1"/>
          </p:cNvSpPr>
          <p:nvPr>
            <p:ph idx="1"/>
          </p:nvPr>
        </p:nvSpPr>
        <p:spPr>
          <a:xfrm>
            <a:off x="539552" y="1052736"/>
            <a:ext cx="8229600" cy="5544616"/>
          </a:xfrm>
        </p:spPr>
        <p:txBody>
          <a:bodyPr>
            <a:normAutofit fontScale="92500"/>
          </a:bodyPr>
          <a:lstStyle/>
          <a:p>
            <a:pPr marL="0" indent="0">
              <a:buNone/>
            </a:pPr>
            <a:endParaRPr lang="en-GB" dirty="0">
              <a:latin typeface="Comic Sans MS" panose="030F0702030302020204" pitchFamily="66" charset="0"/>
            </a:endParaRPr>
          </a:p>
          <a:p>
            <a:r>
              <a:rPr lang="en-GB" sz="2800" dirty="0">
                <a:latin typeface="Comic Sans MS" panose="030F0702030302020204" pitchFamily="66" charset="0"/>
              </a:rPr>
              <a:t>Teacher assessments will be reported as either…</a:t>
            </a:r>
          </a:p>
          <a:p>
            <a:pPr lvl="1">
              <a:buFont typeface="Wingdings" panose="05000000000000000000" pitchFamily="2" charset="2"/>
              <a:buChar char="Ø"/>
            </a:pPr>
            <a:r>
              <a:rPr lang="en-GB" sz="2800" dirty="0">
                <a:latin typeface="Comic Sans MS" panose="030F0702030302020204" pitchFamily="66" charset="0"/>
              </a:rPr>
              <a:t>Growing development of the expected standard (PKF)</a:t>
            </a:r>
          </a:p>
          <a:p>
            <a:pPr lvl="1">
              <a:buFont typeface="Wingdings" panose="05000000000000000000" pitchFamily="2" charset="2"/>
              <a:buChar char="Ø"/>
            </a:pPr>
            <a:r>
              <a:rPr lang="en-GB" sz="2800" dirty="0">
                <a:latin typeface="Comic Sans MS" panose="030F0702030302020204" pitchFamily="66" charset="0"/>
              </a:rPr>
              <a:t>Working towards the expected standard (WTS)</a:t>
            </a:r>
          </a:p>
          <a:p>
            <a:pPr lvl="1">
              <a:buFont typeface="Wingdings" panose="05000000000000000000" pitchFamily="2" charset="2"/>
              <a:buChar char="Ø"/>
            </a:pPr>
            <a:r>
              <a:rPr lang="en-GB" sz="2800" dirty="0">
                <a:latin typeface="Comic Sans MS" panose="030F0702030302020204" pitchFamily="66" charset="0"/>
              </a:rPr>
              <a:t>Working at the expected standard (EXS)</a:t>
            </a:r>
          </a:p>
          <a:p>
            <a:pPr lvl="1">
              <a:buFont typeface="Wingdings" panose="05000000000000000000" pitchFamily="2" charset="2"/>
              <a:buChar char="Ø"/>
            </a:pPr>
            <a:r>
              <a:rPr lang="en-GB" sz="2800" dirty="0">
                <a:latin typeface="Comic Sans MS" panose="030F0702030302020204" pitchFamily="66" charset="0"/>
              </a:rPr>
              <a:t>Working at greater depth within the expected standard (GDS)</a:t>
            </a:r>
          </a:p>
          <a:p>
            <a:pPr marL="393192" lvl="1" indent="0">
              <a:buNone/>
            </a:pPr>
            <a:endParaRPr lang="en-GB" sz="2800" dirty="0">
              <a:latin typeface="Comic Sans MS" panose="030F0702030302020204" pitchFamily="66" charset="0"/>
            </a:endParaRPr>
          </a:p>
          <a:p>
            <a:pPr marL="393192" lvl="1" indent="0">
              <a:buNone/>
            </a:pPr>
            <a:r>
              <a:rPr lang="en-GB" sz="2800" dirty="0">
                <a:latin typeface="Comic Sans MS" panose="030F0702030302020204" pitchFamily="66" charset="0"/>
              </a:rPr>
              <a:t>Science will be reported as working at the expected standard or NOT.</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298693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1143000"/>
          </a:xfrm>
        </p:spPr>
        <p:txBody>
          <a:bodyPr>
            <a:normAutofit fontScale="90000"/>
          </a:bodyPr>
          <a:lstStyle/>
          <a:p>
            <a:pPr algn="ctr"/>
            <a:r>
              <a:rPr lang="en-GB" dirty="0">
                <a:latin typeface="Comic Sans MS" panose="030F0702030302020204" pitchFamily="66" charset="0"/>
              </a:rPr>
              <a:t>What do the children need to know?</a:t>
            </a:r>
          </a:p>
        </p:txBody>
      </p:sp>
      <p:sp>
        <p:nvSpPr>
          <p:cNvPr id="3" name="Content Placeholder 2"/>
          <p:cNvSpPr>
            <a:spLocks noGrp="1"/>
          </p:cNvSpPr>
          <p:nvPr>
            <p:ph idx="1"/>
          </p:nvPr>
        </p:nvSpPr>
        <p:spPr>
          <a:xfrm>
            <a:off x="467544" y="2204864"/>
            <a:ext cx="8229600" cy="4389120"/>
          </a:xfrm>
        </p:spPr>
        <p:txBody>
          <a:bodyPr/>
          <a:lstStyle/>
          <a:p>
            <a:pPr marL="0" indent="0">
              <a:buNone/>
            </a:pPr>
            <a:r>
              <a:rPr lang="en-GB" b="1" u="sng" dirty="0">
                <a:latin typeface="Comic Sans MS" panose="030F0702030302020204" pitchFamily="66" charset="0"/>
              </a:rPr>
              <a:t>Reading</a:t>
            </a:r>
          </a:p>
          <a:p>
            <a:pPr>
              <a:buFont typeface="Wingdings" panose="05000000000000000000" pitchFamily="2" charset="2"/>
              <a:buChar char="Ø"/>
            </a:pPr>
            <a:r>
              <a:rPr lang="en-GB" dirty="0">
                <a:latin typeface="Comic Sans MS" panose="030F0702030302020204" pitchFamily="66" charset="0"/>
              </a:rPr>
              <a:t>Greater emphasis on comprehension (understanding and inference)</a:t>
            </a:r>
          </a:p>
          <a:p>
            <a:pPr>
              <a:buFont typeface="Wingdings" panose="05000000000000000000" pitchFamily="2" charset="2"/>
              <a:buChar char="Ø"/>
            </a:pPr>
            <a:r>
              <a:rPr lang="en-GB" dirty="0">
                <a:latin typeface="Comic Sans MS" panose="030F0702030302020204" pitchFamily="66" charset="0"/>
              </a:rPr>
              <a:t>Range of texts including: fiction, non-fiction and poetry.</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223132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29600" cy="6120680"/>
          </a:xfrm>
        </p:spPr>
        <p:txBody>
          <a:bodyPr>
            <a:normAutofit/>
          </a:bodyPr>
          <a:lstStyle/>
          <a:p>
            <a:pPr marL="0" indent="0">
              <a:buNone/>
            </a:pPr>
            <a:r>
              <a:rPr lang="en-GB" sz="2800" b="1" u="sng" dirty="0">
                <a:latin typeface="Comic Sans MS" panose="030F0702030302020204" pitchFamily="66" charset="0"/>
              </a:rPr>
              <a:t>Reading</a:t>
            </a:r>
          </a:p>
          <a:p>
            <a:pPr marL="0" indent="0">
              <a:buNone/>
            </a:pPr>
            <a:r>
              <a:rPr lang="en-GB" sz="2400" dirty="0">
                <a:latin typeface="Comic Sans MS" panose="030F0702030302020204" pitchFamily="66" charset="0"/>
              </a:rPr>
              <a:t>To achieve the expected standard the children should be able to…</a:t>
            </a:r>
          </a:p>
          <a:p>
            <a:r>
              <a:rPr lang="en-GB" sz="2400" dirty="0">
                <a:latin typeface="Comic Sans MS" panose="030F0702030302020204" pitchFamily="66" charset="0"/>
              </a:rPr>
              <a:t>Read most words of 2 or more syllables, words containing common suffixes and words given in weekly spellings.</a:t>
            </a:r>
          </a:p>
          <a:p>
            <a:r>
              <a:rPr lang="en-GB" sz="2400" dirty="0">
                <a:latin typeface="Comic Sans MS" panose="030F0702030302020204" pitchFamily="66" charset="0"/>
              </a:rPr>
              <a:t>In age appropriate books, read words fluently (over 90 words per minute)</a:t>
            </a:r>
          </a:p>
          <a:p>
            <a:r>
              <a:rPr lang="en-GB" sz="2400" dirty="0">
                <a:latin typeface="Comic Sans MS" panose="030F0702030302020204" pitchFamily="66" charset="0"/>
              </a:rPr>
              <a:t>Sound out unfamiliar words accurately.</a:t>
            </a:r>
          </a:p>
          <a:p>
            <a:r>
              <a:rPr lang="en-GB" sz="2400" dirty="0">
                <a:latin typeface="Comic Sans MS" panose="030F0702030302020204" pitchFamily="66" charset="0"/>
              </a:rPr>
              <a:t>Check for sense, self correcting when necessary, answer questions and make inferences.</a:t>
            </a:r>
          </a:p>
          <a:p>
            <a:r>
              <a:rPr lang="en-GB" sz="2400" dirty="0">
                <a:latin typeface="Comic Sans MS" panose="030F0702030302020204" pitchFamily="66" charset="0"/>
                <a:hlinkClick r:id="rId2"/>
              </a:rPr>
              <a:t>https://www.youtube.com/watch?v=z9KRimNLkJQ</a:t>
            </a:r>
            <a:endParaRPr lang="en-GB" sz="2400" dirty="0">
              <a:latin typeface="Comic Sans MS" panose="030F0702030302020204" pitchFamily="66" charset="0"/>
            </a:endParaRPr>
          </a:p>
          <a:p>
            <a:r>
              <a:rPr lang="en-GB" sz="2400" dirty="0">
                <a:latin typeface="Comic Sans MS" panose="030F0702030302020204" pitchFamily="66" charset="0"/>
                <a:hlinkClick r:id="rId3"/>
              </a:rPr>
              <a:t>https://www.youtube.com/watch?v=w4c_DMS-3IE</a:t>
            </a:r>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800" dirty="0">
              <a:latin typeface="Comic Sans MS" panose="030F0702030302020204" pitchFamily="66" charset="0"/>
            </a:endParaRPr>
          </a:p>
          <a:p>
            <a:endParaRPr lang="en-GB" sz="2800" dirty="0">
              <a:latin typeface="Comic Sans MS" panose="030F0702030302020204" pitchFamily="66" charset="0"/>
            </a:endParaRPr>
          </a:p>
          <a:p>
            <a:endParaRPr lang="en-GB" sz="2800" dirty="0">
              <a:latin typeface="Comic Sans MS" panose="030F0702030302020204" pitchFamily="66" charset="0"/>
            </a:endParaRPr>
          </a:p>
          <a:p>
            <a:endParaRPr lang="en-GB" sz="2800" b="1" u="sng" dirty="0">
              <a:latin typeface="Comic Sans MS" panose="030F0702030302020204" pitchFamily="66" charset="0"/>
            </a:endParaRPr>
          </a:p>
          <a:p>
            <a:endParaRPr lang="en-GB" b="1" u="sng" dirty="0"/>
          </a:p>
        </p:txBody>
      </p:sp>
    </p:spTree>
    <p:extLst>
      <p:ext uri="{BB962C8B-B14F-4D97-AF65-F5344CB8AC3E}">
        <p14:creationId xmlns:p14="http://schemas.microsoft.com/office/powerpoint/2010/main" val="109539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8EFB3DC0A45D478C5F265BECDEC58D" ma:contentTypeVersion="13" ma:contentTypeDescription="Create a new document." ma:contentTypeScope="" ma:versionID="f45a558ab7d48e7a105b83dafb86814b">
  <xsd:schema xmlns:xsd="http://www.w3.org/2001/XMLSchema" xmlns:xs="http://www.w3.org/2001/XMLSchema" xmlns:p="http://schemas.microsoft.com/office/2006/metadata/properties" xmlns:ns2="9836c651-c366-4828-b4af-d0e6d1ae2df0" xmlns:ns3="c31b0da1-f8c8-425e-ae42-f8f4b91f970c" targetNamespace="http://schemas.microsoft.com/office/2006/metadata/properties" ma:root="true" ma:fieldsID="f6d2b941a94b7d95d7d212affa8cc5f0" ns2:_="" ns3:_="">
    <xsd:import namespace="9836c651-c366-4828-b4af-d0e6d1ae2df0"/>
    <xsd:import namespace="c31b0da1-f8c8-425e-ae42-f8f4b91f97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36c651-c366-4828-b4af-d0e6d1ae2d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77a1aaf-c6f4-413b-bca4-48ec6e19b2c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1b0da1-f8c8-425e-ae42-f8f4b91f970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08f285f-986f-496e-8b0d-92c45811961d}" ma:internalName="TaxCatchAll" ma:showField="CatchAllData" ma:web="c31b0da1-f8c8-425e-ae42-f8f4b91f970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36c651-c366-4828-b4af-d0e6d1ae2df0">
      <Terms xmlns="http://schemas.microsoft.com/office/infopath/2007/PartnerControls"/>
    </lcf76f155ced4ddcb4097134ff3c332f>
    <TaxCatchAll xmlns="c31b0da1-f8c8-425e-ae42-f8f4b91f970c" xsi:nil="true"/>
  </documentManagement>
</p:properties>
</file>

<file path=customXml/itemProps1.xml><?xml version="1.0" encoding="utf-8"?>
<ds:datastoreItem xmlns:ds="http://schemas.openxmlformats.org/officeDocument/2006/customXml" ds:itemID="{0ECFF8E5-DDA9-4080-A450-B82119FCA2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36c651-c366-4828-b4af-d0e6d1ae2df0"/>
    <ds:schemaRef ds:uri="c31b0da1-f8c8-425e-ae42-f8f4b91f97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20B17A-3379-41E4-A46A-44355AFD5D33}">
  <ds:schemaRefs>
    <ds:schemaRef ds:uri="http://schemas.microsoft.com/sharepoint/v3/contenttype/forms"/>
  </ds:schemaRefs>
</ds:datastoreItem>
</file>

<file path=customXml/itemProps3.xml><?xml version="1.0" encoding="utf-8"?>
<ds:datastoreItem xmlns:ds="http://schemas.openxmlformats.org/officeDocument/2006/customXml" ds:itemID="{99C7205E-55FB-4CF6-A2DF-4AB63E9B3F37}">
  <ds:schemaRefs>
    <ds:schemaRef ds:uri="http://purl.org/dc/elements/1.1/"/>
    <ds:schemaRef ds:uri="9836c651-c366-4828-b4af-d0e6d1ae2df0"/>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terms/"/>
    <ds:schemaRef ds:uri="c31b0da1-f8c8-425e-ae42-f8f4b91f970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Flow</Template>
  <TotalTime>2486</TotalTime>
  <Words>804</Words>
  <Application>Microsoft Office PowerPoint</Application>
  <PresentationFormat>On-screen Show (4:3)</PresentationFormat>
  <Paragraphs>105</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Comic Sans MS</vt:lpstr>
      <vt:lpstr>Constantia</vt:lpstr>
      <vt:lpstr>Courier New</vt:lpstr>
      <vt:lpstr>Wingdings</vt:lpstr>
      <vt:lpstr>Wingdings 2</vt:lpstr>
      <vt:lpstr>Flow</vt:lpstr>
      <vt:lpstr>Year 2  Assessment Afternoon</vt:lpstr>
      <vt:lpstr>Aims of the meeting….</vt:lpstr>
      <vt:lpstr>The Curriculum</vt:lpstr>
      <vt:lpstr>Year 2 assessment</vt:lpstr>
      <vt:lpstr> Tests</vt:lpstr>
      <vt:lpstr>PowerPoint Presentation</vt:lpstr>
      <vt:lpstr>Reporting to parents</vt:lpstr>
      <vt:lpstr>What do the children need to know?</vt:lpstr>
      <vt:lpstr>PowerPoint Presentation</vt:lpstr>
      <vt:lpstr>PowerPoint Presentation</vt:lpstr>
      <vt:lpstr>PowerPoint Presentation</vt:lpstr>
      <vt:lpstr>Reading at greater depth</vt:lpstr>
      <vt:lpstr>PowerPoint Presentation</vt:lpstr>
      <vt:lpstr>PowerPoint Presentation</vt:lpstr>
      <vt:lpstr>PowerPoint Presentation</vt:lpstr>
      <vt:lpstr>Working Towards the expected standard</vt:lpstr>
      <vt:lpstr>PowerPoint Presentation</vt:lpstr>
      <vt:lpstr>Working at the expected standard.</vt:lpstr>
      <vt:lpstr>PowerPoint Presentation</vt:lpstr>
      <vt:lpstr>Working at greater depth</vt:lpstr>
      <vt:lpstr>PowerPoint Presentation</vt:lpstr>
      <vt:lpstr>PowerPoint Presentation</vt:lpstr>
      <vt:lpstr>Reaching the expected standard in maths.</vt:lpstr>
      <vt:lpstr>PowerPoint Presentation</vt:lpstr>
      <vt:lpstr>PowerPoint Presentation</vt:lpstr>
      <vt:lpstr>How can you help?</vt:lpstr>
      <vt:lpstr>Any questions?</vt:lpstr>
    </vt:vector>
  </TitlesOfParts>
  <Company>St John the Baptist Church of England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Assessment Evening</dc:title>
  <dc:creator>fiona.brewin</dc:creator>
  <cp:lastModifiedBy>Fiona Brewin</cp:lastModifiedBy>
  <cp:revision>64</cp:revision>
  <cp:lastPrinted>2022-03-23T15:56:15Z</cp:lastPrinted>
  <dcterms:created xsi:type="dcterms:W3CDTF">2016-01-28T20:25:51Z</dcterms:created>
  <dcterms:modified xsi:type="dcterms:W3CDTF">2023-03-14T11:45:20Z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0x010100968EFB3DC0A45D478C5F265BECDEC58D</vt:lpwstr>
  </property>
  <property fmtid="{D5CDD505-2E9C-101B-9397-08002B2CF9AE}" pid="3" name="MediaServiceImageTags">
    <vt:lpwstr/>
  </property>
</Properties>
</file>