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3B0F2E-B8E0-47B0-909C-A0B19C0B85A2}" v="1" dt="2024-08-27T18:57:59.9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66" d="100"/>
          <a:sy n="66" d="100"/>
        </p:scale>
        <p:origin x="2336" y="44"/>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Reed" userId="371c1b9c-e16e-4a1b-85ee-4ef249242609" providerId="ADAL" clId="{9B3B0F2E-B8E0-47B0-909C-A0B19C0B85A2}"/>
    <pc:docChg chg="modSld">
      <pc:chgData name="J Reed" userId="371c1b9c-e16e-4a1b-85ee-4ef249242609" providerId="ADAL" clId="{9B3B0F2E-B8E0-47B0-909C-A0B19C0B85A2}" dt="2024-08-27T19:01:32.214" v="436" actId="12"/>
      <pc:docMkLst>
        <pc:docMk/>
      </pc:docMkLst>
      <pc:sldChg chg="modSp mod">
        <pc:chgData name="J Reed" userId="371c1b9c-e16e-4a1b-85ee-4ef249242609" providerId="ADAL" clId="{9B3B0F2E-B8E0-47B0-909C-A0B19C0B85A2}" dt="2024-08-27T19:01:32.214" v="436" actId="12"/>
        <pc:sldMkLst>
          <pc:docMk/>
          <pc:sldMk cId="0" sldId="257"/>
        </pc:sldMkLst>
        <pc:graphicFrameChg chg="mod modGraphic">
          <ac:chgData name="J Reed" userId="371c1b9c-e16e-4a1b-85ee-4ef249242609" providerId="ADAL" clId="{9B3B0F2E-B8E0-47B0-909C-A0B19C0B85A2}" dt="2024-08-27T19:01:32.214" v="436" actId="12"/>
          <ac:graphicFrameMkLst>
            <pc:docMk/>
            <pc:sldMk cId="0" sldId="257"/>
            <ac:graphicFrameMk id="4" creationId="{6765E8F3-5DFE-44D8-A227-BF7C2A3E54B1}"/>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10/09/2024</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10/09/2024</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10/09/2024</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10/09/2024</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10/09/2024</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10/09/2024</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10/09/2024</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10/09/2024</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10/09/2024</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10/09/2024</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10/09/2024</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10/09/2024</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enquiries@williamgilbertend.derbyshire.sch.uk"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2517785914"/>
              </p:ext>
            </p:extLst>
          </p:nvPr>
        </p:nvGraphicFramePr>
        <p:xfrm>
          <a:off x="11113" y="1385537"/>
          <a:ext cx="6858000" cy="7608316"/>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30639">
                <a:tc>
                  <a:txBody>
                    <a:bodyPr/>
                    <a:lstStyle/>
                    <a:p>
                      <a:pPr algn="ctr"/>
                      <a:r>
                        <a:rPr lang="en-GB" sz="1100" b="1" dirty="0"/>
                        <a:t>Mathematics</a:t>
                      </a:r>
                    </a:p>
                  </a:txBody>
                  <a:tcPr marT="45714" marB="45714">
                    <a:solidFill>
                      <a:srgbClr val="92D050"/>
                    </a:solidFill>
                  </a:tcPr>
                </a:tc>
                <a:tc>
                  <a:txBody>
                    <a:bodyPr/>
                    <a:lstStyle/>
                    <a:p>
                      <a:pPr algn="ctr"/>
                      <a:r>
                        <a:rPr lang="en-GB" sz="1100" b="1" dirty="0"/>
                        <a:t>English</a:t>
                      </a:r>
                    </a:p>
                  </a:txBody>
                  <a:tcPr marT="45714" marB="45714">
                    <a:solidFill>
                      <a:srgbClr val="92D050"/>
                    </a:solidFill>
                  </a:tcPr>
                </a:tc>
                <a:tc>
                  <a:txBody>
                    <a:bodyPr/>
                    <a:lstStyle/>
                    <a:p>
                      <a:pPr algn="ctr"/>
                      <a:r>
                        <a:rPr lang="en-GB" sz="1100" b="1" dirty="0"/>
                        <a:t>Science</a:t>
                      </a:r>
                    </a:p>
                  </a:txBody>
                  <a:tcPr marT="45714" marB="45714">
                    <a:solidFill>
                      <a:srgbClr val="92D050"/>
                    </a:solidFill>
                  </a:tcPr>
                </a:tc>
                <a:extLst>
                  <a:ext uri="{0D108BD9-81ED-4DB2-BD59-A6C34878D82A}">
                    <a16:rowId xmlns:a16="http://schemas.microsoft.com/office/drawing/2014/main" val="10000"/>
                  </a:ext>
                </a:extLst>
              </a:tr>
              <a:tr h="7177677">
                <a:tc>
                  <a:txBody>
                    <a:bodyPr/>
                    <a:lstStyle/>
                    <a:p>
                      <a:pPr marL="0" lvl="0" indent="0">
                        <a:buFont typeface="Arial" pitchFamily="34" charset="0"/>
                        <a:buNone/>
                      </a:pPr>
                      <a:r>
                        <a:rPr lang="en-US" sz="1050" u="sng" kern="1200" dirty="0">
                          <a:solidFill>
                            <a:schemeClr val="tx1"/>
                          </a:solidFill>
                          <a:effectLst/>
                          <a:latin typeface="+mn-lt"/>
                          <a:ea typeface="+mn-ea"/>
                          <a:cs typeface="+mn-cs"/>
                        </a:rPr>
                        <a:t>Numbers</a:t>
                      </a:r>
                      <a:r>
                        <a:rPr lang="en-US" sz="1050" u="sng" kern="1200" baseline="0" dirty="0">
                          <a:solidFill>
                            <a:schemeClr val="tx1"/>
                          </a:solidFill>
                          <a:effectLst/>
                          <a:latin typeface="+mn-lt"/>
                          <a:ea typeface="+mn-ea"/>
                          <a:cs typeface="+mn-cs"/>
                        </a:rPr>
                        <a:t> to 10</a:t>
                      </a:r>
                      <a:endParaRPr lang="en-US" sz="1050" u="sng"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050" kern="1200" dirty="0">
                          <a:solidFill>
                            <a:schemeClr val="tx1"/>
                          </a:solidFill>
                          <a:effectLst/>
                          <a:latin typeface="+mn-lt"/>
                          <a:ea typeface="+mn-ea"/>
                          <a:cs typeface="+mn-cs"/>
                        </a:rPr>
                        <a:t>Sort and count objects to 10.</a:t>
                      </a:r>
                    </a:p>
                    <a:p>
                      <a:pPr marL="171450" lvl="0" indent="-171450">
                        <a:buFont typeface="Arial" panose="020B0604020202020204" pitchFamily="34" charset="0"/>
                        <a:buChar char="•"/>
                      </a:pPr>
                      <a:r>
                        <a:rPr lang="en-US" sz="1050" kern="1200" dirty="0">
                          <a:solidFill>
                            <a:schemeClr val="tx1"/>
                          </a:solidFill>
                          <a:effectLst/>
                          <a:latin typeface="+mn-lt"/>
                          <a:ea typeface="+mn-ea"/>
                          <a:cs typeface="+mn-cs"/>
                        </a:rPr>
                        <a:t>Count and write to 10.</a:t>
                      </a:r>
                    </a:p>
                    <a:p>
                      <a:pPr marL="171450" lvl="0" indent="-171450">
                        <a:buFont typeface="Arial" panose="020B0604020202020204" pitchFamily="34" charset="0"/>
                        <a:buChar char="•"/>
                      </a:pPr>
                      <a:r>
                        <a:rPr lang="en-US" sz="1050" kern="1200" dirty="0">
                          <a:solidFill>
                            <a:schemeClr val="tx1"/>
                          </a:solidFill>
                          <a:effectLst/>
                          <a:latin typeface="+mn-lt"/>
                          <a:ea typeface="+mn-ea"/>
                          <a:cs typeface="+mn-cs"/>
                        </a:rPr>
                        <a:t>Count forwards, backwards,</a:t>
                      </a:r>
                      <a:r>
                        <a:rPr lang="en-US" sz="1050" kern="1200" baseline="0" dirty="0">
                          <a:solidFill>
                            <a:schemeClr val="tx1"/>
                          </a:solidFill>
                          <a:effectLst/>
                          <a:latin typeface="+mn-lt"/>
                          <a:ea typeface="+mn-ea"/>
                          <a:cs typeface="+mn-cs"/>
                        </a:rPr>
                        <a:t> one more and one less.</a:t>
                      </a:r>
                    </a:p>
                    <a:p>
                      <a:pPr marL="171450" lvl="0" indent="-171450">
                        <a:buFont typeface="Arial" panose="020B0604020202020204" pitchFamily="34" charset="0"/>
                        <a:buChar char="•"/>
                      </a:pPr>
                      <a:r>
                        <a:rPr lang="en-US" sz="1050" kern="1200" baseline="0" dirty="0">
                          <a:solidFill>
                            <a:schemeClr val="tx1"/>
                          </a:solidFill>
                          <a:effectLst/>
                          <a:latin typeface="+mn-lt"/>
                          <a:ea typeface="+mn-ea"/>
                          <a:cs typeface="+mn-cs"/>
                        </a:rPr>
                        <a:t>Compare and order numbers using &lt; &gt; and =.</a:t>
                      </a:r>
                    </a:p>
                    <a:p>
                      <a:pPr marL="171450" lvl="0" indent="-171450">
                        <a:buFont typeface="Arial" panose="020B0604020202020204" pitchFamily="34" charset="0"/>
                        <a:buChar char="•"/>
                      </a:pPr>
                      <a:r>
                        <a:rPr lang="en-US" sz="1050" kern="1200" baseline="0" dirty="0">
                          <a:solidFill>
                            <a:schemeClr val="tx1"/>
                          </a:solidFill>
                          <a:effectLst/>
                          <a:latin typeface="+mn-lt"/>
                          <a:ea typeface="+mn-ea"/>
                          <a:cs typeface="+mn-cs"/>
                        </a:rPr>
                        <a:t>Learn to use a number line.</a:t>
                      </a:r>
                    </a:p>
                    <a:p>
                      <a:pPr marL="0" lvl="0" indent="0">
                        <a:buFont typeface="Arial" pitchFamily="34" charset="0"/>
                        <a:buNone/>
                      </a:pPr>
                      <a:endParaRPr lang="en-US" sz="1050" u="sng" kern="1200" baseline="0" dirty="0">
                        <a:solidFill>
                          <a:schemeClr val="tx1"/>
                        </a:solidFill>
                        <a:effectLst/>
                        <a:latin typeface="+mn-lt"/>
                        <a:ea typeface="+mn-ea"/>
                        <a:cs typeface="+mn-cs"/>
                      </a:endParaRPr>
                    </a:p>
                    <a:p>
                      <a:pPr marL="0" lvl="0" indent="0">
                        <a:buFont typeface="Arial" pitchFamily="34" charset="0"/>
                        <a:buNone/>
                      </a:pPr>
                      <a:r>
                        <a:rPr lang="en-US" sz="1050" u="sng" kern="1200" baseline="0" dirty="0">
                          <a:solidFill>
                            <a:schemeClr val="tx1"/>
                          </a:solidFill>
                          <a:effectLst/>
                          <a:latin typeface="+mn-lt"/>
                          <a:ea typeface="+mn-ea"/>
                          <a:cs typeface="+mn-cs"/>
                        </a:rPr>
                        <a:t>Part-whole within 10</a:t>
                      </a:r>
                    </a:p>
                    <a:p>
                      <a:pPr marL="171450" lvl="0" indent="-171450">
                        <a:buFont typeface="Arial" panose="020B0604020202020204" pitchFamily="34" charset="0"/>
                        <a:buChar char="•"/>
                      </a:pPr>
                      <a:r>
                        <a:rPr lang="en-US" sz="1050" kern="1200" baseline="0" dirty="0">
                          <a:solidFill>
                            <a:schemeClr val="tx1"/>
                          </a:solidFill>
                          <a:effectLst/>
                          <a:latin typeface="+mn-lt"/>
                          <a:ea typeface="+mn-ea"/>
                          <a:cs typeface="+mn-cs"/>
                        </a:rPr>
                        <a:t>Use a part-whole model</a:t>
                      </a:r>
                    </a:p>
                    <a:p>
                      <a:pPr marL="171450" lvl="0" indent="-171450">
                        <a:buFont typeface="Arial" panose="020B0604020202020204" pitchFamily="34" charset="0"/>
                        <a:buChar char="•"/>
                      </a:pPr>
                      <a:r>
                        <a:rPr lang="en-US" sz="1050" kern="1200" baseline="0" dirty="0">
                          <a:solidFill>
                            <a:schemeClr val="tx1"/>
                          </a:solidFill>
                          <a:effectLst/>
                          <a:latin typeface="+mn-lt"/>
                          <a:ea typeface="+mn-ea"/>
                          <a:cs typeface="+mn-cs"/>
                        </a:rPr>
                        <a:t>Write number sentences</a:t>
                      </a:r>
                    </a:p>
                    <a:p>
                      <a:pPr marL="171450" lvl="0" indent="-171450">
                        <a:buFont typeface="Arial" panose="020B0604020202020204" pitchFamily="34" charset="0"/>
                        <a:buChar char="•"/>
                      </a:pPr>
                      <a:r>
                        <a:rPr lang="en-US" sz="1050" kern="1200" baseline="0" dirty="0">
                          <a:solidFill>
                            <a:schemeClr val="tx1"/>
                          </a:solidFill>
                          <a:effectLst/>
                          <a:latin typeface="+mn-lt"/>
                          <a:ea typeface="+mn-ea"/>
                          <a:cs typeface="+mn-cs"/>
                        </a:rPr>
                        <a:t>Find different ways to make a number.</a:t>
                      </a:r>
                    </a:p>
                    <a:p>
                      <a:pPr marL="171450" lvl="0" indent="-171450">
                        <a:buFont typeface="Arial" panose="020B0604020202020204" pitchFamily="34" charset="0"/>
                        <a:buChar char="•"/>
                      </a:pPr>
                      <a:r>
                        <a:rPr lang="en-US" sz="1050" kern="1200" baseline="0" dirty="0">
                          <a:solidFill>
                            <a:schemeClr val="tx1"/>
                          </a:solidFill>
                          <a:effectLst/>
                          <a:latin typeface="+mn-lt"/>
                          <a:ea typeface="+mn-ea"/>
                          <a:cs typeface="+mn-cs"/>
                        </a:rPr>
                        <a:t>Make number bonds (3+2=5, 4+1=5, 0+5=5, 4+6=10, 3+7=10, 9+1=10 </a:t>
                      </a:r>
                      <a:r>
                        <a:rPr lang="en-US" sz="1050" kern="1200" baseline="0" dirty="0" err="1">
                          <a:solidFill>
                            <a:schemeClr val="tx1"/>
                          </a:solidFill>
                          <a:effectLst/>
                          <a:latin typeface="+mn-lt"/>
                          <a:ea typeface="+mn-ea"/>
                          <a:cs typeface="+mn-cs"/>
                        </a:rPr>
                        <a:t>etc</a:t>
                      </a:r>
                      <a:r>
                        <a:rPr lang="en-US" sz="1050" kern="1200" baseline="0" dirty="0">
                          <a:solidFill>
                            <a:schemeClr val="tx1"/>
                          </a:solidFill>
                          <a:effectLst/>
                          <a:latin typeface="+mn-lt"/>
                          <a:ea typeface="+mn-ea"/>
                          <a:cs typeface="+mn-cs"/>
                        </a:rPr>
                        <a:t>)</a:t>
                      </a:r>
                    </a:p>
                    <a:p>
                      <a:pPr marL="171450" lvl="0" indent="-171450">
                        <a:buFont typeface="Arial" panose="020B0604020202020204" pitchFamily="34" charset="0"/>
                        <a:buChar char="•"/>
                      </a:pPr>
                      <a:r>
                        <a:rPr lang="en-US" sz="1050" kern="1200" baseline="0" dirty="0">
                          <a:solidFill>
                            <a:schemeClr val="tx1"/>
                          </a:solidFill>
                          <a:effectLst/>
                          <a:latin typeface="+mn-lt"/>
                          <a:ea typeface="+mn-ea"/>
                          <a:cs typeface="+mn-cs"/>
                        </a:rPr>
                        <a:t>Compare number bonds</a:t>
                      </a:r>
                    </a:p>
                    <a:p>
                      <a:pPr marL="171450" lvl="0" indent="-171450">
                        <a:buFont typeface="Arial" panose="020B0604020202020204" pitchFamily="34" charset="0"/>
                        <a:buChar char="•"/>
                      </a:pPr>
                      <a:endParaRPr lang="en-US" sz="1050" kern="1200" dirty="0">
                        <a:solidFill>
                          <a:schemeClr val="tx1"/>
                        </a:solidFill>
                        <a:effectLst/>
                        <a:latin typeface="+mn-lt"/>
                        <a:ea typeface="+mn-ea"/>
                        <a:cs typeface="+mn-cs"/>
                      </a:endParaRPr>
                    </a:p>
                    <a:p>
                      <a:pPr marL="0" lvl="0" indent="0">
                        <a:buFont typeface="Arial" pitchFamily="34" charset="0"/>
                        <a:buNone/>
                      </a:pPr>
                      <a:r>
                        <a:rPr lang="en-US" sz="1050" u="sng" kern="1200" dirty="0">
                          <a:solidFill>
                            <a:schemeClr val="tx1"/>
                          </a:solidFill>
                          <a:effectLst/>
                          <a:latin typeface="+mn-lt"/>
                          <a:ea typeface="+mn-ea"/>
                          <a:cs typeface="+mn-cs"/>
                        </a:rPr>
                        <a:t>Addition within 10</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Add parts to get the whole</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Add more</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Find a missing part</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Solve word problems</a:t>
                      </a:r>
                    </a:p>
                    <a:p>
                      <a:pPr marL="171450" lvl="0" indent="-171450">
                        <a:buFont typeface="Arial" panose="020B0604020202020204" pitchFamily="34" charset="0"/>
                        <a:buChar char="•"/>
                      </a:pPr>
                      <a:endParaRPr lang="en-US" sz="1050" kern="1200" dirty="0">
                        <a:solidFill>
                          <a:schemeClr val="tx1"/>
                        </a:solidFill>
                        <a:effectLst/>
                        <a:latin typeface="+mn-lt"/>
                        <a:ea typeface="+mn-ea"/>
                        <a:cs typeface="+mn-cs"/>
                      </a:endParaRPr>
                    </a:p>
                  </a:txBody>
                  <a:tcPr marT="45714" marB="45714"/>
                </a:tc>
                <a:tc>
                  <a:txBody>
                    <a:bodyPr/>
                    <a:lstStyle/>
                    <a:p>
                      <a:pPr marL="0" lvl="0" indent="0">
                        <a:buFont typeface="Arial" panose="020B0604020202020204" pitchFamily="34" charset="0"/>
                        <a:buNone/>
                      </a:pPr>
                      <a:r>
                        <a:rPr lang="en-US" sz="1050" b="0" u="sng" kern="1200" baseline="0" dirty="0">
                          <a:solidFill>
                            <a:schemeClr val="tx1"/>
                          </a:solidFill>
                          <a:effectLst/>
                          <a:latin typeface="+mn-lt"/>
                          <a:ea typeface="+mn-ea"/>
                          <a:cs typeface="+mn-cs"/>
                        </a:rPr>
                        <a:t>Fiction</a:t>
                      </a:r>
                    </a:p>
                    <a:p>
                      <a:pPr marL="171450" lvl="0" indent="-171450">
                        <a:buFont typeface="Arial" panose="020B0604020202020204" pitchFamily="34" charset="0"/>
                        <a:buChar char="•"/>
                      </a:pPr>
                      <a:r>
                        <a:rPr lang="en-US" sz="1050" b="0" kern="1200" baseline="0" dirty="0">
                          <a:solidFill>
                            <a:schemeClr val="tx1"/>
                          </a:solidFill>
                          <a:effectLst/>
                          <a:latin typeface="+mn-lt"/>
                          <a:ea typeface="+mn-ea"/>
                          <a:cs typeface="+mn-cs"/>
                        </a:rPr>
                        <a:t>Use a capital letter, full stop and finger spaces to write a sentence on the line.</a:t>
                      </a:r>
                    </a:p>
                    <a:p>
                      <a:pPr marL="171450" lvl="0" indent="-171450">
                        <a:buFont typeface="Arial" panose="020B0604020202020204" pitchFamily="34" charset="0"/>
                        <a:buChar char="•"/>
                      </a:pPr>
                      <a:r>
                        <a:rPr lang="en-US" sz="1050" b="0" kern="1200" baseline="0" dirty="0">
                          <a:solidFill>
                            <a:schemeClr val="tx1"/>
                          </a:solidFill>
                          <a:effectLst/>
                          <a:latin typeface="+mn-lt"/>
                          <a:ea typeface="+mn-ea"/>
                          <a:cs typeface="+mn-cs"/>
                        </a:rPr>
                        <a:t>Use adjectives to add description</a:t>
                      </a:r>
                    </a:p>
                    <a:p>
                      <a:pPr marL="171450" lvl="0" indent="-171450">
                        <a:buFont typeface="Arial" panose="020B0604020202020204" pitchFamily="34" charset="0"/>
                        <a:buChar char="•"/>
                      </a:pPr>
                      <a:r>
                        <a:rPr lang="en-GB" sz="1050" b="0" kern="1200" baseline="0" dirty="0">
                          <a:solidFill>
                            <a:schemeClr val="tx1"/>
                          </a:solidFill>
                          <a:effectLst/>
                          <a:latin typeface="+mn-lt"/>
                          <a:ea typeface="+mn-ea"/>
                          <a:cs typeface="+mn-cs"/>
                        </a:rPr>
                        <a:t>To recall the main events of a narrative. </a:t>
                      </a:r>
                    </a:p>
                    <a:p>
                      <a:pPr marL="171450" lvl="0" indent="-171450">
                        <a:buFont typeface="Arial" panose="020B0604020202020204" pitchFamily="34" charset="0"/>
                        <a:buChar char="•"/>
                      </a:pPr>
                      <a:r>
                        <a:rPr lang="en-GB" sz="1050" b="0" kern="1200" baseline="0" dirty="0">
                          <a:solidFill>
                            <a:schemeClr val="tx1"/>
                          </a:solidFill>
                          <a:effectLst/>
                          <a:latin typeface="+mn-lt"/>
                          <a:ea typeface="+mn-ea"/>
                          <a:cs typeface="+mn-cs"/>
                        </a:rPr>
                        <a:t>Describe how a character is feeling.</a:t>
                      </a:r>
                    </a:p>
                    <a:p>
                      <a:pPr marL="171450" lvl="0" indent="-171450">
                        <a:buFont typeface="Arial" panose="020B0604020202020204" pitchFamily="34" charset="0"/>
                        <a:buChar char="•"/>
                      </a:pPr>
                      <a:r>
                        <a:rPr lang="en-GB" sz="1050" b="0" kern="1200" baseline="0" dirty="0">
                          <a:solidFill>
                            <a:schemeClr val="tx1"/>
                          </a:solidFill>
                          <a:effectLst/>
                          <a:latin typeface="+mn-lt"/>
                          <a:ea typeface="+mn-ea"/>
                          <a:cs typeface="+mn-cs"/>
                        </a:rPr>
                        <a:t>Plan and write a three-part story.</a:t>
                      </a:r>
                    </a:p>
                    <a:p>
                      <a:pPr marL="0" lvl="0" indent="0">
                        <a:buFont typeface="Arial" panose="020B0604020202020204" pitchFamily="34" charset="0"/>
                        <a:buNone/>
                      </a:pPr>
                      <a:endParaRPr lang="en-GB" sz="1050" b="0" kern="1200" baseline="0" dirty="0">
                        <a:solidFill>
                          <a:schemeClr val="tx1"/>
                        </a:solidFill>
                        <a:effectLst/>
                        <a:latin typeface="+mn-lt"/>
                        <a:ea typeface="+mn-ea"/>
                        <a:cs typeface="+mn-cs"/>
                      </a:endParaRPr>
                    </a:p>
                    <a:p>
                      <a:pPr marL="0" lvl="0" indent="0">
                        <a:buFont typeface="Arial" panose="020B0604020202020204" pitchFamily="34" charset="0"/>
                        <a:buNone/>
                      </a:pPr>
                      <a:r>
                        <a:rPr lang="en-GB" sz="1050" b="0" u="sng" kern="1200" baseline="0" dirty="0">
                          <a:solidFill>
                            <a:schemeClr val="tx1"/>
                          </a:solidFill>
                          <a:effectLst/>
                          <a:latin typeface="+mn-lt"/>
                          <a:ea typeface="+mn-ea"/>
                          <a:cs typeface="+mn-cs"/>
                        </a:rPr>
                        <a:t>Non-Fiction</a:t>
                      </a:r>
                    </a:p>
                    <a:p>
                      <a:pPr marL="171450" lvl="0" indent="-171450">
                        <a:buFont typeface="Arial" panose="020B0604020202020204" pitchFamily="34" charset="0"/>
                        <a:buChar char="•"/>
                      </a:pPr>
                      <a:r>
                        <a:rPr lang="en-GB" sz="1050" b="0" kern="1200" baseline="0" dirty="0">
                          <a:solidFill>
                            <a:schemeClr val="tx1"/>
                          </a:solidFill>
                          <a:effectLst/>
                          <a:latin typeface="+mn-lt"/>
                          <a:ea typeface="+mn-ea"/>
                          <a:cs typeface="+mn-cs"/>
                        </a:rPr>
                        <a:t>Understand what labels and captions are.  are and what they are used for. </a:t>
                      </a:r>
                    </a:p>
                    <a:p>
                      <a:pPr marL="171450" lvl="0" indent="-171450">
                        <a:buFont typeface="Arial" panose="020B0604020202020204" pitchFamily="34" charset="0"/>
                        <a:buChar char="•"/>
                      </a:pPr>
                      <a:r>
                        <a:rPr lang="en-GB" sz="1050" b="0" kern="1200" baseline="0" dirty="0">
                          <a:solidFill>
                            <a:schemeClr val="tx1"/>
                          </a:solidFill>
                          <a:effectLst/>
                          <a:latin typeface="+mn-lt"/>
                          <a:ea typeface="+mn-ea"/>
                          <a:cs typeface="+mn-cs"/>
                        </a:rPr>
                        <a:t>Use labels and captions to make an information booklet.</a:t>
                      </a:r>
                    </a:p>
                    <a:p>
                      <a:pPr marL="171450" lvl="0" indent="-171450">
                        <a:buFont typeface="Arial" panose="020B0604020202020204" pitchFamily="34" charset="0"/>
                        <a:buChar char="•"/>
                      </a:pPr>
                      <a:endParaRPr lang="en-GB" sz="1050" b="0" kern="1200" baseline="0" dirty="0">
                        <a:solidFill>
                          <a:schemeClr val="tx1"/>
                        </a:solidFill>
                        <a:effectLst/>
                        <a:latin typeface="+mn-lt"/>
                        <a:ea typeface="+mn-ea"/>
                        <a:cs typeface="+mn-cs"/>
                      </a:endParaRPr>
                    </a:p>
                    <a:p>
                      <a:pPr marL="0" lvl="0" indent="0">
                        <a:buFont typeface="Arial" panose="020B0604020202020204" pitchFamily="34" charset="0"/>
                        <a:buNone/>
                      </a:pPr>
                      <a:r>
                        <a:rPr lang="en-GB" sz="1050" b="0" u="sng" kern="1200" baseline="0" dirty="0">
                          <a:solidFill>
                            <a:schemeClr val="tx1"/>
                          </a:solidFill>
                          <a:effectLst/>
                          <a:latin typeface="+mn-lt"/>
                          <a:ea typeface="+mn-ea"/>
                          <a:cs typeface="+mn-cs"/>
                        </a:rPr>
                        <a:t>Poetry</a:t>
                      </a:r>
                    </a:p>
                    <a:p>
                      <a:pPr marL="171450" lvl="0" indent="-171450">
                        <a:buFont typeface="Arial" panose="020B0604020202020204" pitchFamily="34" charset="0"/>
                        <a:buChar char="•"/>
                      </a:pPr>
                      <a:r>
                        <a:rPr lang="en-GB" sz="1050" b="0" u="none" kern="1200" baseline="0" dirty="0">
                          <a:solidFill>
                            <a:schemeClr val="tx1"/>
                          </a:solidFill>
                          <a:effectLst/>
                          <a:latin typeface="+mn-lt"/>
                          <a:ea typeface="+mn-ea"/>
                          <a:cs typeface="+mn-cs"/>
                        </a:rPr>
                        <a:t>Use our senses to create autumn a word bank.</a:t>
                      </a:r>
                    </a:p>
                    <a:p>
                      <a:pPr marL="171450" lvl="0" indent="-171450">
                        <a:buFont typeface="Arial" panose="020B0604020202020204" pitchFamily="34" charset="0"/>
                        <a:buChar char="•"/>
                      </a:pPr>
                      <a:r>
                        <a:rPr lang="en-GB" sz="1050" b="0" u="none" kern="1200" baseline="0" dirty="0">
                          <a:solidFill>
                            <a:schemeClr val="tx1"/>
                          </a:solidFill>
                          <a:effectLst/>
                          <a:latin typeface="+mn-lt"/>
                          <a:ea typeface="+mn-ea"/>
                          <a:cs typeface="+mn-cs"/>
                        </a:rPr>
                        <a:t> Enjoying listening to read a range of autumn poems.</a:t>
                      </a:r>
                    </a:p>
                    <a:p>
                      <a:pPr marL="171450" lvl="0" indent="-171450">
                        <a:buFont typeface="Arial" panose="020B0604020202020204" pitchFamily="34" charset="0"/>
                        <a:buChar char="•"/>
                      </a:pPr>
                      <a:r>
                        <a:rPr lang="en-GB" sz="1050" b="0" u="none" kern="1200" baseline="0" dirty="0">
                          <a:solidFill>
                            <a:schemeClr val="tx1"/>
                          </a:solidFill>
                          <a:effectLst/>
                          <a:latin typeface="+mn-lt"/>
                          <a:ea typeface="+mn-ea"/>
                          <a:cs typeface="+mn-cs"/>
                        </a:rPr>
                        <a:t>Write a simple poem using an adjective to describe the noun, explore repetitive phrases and rhyming words. </a:t>
                      </a:r>
                    </a:p>
                    <a:p>
                      <a:pPr marL="171450" lvl="0" indent="-171450">
                        <a:buFont typeface="Arial" panose="020B0604020202020204" pitchFamily="34" charset="0"/>
                        <a:buChar char="•"/>
                      </a:pPr>
                      <a:r>
                        <a:rPr lang="en-GB" sz="1050" b="0" u="none" kern="1200" baseline="0" dirty="0">
                          <a:solidFill>
                            <a:schemeClr val="tx1"/>
                          </a:solidFill>
                          <a:effectLst/>
                          <a:latin typeface="+mn-lt"/>
                          <a:ea typeface="+mn-ea"/>
                          <a:cs typeface="+mn-cs"/>
                        </a:rPr>
                        <a:t>Identify features of poems.</a:t>
                      </a:r>
                    </a:p>
                    <a:p>
                      <a:pPr marL="0" lvl="0" indent="0">
                        <a:buFont typeface="Arial" panose="020B0604020202020204" pitchFamily="34" charset="0"/>
                        <a:buNone/>
                      </a:pPr>
                      <a:endParaRPr lang="en-US" sz="1050" b="0" u="sng"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050" b="0" u="sng" kern="1200" baseline="0" dirty="0">
                        <a:solidFill>
                          <a:schemeClr val="tx1"/>
                        </a:solidFill>
                        <a:effectLst/>
                        <a:latin typeface="+mn-lt"/>
                        <a:ea typeface="+mn-ea"/>
                        <a:cs typeface="+mn-cs"/>
                      </a:endParaRPr>
                    </a:p>
                  </a:txBody>
                  <a:tcPr marT="45714" marB="45714"/>
                </a:tc>
                <a:tc>
                  <a:txBody>
                    <a:bodyPr/>
                    <a:lstStyle/>
                    <a:p>
                      <a:pPr marL="285750" lvl="0" indent="-285750">
                        <a:buFont typeface="Arial" panose="020B0604020202020204" pitchFamily="34" charset="0"/>
                        <a:buChar char="•"/>
                      </a:pPr>
                      <a:r>
                        <a:rPr lang="en-GB" sz="1050" kern="1200" dirty="0">
                          <a:solidFill>
                            <a:schemeClr val="tx1"/>
                          </a:solidFill>
                          <a:effectLst/>
                          <a:latin typeface="+mn-lt"/>
                          <a:ea typeface="+mn-ea"/>
                          <a:cs typeface="+mn-cs"/>
                        </a:rPr>
                        <a:t>Recognise the main parts of a human body, identify the skeleton and some major organs.</a:t>
                      </a:r>
                    </a:p>
                    <a:p>
                      <a:pPr marL="285750" lvl="0" indent="-285750">
                        <a:buFont typeface="Arial" panose="020B0604020202020204" pitchFamily="34" charset="0"/>
                        <a:buChar char="•"/>
                      </a:pPr>
                      <a:r>
                        <a:rPr lang="en-GB" sz="1050" kern="1200" dirty="0">
                          <a:solidFill>
                            <a:schemeClr val="tx1"/>
                          </a:solidFill>
                          <a:effectLst/>
                          <a:latin typeface="+mn-lt"/>
                          <a:ea typeface="+mn-ea"/>
                          <a:cs typeface="+mn-cs"/>
                        </a:rPr>
                        <a:t>Know how to keep healthy, look after my body by keeping clean.</a:t>
                      </a:r>
                    </a:p>
                    <a:p>
                      <a:pPr marL="285750" lvl="0" indent="-285750">
                        <a:buFont typeface="Arial" panose="020B0604020202020204" pitchFamily="34" charset="0"/>
                        <a:buChar char="•"/>
                      </a:pPr>
                      <a:r>
                        <a:rPr lang="en-GB" sz="1050" kern="1200" dirty="0">
                          <a:solidFill>
                            <a:schemeClr val="tx1"/>
                          </a:solidFill>
                          <a:effectLst/>
                          <a:latin typeface="+mn-lt"/>
                          <a:ea typeface="+mn-ea"/>
                          <a:cs typeface="+mn-cs"/>
                        </a:rPr>
                        <a:t>Name all five senses and describe each sense and why it is important.</a:t>
                      </a:r>
                    </a:p>
                    <a:p>
                      <a:pPr marL="285750" lvl="0" indent="-285750">
                        <a:buFont typeface="Arial" panose="020B0604020202020204" pitchFamily="34" charset="0"/>
                        <a:buChar char="•"/>
                      </a:pPr>
                      <a:r>
                        <a:rPr lang="en-GB" sz="1050" kern="1200" dirty="0">
                          <a:solidFill>
                            <a:schemeClr val="tx1"/>
                          </a:solidFill>
                          <a:effectLst/>
                          <a:latin typeface="+mn-lt"/>
                          <a:ea typeface="+mn-ea"/>
                          <a:cs typeface="+mn-cs"/>
                        </a:rPr>
                        <a:t>Vertebrates and invertebrates.</a:t>
                      </a:r>
                    </a:p>
                    <a:p>
                      <a:pPr marL="285750" lvl="0" indent="-285750">
                        <a:buFont typeface="Arial" panose="020B0604020202020204" pitchFamily="34" charset="0"/>
                        <a:buChar char="•"/>
                      </a:pPr>
                      <a:r>
                        <a:rPr lang="en-GB" sz="1050" kern="1200" dirty="0">
                          <a:solidFill>
                            <a:schemeClr val="tx1"/>
                          </a:solidFill>
                          <a:effectLst/>
                          <a:latin typeface="+mn-lt"/>
                          <a:ea typeface="+mn-ea"/>
                          <a:cs typeface="+mn-cs"/>
                        </a:rPr>
                        <a:t>Group animals into mammals, fish, birds, reptiles, and amphibians. </a:t>
                      </a:r>
                    </a:p>
                    <a:p>
                      <a:pPr marL="285750" lvl="0" indent="-285750">
                        <a:buFont typeface="Arial" panose="020B0604020202020204" pitchFamily="34" charset="0"/>
                        <a:buChar char="•"/>
                      </a:pPr>
                      <a:r>
                        <a:rPr lang="en-GB" sz="1050" kern="1200" dirty="0">
                          <a:solidFill>
                            <a:schemeClr val="tx1"/>
                          </a:solidFill>
                          <a:effectLst/>
                          <a:latin typeface="+mn-lt"/>
                          <a:ea typeface="+mn-ea"/>
                          <a:cs typeface="+mn-cs"/>
                        </a:rPr>
                        <a:t>Identify herbivores, carnivores, and omnivores.</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GB" sz="1100" b="0" i="0" u="none" strike="noStrike" kern="1200" cap="none" spc="0" normalizeH="0" baseline="0" noProof="0" dirty="0">
                        <a:ln>
                          <a:noFill/>
                        </a:ln>
                        <a:solidFill>
                          <a:prstClr val="black"/>
                        </a:solidFill>
                        <a:effectLst/>
                        <a:uLnTx/>
                        <a:uFillTx/>
                        <a:latin typeface="+mn-lt"/>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3069247010"/>
              </p:ext>
            </p:extLst>
          </p:nvPr>
        </p:nvGraphicFramePr>
        <p:xfrm>
          <a:off x="1125538" y="4763"/>
          <a:ext cx="4606925" cy="149369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dirty="0">
                          <a:solidFill>
                            <a:schemeClr val="tx1"/>
                          </a:solidFill>
                        </a:rPr>
                        <a:t>Term</a:t>
                      </a:r>
                      <a:r>
                        <a:rPr lang="en-GB" sz="1200" b="0" baseline="0" dirty="0">
                          <a:solidFill>
                            <a:schemeClr val="tx1"/>
                          </a:solidFill>
                        </a:rPr>
                        <a:t>: Autumn 1 2024</a:t>
                      </a:r>
                      <a:endParaRPr lang="en-GB" sz="1200" b="0" dirty="0">
                        <a:solidFill>
                          <a:schemeClr val="tx1"/>
                        </a:solidFill>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t>Mrs Reed</a:t>
                      </a:r>
                      <a:endParaRPr lang="en-GB" sz="1200" dirty="0"/>
                    </a:p>
                  </a:txBody>
                  <a:tcPr marL="91393" marR="91393" marT="45737" marB="45737"/>
                </a:tc>
                <a:extLst>
                  <a:ext uri="{0D108BD9-81ED-4DB2-BD59-A6C34878D82A}">
                    <a16:rowId xmlns:a16="http://schemas.microsoft.com/office/drawing/2014/main" val="10002"/>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a:t>
                      </a:r>
                      <a:r>
                        <a:rPr lang="en-GB" sz="1600" baseline="0" dirty="0"/>
                        <a:t> ‘Me You and Changes Too!</a:t>
                      </a:r>
                      <a:endParaRPr lang="en-GB" sz="16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23813"/>
            <a:ext cx="1268760"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000" b="1" dirty="0"/>
              <a:t>Year 1</a:t>
            </a:r>
            <a:endParaRPr lang="en-GB" altLang="en-US" sz="1000" b="1" dirty="0"/>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89240" y="-1320"/>
            <a:ext cx="1279873"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000" b="1" dirty="0"/>
              <a:t>Year 1</a:t>
            </a:r>
          </a:p>
        </p:txBody>
      </p:sp>
      <p:pic>
        <p:nvPicPr>
          <p:cNvPr id="2" name="Picture 1">
            <a:extLst>
              <a:ext uri="{FF2B5EF4-FFF2-40B4-BE49-F238E27FC236}">
                <a16:creationId xmlns:a16="http://schemas.microsoft.com/office/drawing/2014/main" id="{BEE8965C-4176-3A45-B110-1547671DF4FD}"/>
              </a:ext>
            </a:extLst>
          </p:cNvPr>
          <p:cNvPicPr>
            <a:picLocks noChangeAspect="1"/>
          </p:cNvPicPr>
          <p:nvPr/>
        </p:nvPicPr>
        <p:blipFill>
          <a:blip r:embed="rId2"/>
          <a:stretch>
            <a:fillRect/>
          </a:stretch>
        </p:blipFill>
        <p:spPr>
          <a:xfrm>
            <a:off x="332656" y="395536"/>
            <a:ext cx="642783" cy="720080"/>
          </a:xfrm>
          <a:prstGeom prst="rect">
            <a:avLst/>
          </a:prstGeom>
        </p:spPr>
      </p:pic>
      <p:pic>
        <p:nvPicPr>
          <p:cNvPr id="3" name="Picture 2">
            <a:extLst>
              <a:ext uri="{FF2B5EF4-FFF2-40B4-BE49-F238E27FC236}">
                <a16:creationId xmlns:a16="http://schemas.microsoft.com/office/drawing/2014/main" id="{6AB6DAD8-9F18-07CD-FF1A-F7187DD590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98928" y="380209"/>
            <a:ext cx="626416" cy="73540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2113105866"/>
              </p:ext>
            </p:extLst>
          </p:nvPr>
        </p:nvGraphicFramePr>
        <p:xfrm>
          <a:off x="-12522" y="1376156"/>
          <a:ext cx="6825898" cy="2720885"/>
        </p:xfrm>
        <a:graphic>
          <a:graphicData uri="http://schemas.openxmlformats.org/drawingml/2006/table">
            <a:tbl>
              <a:tblPr firstRow="1" bandRow="1">
                <a:tableStyleId>{5940675A-B579-460E-94D1-54222C63F5DA}</a:tableStyleId>
              </a:tblPr>
              <a:tblGrid>
                <a:gridCol w="2204864">
                  <a:extLst>
                    <a:ext uri="{9D8B030D-6E8A-4147-A177-3AD203B41FA5}">
                      <a16:colId xmlns:a16="http://schemas.microsoft.com/office/drawing/2014/main" val="20000"/>
                    </a:ext>
                  </a:extLst>
                </a:gridCol>
                <a:gridCol w="2327246">
                  <a:extLst>
                    <a:ext uri="{9D8B030D-6E8A-4147-A177-3AD203B41FA5}">
                      <a16:colId xmlns:a16="http://schemas.microsoft.com/office/drawing/2014/main" val="20001"/>
                    </a:ext>
                  </a:extLst>
                </a:gridCol>
                <a:gridCol w="2293788">
                  <a:extLst>
                    <a:ext uri="{9D8B030D-6E8A-4147-A177-3AD203B41FA5}">
                      <a16:colId xmlns:a16="http://schemas.microsoft.com/office/drawing/2014/main" val="20002"/>
                    </a:ext>
                  </a:extLst>
                </a:gridCol>
              </a:tblGrid>
              <a:tr h="343551">
                <a:tc>
                  <a:txBody>
                    <a:bodyPr/>
                    <a:lstStyle/>
                    <a:p>
                      <a:pPr algn="ctr"/>
                      <a:r>
                        <a:rPr lang="en-GB" sz="1200" b="1" dirty="0"/>
                        <a:t>Music</a:t>
                      </a:r>
                    </a:p>
                  </a:txBody>
                  <a:tcPr marL="91452" marR="91452" marT="45667" marB="45667">
                    <a:solidFill>
                      <a:srgbClr val="92D050"/>
                    </a:solidFill>
                  </a:tcPr>
                </a:tc>
                <a:tc>
                  <a:txBody>
                    <a:bodyPr/>
                    <a:lstStyle/>
                    <a:p>
                      <a:pPr algn="ctr"/>
                      <a:r>
                        <a:rPr lang="en-GB" sz="1200" b="1" dirty="0"/>
                        <a:t>Art/Design Technology</a:t>
                      </a:r>
                    </a:p>
                  </a:txBody>
                  <a:tcPr marL="91452" marR="91452" marT="45667" marB="45667">
                    <a:solidFill>
                      <a:srgbClr val="92D050"/>
                    </a:solidFill>
                  </a:tcPr>
                </a:tc>
                <a:tc>
                  <a:txBody>
                    <a:bodyPr/>
                    <a:lstStyle/>
                    <a:p>
                      <a:pPr algn="ctr"/>
                      <a:r>
                        <a:rPr lang="en-GB" sz="1200" b="1"/>
                        <a:t>R.E</a:t>
                      </a:r>
                      <a:endParaRPr lang="en-GB" sz="1200" b="1" dirty="0"/>
                    </a:p>
                  </a:txBody>
                  <a:tcPr marL="91452" marR="91452" marT="45667" marB="45667">
                    <a:solidFill>
                      <a:srgbClr val="92D050"/>
                    </a:solidFill>
                  </a:tcPr>
                </a:tc>
                <a:extLst>
                  <a:ext uri="{0D108BD9-81ED-4DB2-BD59-A6C34878D82A}">
                    <a16:rowId xmlns:a16="http://schemas.microsoft.com/office/drawing/2014/main" val="10000"/>
                  </a:ext>
                </a:extLst>
              </a:tr>
              <a:tr h="2237992">
                <a:tc>
                  <a:txBody>
                    <a:bodyPr/>
                    <a:lstStyle/>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Pulse is the steady beat that goes through the music.</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Rhythm means a pattern of long and short notes.</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Pitch means high or low note sounds.</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Dynamics means how loud or soft a sound is.  Music can be fast or slow.</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A piece of music can have more than one section such as a verse and a chorus.</a:t>
                      </a:r>
                    </a:p>
                    <a:p>
                      <a:pPr marL="285750" lvl="0" indent="-285750">
                        <a:buFont typeface="Arial" panose="020B0604020202020204" pitchFamily="34" charset="0"/>
                        <a:buChar char="•"/>
                      </a:pPr>
                      <a:endParaRPr lang="en-GB" sz="950" kern="1200" dirty="0">
                        <a:solidFill>
                          <a:schemeClr val="tx1"/>
                        </a:solidFill>
                        <a:effectLst/>
                        <a:latin typeface="+mn-lt"/>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Use a range of mark making tools to create and name different marks and lines.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Draw on different surfaces with a range of media. Draw on smaller and larger scales. Invent new lines.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Describe what a portrait and self-portrait is and what we like about the work of other artists. A self-portrait is a picture of the artist create by the artist.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Select media to draw a portrait. A self-portrait is a picture of the artist create by the artist. </a:t>
                      </a:r>
                    </a:p>
                    <a:p>
                      <a:pPr marL="171450" lvl="0" indent="-171450">
                        <a:buFont typeface="Arial" panose="020B0604020202020204" pitchFamily="34" charset="0"/>
                        <a:buChar char="•"/>
                      </a:pPr>
                      <a:endParaRPr lang="en-GB" sz="1000" kern="1200" dirty="0">
                        <a:solidFill>
                          <a:schemeClr val="tx1"/>
                        </a:solidFill>
                        <a:effectLst/>
                        <a:latin typeface="+mn-lt"/>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Discuss celebrations we like to share with our families and friends.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Understand that Christians celebrate the festivals of Harvest, Easter and Christmas.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Identify symbols of Easter include a palm leaf, a piece of bread and a glass of wine.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Jewish people celebrate the festival of Pesach (Passover). The story of Pesach is about when the Jewish people left Egypt.</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Muslims fast during Ramadan then celebrate Eid.</a:t>
                      </a:r>
                    </a:p>
                    <a:p>
                      <a:pPr marL="171450" lvl="0" indent="-171450">
                        <a:buFont typeface="Arial" panose="020B0604020202020204" pitchFamily="34" charset="0"/>
                        <a:buChar char="•"/>
                      </a:pPr>
                      <a:endParaRPr lang="en-GB" sz="1000" kern="1200" dirty="0">
                        <a:solidFill>
                          <a:schemeClr val="tx1"/>
                        </a:solidFill>
                        <a:effectLst/>
                        <a:latin typeface="+mn-lt"/>
                        <a:ea typeface="+mn-ea"/>
                        <a:cs typeface="+mn-cs"/>
                      </a:endParaRP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4094586223"/>
              </p:ext>
            </p:extLst>
          </p:nvPr>
        </p:nvGraphicFramePr>
        <p:xfrm>
          <a:off x="16687" y="5868144"/>
          <a:ext cx="6813550" cy="3291927"/>
        </p:xfrm>
        <a:graphic>
          <a:graphicData uri="http://schemas.openxmlformats.org/drawingml/2006/table">
            <a:tbl>
              <a:tblPr firstRow="1" bandRow="1">
                <a:tableStyleId>{5940675A-B579-460E-94D1-54222C63F5DA}</a:tableStyleId>
              </a:tblPr>
              <a:tblGrid>
                <a:gridCol w="2980265">
                  <a:extLst>
                    <a:ext uri="{9D8B030D-6E8A-4147-A177-3AD203B41FA5}">
                      <a16:colId xmlns:a16="http://schemas.microsoft.com/office/drawing/2014/main" val="20000"/>
                    </a:ext>
                  </a:extLst>
                </a:gridCol>
                <a:gridCol w="3833285">
                  <a:extLst>
                    <a:ext uri="{9D8B030D-6E8A-4147-A177-3AD203B41FA5}">
                      <a16:colId xmlns:a16="http://schemas.microsoft.com/office/drawing/2014/main" val="20001"/>
                    </a:ext>
                  </a:extLst>
                </a:gridCol>
              </a:tblGrid>
              <a:tr h="274373">
                <a:tc>
                  <a:txBody>
                    <a:bodyPr/>
                    <a:lstStyle/>
                    <a:p>
                      <a:pPr algn="ctr"/>
                      <a:r>
                        <a:rPr lang="en-GB" sz="1200" b="1" dirty="0"/>
                        <a:t>Things to look for and do at home:</a:t>
                      </a:r>
                    </a:p>
                  </a:txBody>
                  <a:tcPr marL="91444" marR="91444" marT="45737" marB="45737">
                    <a:solidFill>
                      <a:srgbClr val="92D050"/>
                    </a:solidFill>
                  </a:tcPr>
                </a:tc>
                <a:tc>
                  <a:txBody>
                    <a:bodyPr/>
                    <a:lstStyle/>
                    <a:p>
                      <a:pPr marL="0" indent="0" algn="ctr">
                        <a:buFont typeface="Arial" panose="020B0604020202020204" pitchFamily="34" charset="0"/>
                        <a:buNone/>
                      </a:pPr>
                      <a:r>
                        <a:rPr lang="en-GB" sz="1200" b="1" dirty="0"/>
                        <a:t>Any other Information:</a:t>
                      </a:r>
                    </a:p>
                  </a:txBody>
                  <a:tcPr marL="91444" marR="91444" marT="45737" marB="45737">
                    <a:solidFill>
                      <a:srgbClr val="92D050"/>
                    </a:solidFill>
                  </a:tcPr>
                </a:tc>
                <a:extLst>
                  <a:ext uri="{0D108BD9-81ED-4DB2-BD59-A6C34878D82A}">
                    <a16:rowId xmlns:a16="http://schemas.microsoft.com/office/drawing/2014/main" val="10000"/>
                  </a:ext>
                </a:extLst>
              </a:tr>
              <a:tr h="2976083">
                <a:tc>
                  <a:txBody>
                    <a:bodyPr/>
                    <a:lstStyle/>
                    <a:p>
                      <a:r>
                        <a:rPr lang="en-GB" sz="1100" b="1" kern="1200" dirty="0">
                          <a:solidFill>
                            <a:schemeClr val="tx1"/>
                          </a:solidFill>
                          <a:effectLst/>
                          <a:latin typeface="+mn-lt"/>
                          <a:ea typeface="+mn-ea"/>
                          <a:cs typeface="+mn-cs"/>
                        </a:rPr>
                        <a:t>Things to look for and do at home:</a:t>
                      </a:r>
                    </a:p>
                    <a:p>
                      <a:pPr marL="171450" indent="-171450">
                        <a:buFont typeface="Arial" panose="020B0604020202020204" pitchFamily="34" charset="0"/>
                        <a:buChar char="•"/>
                      </a:pPr>
                      <a:r>
                        <a:rPr lang="en-US" sz="1050" kern="1200" baseline="0" dirty="0">
                          <a:solidFill>
                            <a:schemeClr val="tx1"/>
                          </a:solidFill>
                          <a:effectLst/>
                          <a:latin typeface="+mn-lt"/>
                          <a:ea typeface="+mn-ea"/>
                          <a:cs typeface="+mn-cs"/>
                        </a:rPr>
                        <a:t>Try and read your Read Write Inc book everyday, discuss the characters and what the story was about (there are some helpful questions in the back of the book to support your child’s understanding of the text)</a:t>
                      </a:r>
                    </a:p>
                    <a:p>
                      <a:pPr marL="171450" indent="-171450">
                        <a:buFont typeface="Arial" panose="020B0604020202020204" pitchFamily="34" charset="0"/>
                        <a:buChar char="•"/>
                      </a:pPr>
                      <a:r>
                        <a:rPr lang="en-US" sz="1050" kern="1200" baseline="0" dirty="0">
                          <a:solidFill>
                            <a:schemeClr val="tx1"/>
                          </a:solidFill>
                          <a:effectLst/>
                          <a:highlight>
                            <a:srgbClr val="FFFF00"/>
                          </a:highlight>
                          <a:latin typeface="+mn-lt"/>
                          <a:ea typeface="+mn-ea"/>
                          <a:cs typeface="+mn-cs"/>
                        </a:rPr>
                        <a:t>Choose an activity to complete at home (completed by Monday 30</a:t>
                      </a:r>
                      <a:r>
                        <a:rPr lang="en-US" sz="1050" kern="1200" baseline="30000" dirty="0">
                          <a:solidFill>
                            <a:schemeClr val="tx1"/>
                          </a:solidFill>
                          <a:effectLst/>
                          <a:highlight>
                            <a:srgbClr val="FFFF00"/>
                          </a:highlight>
                          <a:latin typeface="+mn-lt"/>
                          <a:ea typeface="+mn-ea"/>
                          <a:cs typeface="+mn-cs"/>
                        </a:rPr>
                        <a:t>th</a:t>
                      </a:r>
                      <a:r>
                        <a:rPr lang="en-US" sz="1050" kern="1200" baseline="0" dirty="0">
                          <a:solidFill>
                            <a:schemeClr val="tx1"/>
                          </a:solidFill>
                          <a:effectLst/>
                          <a:highlight>
                            <a:srgbClr val="FFFF00"/>
                          </a:highlight>
                          <a:latin typeface="+mn-lt"/>
                          <a:ea typeface="+mn-ea"/>
                          <a:cs typeface="+mn-cs"/>
                        </a:rPr>
                        <a:t> Sept):</a:t>
                      </a:r>
                    </a:p>
                    <a:p>
                      <a:pPr marL="228600" indent="-228600">
                        <a:buFont typeface="+mj-lt"/>
                        <a:buAutoNum type="arabicPeriod"/>
                      </a:pPr>
                      <a:r>
                        <a:rPr lang="en-US" sz="1050" kern="1200" baseline="0" dirty="0">
                          <a:solidFill>
                            <a:schemeClr val="tx1"/>
                          </a:solidFill>
                          <a:effectLst/>
                          <a:latin typeface="+mn-lt"/>
                          <a:ea typeface="+mn-ea"/>
                          <a:cs typeface="+mn-cs"/>
                        </a:rPr>
                        <a:t>Take a photo of your child leading a healthy lifestyle (brushing teeth, eating healthily, exercising) and bring it into school or email to </a:t>
                      </a:r>
                      <a:r>
                        <a:rPr lang="en-US" sz="1050" kern="1200" baseline="0" dirty="0">
                          <a:solidFill>
                            <a:schemeClr val="tx1"/>
                          </a:solidFill>
                          <a:effectLst/>
                          <a:latin typeface="+mn-lt"/>
                          <a:ea typeface="+mn-ea"/>
                          <a:cs typeface="+mn-cs"/>
                          <a:hlinkClick r:id="rId2"/>
                        </a:rPr>
                        <a:t>enquiries@williamgilbertend.derbyshire.sch.uk</a:t>
                      </a:r>
                      <a:r>
                        <a:rPr lang="en-US" sz="1050" kern="1200" baseline="0" dirty="0">
                          <a:solidFill>
                            <a:schemeClr val="tx1"/>
                          </a:solidFill>
                          <a:effectLst/>
                          <a:latin typeface="+mn-lt"/>
                          <a:ea typeface="+mn-ea"/>
                          <a:cs typeface="+mn-cs"/>
                        </a:rPr>
                        <a:t> </a:t>
                      </a:r>
                    </a:p>
                    <a:p>
                      <a:pPr marL="228600" indent="-228600">
                        <a:buFont typeface="+mj-lt"/>
                        <a:buAutoNum type="arabicPeriod"/>
                      </a:pPr>
                      <a:r>
                        <a:rPr lang="en-US" sz="1050" kern="1200" baseline="0" dirty="0">
                          <a:solidFill>
                            <a:schemeClr val="tx1"/>
                          </a:solidFill>
                          <a:effectLst/>
                          <a:latin typeface="+mn-lt"/>
                          <a:ea typeface="+mn-ea"/>
                          <a:cs typeface="+mn-cs"/>
                        </a:rPr>
                        <a:t>Make a ‘Healthy Living’ poster (remember a title, words and pictures)</a:t>
                      </a:r>
                    </a:p>
                    <a:p>
                      <a:pPr marL="228600" indent="-228600">
                        <a:buFont typeface="+mj-lt"/>
                        <a:buAutoNum type="arabicPeriod"/>
                      </a:pPr>
                      <a:r>
                        <a:rPr lang="en-US" sz="1050" kern="1200" baseline="0" dirty="0">
                          <a:solidFill>
                            <a:schemeClr val="tx1"/>
                          </a:solidFill>
                          <a:effectLst/>
                          <a:latin typeface="+mn-lt"/>
                          <a:ea typeface="+mn-ea"/>
                          <a:cs typeface="+mn-cs"/>
                        </a:rPr>
                        <a:t>Make a poster to show what carnivores, herbivores and omnivores are.</a:t>
                      </a:r>
                    </a:p>
                    <a:p>
                      <a:pPr marL="0" indent="0">
                        <a:buFont typeface="+mj-lt"/>
                        <a:buNone/>
                      </a:pPr>
                      <a:r>
                        <a:rPr lang="en-US" sz="1050" kern="1200" baseline="0" dirty="0">
                          <a:solidFill>
                            <a:schemeClr val="tx1"/>
                          </a:solidFill>
                          <a:effectLst/>
                          <a:latin typeface="+mn-lt"/>
                          <a:ea typeface="+mn-ea"/>
                          <a:cs typeface="+mn-cs"/>
                        </a:rPr>
                        <a:t>You will receive a FREE star on your star chart for your efforts!</a:t>
                      </a:r>
                      <a:endParaRPr lang="en-GB" sz="1050" kern="1200" dirty="0">
                        <a:solidFill>
                          <a:schemeClr val="tx1"/>
                        </a:solidFill>
                        <a:effectLst/>
                        <a:latin typeface="+mn-lt"/>
                        <a:ea typeface="+mn-ea"/>
                        <a:cs typeface="+mn-cs"/>
                      </a:endParaRPr>
                    </a:p>
                  </a:txBody>
                  <a:tcPr marL="91444" marR="91444" marT="45737" marB="45737"/>
                </a:tc>
                <a:tc>
                  <a:txBody>
                    <a:bodyPr/>
                    <a:lstStyle/>
                    <a:p>
                      <a:pPr marL="0" indent="0">
                        <a:buFont typeface="Arial" panose="020B0604020202020204" pitchFamily="34" charset="0"/>
                        <a:buNone/>
                      </a:pPr>
                      <a:r>
                        <a:rPr lang="en-GB" sz="1100" b="1" kern="1200" dirty="0">
                          <a:solidFill>
                            <a:schemeClr val="tx1"/>
                          </a:solidFill>
                          <a:effectLst/>
                          <a:latin typeface="+mn-lt"/>
                          <a:ea typeface="+mn-ea"/>
                          <a:cs typeface="+mn-cs"/>
                        </a:rPr>
                        <a:t>Any Other Information:</a:t>
                      </a:r>
                    </a:p>
                    <a:p>
                      <a:pPr marL="171450" indent="-171450">
                        <a:buFont typeface="Arial" panose="020B0604020202020204" pitchFamily="34" charset="0"/>
                        <a:buChar char="•"/>
                      </a:pPr>
                      <a:r>
                        <a:rPr lang="en-US" sz="1000" kern="1200" dirty="0">
                          <a:solidFill>
                            <a:schemeClr val="tx1"/>
                          </a:solidFill>
                          <a:effectLst/>
                          <a:latin typeface="+mn-lt"/>
                          <a:ea typeface="+mn-ea"/>
                          <a:cs typeface="+mn-cs"/>
                        </a:rPr>
                        <a:t>PE  is on a</a:t>
                      </a:r>
                      <a:r>
                        <a:rPr lang="en-US" sz="1000" kern="1200" baseline="0" dirty="0">
                          <a:solidFill>
                            <a:schemeClr val="tx1"/>
                          </a:solidFill>
                          <a:effectLst/>
                          <a:latin typeface="+mn-lt"/>
                          <a:ea typeface="+mn-ea"/>
                          <a:cs typeface="+mn-cs"/>
                        </a:rPr>
                        <a:t> Mon</a:t>
                      </a:r>
                      <a:r>
                        <a:rPr lang="en-US" sz="1000" kern="1200" dirty="0">
                          <a:solidFill>
                            <a:schemeClr val="tx1"/>
                          </a:solidFill>
                          <a:effectLst/>
                          <a:latin typeface="+mn-lt"/>
                          <a:ea typeface="+mn-ea"/>
                          <a:cs typeface="+mn-cs"/>
                        </a:rPr>
                        <a:t>day and Thursday.</a:t>
                      </a:r>
                      <a:r>
                        <a:rPr lang="en-US" sz="100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On Monday 16</a:t>
                      </a:r>
                      <a:r>
                        <a:rPr lang="en-US" sz="1000" kern="1200" baseline="30000" dirty="0">
                          <a:solidFill>
                            <a:schemeClr val="tx1"/>
                          </a:solidFill>
                          <a:effectLst/>
                          <a:latin typeface="+mn-lt"/>
                          <a:ea typeface="+mn-ea"/>
                          <a:cs typeface="+mn-cs"/>
                        </a:rPr>
                        <a:t>th</a:t>
                      </a:r>
                      <a:r>
                        <a:rPr lang="en-US" sz="1000" kern="1200" baseline="0" dirty="0">
                          <a:solidFill>
                            <a:schemeClr val="tx1"/>
                          </a:solidFill>
                          <a:effectLst/>
                          <a:latin typeface="+mn-lt"/>
                          <a:ea typeface="+mn-ea"/>
                          <a:cs typeface="+mn-cs"/>
                        </a:rPr>
                        <a:t> September (then every Monday) a </a:t>
                      </a:r>
                      <a:r>
                        <a:rPr lang="en-US" sz="1000" kern="1200" baseline="0" dirty="0">
                          <a:solidFill>
                            <a:schemeClr val="tx1"/>
                          </a:solidFill>
                          <a:effectLst/>
                          <a:highlight>
                            <a:srgbClr val="FFFF00"/>
                          </a:highlight>
                          <a:latin typeface="+mn-lt"/>
                          <a:ea typeface="+mn-ea"/>
                          <a:cs typeface="+mn-cs"/>
                        </a:rPr>
                        <a:t>‘Reading Response</a:t>
                      </a:r>
                      <a:r>
                        <a:rPr lang="en-US" sz="1000" kern="1200" baseline="0" dirty="0">
                          <a:solidFill>
                            <a:schemeClr val="tx1"/>
                          </a:solidFill>
                          <a:effectLst/>
                          <a:latin typeface="+mn-lt"/>
                          <a:ea typeface="+mn-ea"/>
                          <a:cs typeface="+mn-cs"/>
                        </a:rPr>
                        <a:t>’ activity with be stuck in your child’s reading record book, please encourage your child to write/draw their responses themselves in pencil (no gel pens, felt tips, highlighter please) rule some faint lines for your child to write on, encourage them to write on the lines using finger spaces. Please don’t worry about spellings, encourage your child to use their phonics and ‘Fred talk’ to spell unfamiliar words. </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On Monday </a:t>
                      </a:r>
                      <a:r>
                        <a:rPr lang="en-US" sz="1000" kern="1200" baseline="0" dirty="0" smtClean="0">
                          <a:solidFill>
                            <a:schemeClr val="tx1"/>
                          </a:solidFill>
                          <a:effectLst/>
                          <a:latin typeface="+mn-lt"/>
                          <a:ea typeface="+mn-ea"/>
                          <a:cs typeface="+mn-cs"/>
                        </a:rPr>
                        <a:t>9th </a:t>
                      </a:r>
                      <a:r>
                        <a:rPr lang="en-US" sz="1000" kern="1200" baseline="0" dirty="0">
                          <a:solidFill>
                            <a:schemeClr val="tx1"/>
                          </a:solidFill>
                          <a:effectLst/>
                          <a:latin typeface="+mn-lt"/>
                          <a:ea typeface="+mn-ea"/>
                          <a:cs typeface="+mn-cs"/>
                        </a:rPr>
                        <a:t>September (then every Monday) the children will receive a set of </a:t>
                      </a:r>
                      <a:r>
                        <a:rPr lang="en-US" sz="1000" kern="1200" baseline="0" dirty="0">
                          <a:solidFill>
                            <a:schemeClr val="tx1"/>
                          </a:solidFill>
                          <a:effectLst/>
                          <a:highlight>
                            <a:srgbClr val="FFFF00"/>
                          </a:highlight>
                          <a:latin typeface="+mn-lt"/>
                          <a:ea typeface="+mn-ea"/>
                          <a:cs typeface="+mn-cs"/>
                        </a:rPr>
                        <a:t> spellings </a:t>
                      </a:r>
                      <a:r>
                        <a:rPr lang="en-US" sz="1000" kern="1200" baseline="0" dirty="0">
                          <a:solidFill>
                            <a:schemeClr val="tx1"/>
                          </a:solidFill>
                          <a:effectLst/>
                          <a:latin typeface="+mn-lt"/>
                          <a:ea typeface="+mn-ea"/>
                          <a:cs typeface="+mn-cs"/>
                        </a:rPr>
                        <a:t>to learn, they will have a spelling folder to encourage them to practice them in </a:t>
                      </a:r>
                      <a:r>
                        <a:rPr lang="en-US" sz="1000" b="1" kern="1200" baseline="0" dirty="0">
                          <a:solidFill>
                            <a:schemeClr val="tx1"/>
                          </a:solidFill>
                          <a:effectLst/>
                          <a:latin typeface="+mn-lt"/>
                          <a:ea typeface="+mn-ea"/>
                          <a:cs typeface="+mn-cs"/>
                        </a:rPr>
                        <a:t>pencil</a:t>
                      </a:r>
                      <a:r>
                        <a:rPr lang="en-US" sz="1000" kern="1200" baseline="0" dirty="0">
                          <a:solidFill>
                            <a:schemeClr val="tx1"/>
                          </a:solidFill>
                          <a:effectLst/>
                          <a:latin typeface="+mn-lt"/>
                          <a:ea typeface="+mn-ea"/>
                          <a:cs typeface="+mn-cs"/>
                        </a:rPr>
                        <a:t> each day. Please ensure spelling books and folders are in school </a:t>
                      </a:r>
                      <a:r>
                        <a:rPr lang="en-US" sz="1000" b="1" kern="1200" baseline="0" dirty="0">
                          <a:solidFill>
                            <a:schemeClr val="tx1"/>
                          </a:solidFill>
                          <a:effectLst/>
                          <a:latin typeface="+mn-lt"/>
                          <a:ea typeface="+mn-ea"/>
                          <a:cs typeface="+mn-cs"/>
                        </a:rPr>
                        <a:t>every</a:t>
                      </a:r>
                      <a:r>
                        <a:rPr lang="en-US" sz="1000" kern="1200" baseline="0" dirty="0">
                          <a:solidFill>
                            <a:schemeClr val="tx1"/>
                          </a:solidFill>
                          <a:effectLst/>
                          <a:latin typeface="+mn-lt"/>
                          <a:ea typeface="+mn-ea"/>
                          <a:cs typeface="+mn-cs"/>
                        </a:rPr>
                        <a:t> Monday. </a:t>
                      </a:r>
                      <a:r>
                        <a:rPr lang="en-US" sz="1000" kern="1200" baseline="0" dirty="0" smtClean="0">
                          <a:solidFill>
                            <a:schemeClr val="tx1"/>
                          </a:solidFill>
                          <a:effectLst/>
                          <a:latin typeface="+mn-lt"/>
                          <a:ea typeface="+mn-ea"/>
                          <a:cs typeface="+mn-cs"/>
                        </a:rPr>
                        <a:t> Spelling test Monday </a:t>
                      </a:r>
                      <a:r>
                        <a:rPr lang="en-US" sz="1000" kern="1200" baseline="0" smtClean="0">
                          <a:solidFill>
                            <a:schemeClr val="tx1"/>
                          </a:solidFill>
                          <a:effectLst/>
                          <a:latin typeface="+mn-lt"/>
                          <a:ea typeface="+mn-ea"/>
                          <a:cs typeface="+mn-cs"/>
                        </a:rPr>
                        <a:t>16</a:t>
                      </a:r>
                      <a:r>
                        <a:rPr lang="en-US" sz="1000" kern="1200" baseline="30000" smtClean="0">
                          <a:solidFill>
                            <a:schemeClr val="tx1"/>
                          </a:solidFill>
                          <a:effectLst/>
                          <a:latin typeface="+mn-lt"/>
                          <a:ea typeface="+mn-ea"/>
                          <a:cs typeface="+mn-cs"/>
                        </a:rPr>
                        <a:t>th</a:t>
                      </a:r>
                      <a:r>
                        <a:rPr lang="en-US" sz="1000" kern="1200" baseline="0" smtClean="0">
                          <a:solidFill>
                            <a:schemeClr val="tx1"/>
                          </a:solidFill>
                          <a:effectLst/>
                          <a:latin typeface="+mn-lt"/>
                          <a:ea typeface="+mn-ea"/>
                          <a:cs typeface="+mn-cs"/>
                        </a:rPr>
                        <a:t> September</a:t>
                      </a:r>
                      <a:endParaRPr lang="en-US" sz="10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Library – every Thursday your child will bring home a library book for you to share. This gives the parent/carer an opportunity to read to their child to model fluency and expression. </a:t>
                      </a:r>
                    </a:p>
                    <a:p>
                      <a:pPr marL="171450" indent="-171450">
                        <a:buFont typeface="Arial" panose="020B0604020202020204" pitchFamily="34" charset="0"/>
                        <a:buChar char="•"/>
                      </a:pPr>
                      <a:endParaRPr lang="en-US" sz="1100" kern="1200" baseline="0" dirty="0">
                        <a:solidFill>
                          <a:schemeClr val="tx1"/>
                        </a:solidFill>
                        <a:effectLst/>
                        <a:latin typeface="+mn-lt"/>
                        <a:ea typeface="+mn-ea"/>
                        <a:cs typeface="+mn-cs"/>
                      </a:endParaRP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2563520310"/>
              </p:ext>
            </p:extLst>
          </p:nvPr>
        </p:nvGraphicFramePr>
        <p:xfrm>
          <a:off x="1125538" y="0"/>
          <a:ext cx="4606925" cy="1493836"/>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7437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33535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74378">
                <a:tc gridSpan="2">
                  <a:txBody>
                    <a:bodyPr/>
                    <a:lstStyle/>
                    <a:p>
                      <a:pPr algn="ctr"/>
                      <a:r>
                        <a:rPr lang="en-GB" sz="1200" dirty="0"/>
                        <a:t>Term  -  Autumn</a:t>
                      </a:r>
                      <a:r>
                        <a:rPr lang="en-GB" sz="1200" baseline="0" dirty="0"/>
                        <a:t> 1 2024</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33535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 ‘</a:t>
                      </a:r>
                      <a:r>
                        <a:rPr lang="en-GB" sz="1600"/>
                        <a:t>Me You and Changes Too’</a:t>
                      </a:r>
                      <a:endParaRPr lang="en-GB" sz="16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74378">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851117833"/>
              </p:ext>
            </p:extLst>
          </p:nvPr>
        </p:nvGraphicFramePr>
        <p:xfrm>
          <a:off x="24307" y="3966465"/>
          <a:ext cx="6809385" cy="1889596"/>
        </p:xfrm>
        <a:graphic>
          <a:graphicData uri="http://schemas.openxmlformats.org/drawingml/2006/table">
            <a:tbl>
              <a:tblPr firstRow="1" bandRow="1">
                <a:tableStyleId>{5940675A-B579-460E-94D1-54222C63F5DA}</a:tableStyleId>
              </a:tblPr>
              <a:tblGrid>
                <a:gridCol w="2180557">
                  <a:extLst>
                    <a:ext uri="{9D8B030D-6E8A-4147-A177-3AD203B41FA5}">
                      <a16:colId xmlns:a16="http://schemas.microsoft.com/office/drawing/2014/main" val="20000"/>
                    </a:ext>
                  </a:extLst>
                </a:gridCol>
                <a:gridCol w="2311877">
                  <a:extLst>
                    <a:ext uri="{9D8B030D-6E8A-4147-A177-3AD203B41FA5}">
                      <a16:colId xmlns:a16="http://schemas.microsoft.com/office/drawing/2014/main" val="20001"/>
                    </a:ext>
                  </a:extLst>
                </a:gridCol>
                <a:gridCol w="2316951">
                  <a:extLst>
                    <a:ext uri="{9D8B030D-6E8A-4147-A177-3AD203B41FA5}">
                      <a16:colId xmlns:a16="http://schemas.microsoft.com/office/drawing/2014/main" val="20002"/>
                    </a:ext>
                  </a:extLst>
                </a:gridCol>
              </a:tblGrid>
              <a:tr h="226382">
                <a:tc>
                  <a:txBody>
                    <a:bodyPr/>
                    <a:lstStyle/>
                    <a:p>
                      <a:pPr algn="ctr"/>
                      <a:r>
                        <a:rPr lang="en-GB" sz="1200" b="1" dirty="0"/>
                        <a:t>RHE</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Athletics</a:t>
                      </a:r>
                    </a:p>
                  </a:txBody>
                  <a:tcPr marL="91444" marR="91444" marT="45679" marB="45679">
                    <a:solidFill>
                      <a:srgbClr val="92D050"/>
                    </a:solidFill>
                  </a:tcPr>
                </a:tc>
                <a:extLst>
                  <a:ext uri="{0D108BD9-81ED-4DB2-BD59-A6C34878D82A}">
                    <a16:rowId xmlns:a16="http://schemas.microsoft.com/office/drawing/2014/main" val="10000"/>
                  </a:ext>
                </a:extLst>
              </a:tr>
              <a:tr h="1246948">
                <a:tc>
                  <a:txBody>
                    <a:bodyPr/>
                    <a:lstStyle/>
                    <a:p>
                      <a:pPr marL="171450" lvl="0" indent="-171450">
                        <a:buFont typeface="Arial" panose="020B0604020202020204" pitchFamily="34" charset="0"/>
                        <a:buChar char="•"/>
                      </a:pPr>
                      <a:r>
                        <a:rPr lang="en-GB" sz="1050" kern="1200" baseline="0" dirty="0">
                          <a:solidFill>
                            <a:schemeClr val="tx1"/>
                          </a:solidFill>
                          <a:effectLst/>
                          <a:latin typeface="+mn-lt"/>
                          <a:ea typeface="+mn-ea"/>
                          <a:cs typeface="+mn-cs"/>
                        </a:rPr>
                        <a:t>How families look after us.</a:t>
                      </a:r>
                    </a:p>
                    <a:p>
                      <a:pPr marL="171450" lvl="0" indent="-171450">
                        <a:buFont typeface="Arial" panose="020B0604020202020204" pitchFamily="34" charset="0"/>
                        <a:buChar char="•"/>
                      </a:pPr>
                      <a:r>
                        <a:rPr lang="en-GB" sz="1050" kern="1200" baseline="0" dirty="0">
                          <a:solidFill>
                            <a:schemeClr val="tx1"/>
                          </a:solidFill>
                          <a:effectLst/>
                          <a:latin typeface="+mn-lt"/>
                          <a:ea typeface="+mn-ea"/>
                          <a:cs typeface="+mn-cs"/>
                        </a:rPr>
                        <a:t>Characteristics of positive friendships</a:t>
                      </a:r>
                    </a:p>
                    <a:p>
                      <a:pPr marL="171450" lvl="0" indent="-171450">
                        <a:buFont typeface="Arial" panose="020B0604020202020204" pitchFamily="34" charset="0"/>
                        <a:buChar char="•"/>
                      </a:pPr>
                      <a:r>
                        <a:rPr lang="en-GB" sz="1050" kern="1200" baseline="0" dirty="0">
                          <a:solidFill>
                            <a:schemeClr val="tx1"/>
                          </a:solidFill>
                          <a:effectLst/>
                          <a:latin typeface="+mn-lt"/>
                          <a:ea typeface="+mn-ea"/>
                          <a:cs typeface="+mn-cs"/>
                        </a:rPr>
                        <a:t>Showing and responding to feelings. Begin to understand how friendships can make us and others  feel.</a:t>
                      </a:r>
                    </a:p>
                    <a:p>
                      <a:pPr marL="171450" lvl="0" indent="-171450">
                        <a:buFont typeface="Arial" panose="020B0604020202020204" pitchFamily="34" charset="0"/>
                        <a:buChar char="•"/>
                      </a:pPr>
                      <a:r>
                        <a:rPr lang="en-GB" sz="1050" kern="1200" baseline="0" dirty="0">
                          <a:solidFill>
                            <a:schemeClr val="tx1"/>
                          </a:solidFill>
                          <a:effectLst/>
                          <a:latin typeface="+mn-lt"/>
                          <a:ea typeface="+mn-ea"/>
                          <a:cs typeface="+mn-cs"/>
                        </a:rPr>
                        <a:t>To begin to understand what is meant by a stereotype</a:t>
                      </a:r>
                    </a:p>
                  </a:txBody>
                  <a:tcPr marL="91444" marR="91444" marT="45679" marB="45679"/>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Technology is anything made by people that helps us, it is all around us.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Technology helps us in lots of ways such as keeping us safe and doing jobs.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The main parts of a computer: the screen, keyboard and mouse/trackpad. The mouse can be clicked to select something.</a:t>
                      </a:r>
                    </a:p>
                  </a:txBody>
                  <a:tcPr marL="91444" marR="91444" marT="45679" marB="45679"/>
                </a:tc>
                <a:tc>
                  <a:txBody>
                    <a:bodyPr/>
                    <a:lstStyle/>
                    <a:p>
                      <a:pPr marL="171450" indent="-171450">
                        <a:buFont typeface="Arial" panose="020B0604020202020204" pitchFamily="34" charset="0"/>
                        <a:buChar char="•"/>
                      </a:pPr>
                      <a:r>
                        <a:rPr lang="en-GB" sz="1000" kern="1200" dirty="0">
                          <a:solidFill>
                            <a:schemeClr val="tx1"/>
                          </a:solidFill>
                          <a:effectLst/>
                          <a:latin typeface="+mn-lt"/>
                          <a:ea typeface="+mn-ea"/>
                          <a:cs typeface="+mn-cs"/>
                        </a:rPr>
                        <a:t>To swing arms whilst running/jumping to increase momentum.</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To hop, skip and jump whilst maintaining balance.</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To throw both over and under arm with accuracy.</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To hold and pass over a baton to teammates during a relay race.</a:t>
                      </a:r>
                      <a:endParaRPr lang="en-US" sz="1000" kern="1200" dirty="0">
                        <a:solidFill>
                          <a:schemeClr val="tx1"/>
                        </a:solidFill>
                        <a:effectLst/>
                        <a:latin typeface="+mn-lt"/>
                        <a:ea typeface="+mn-ea"/>
                        <a:cs typeface="+mn-cs"/>
                      </a:endParaRP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25399"/>
            <a:ext cx="1268760"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US" altLang="en-US" sz="1000" b="1" dirty="0"/>
          </a:p>
          <a:p>
            <a:pPr algn="ctr" eaLnBrk="1" hangingPunct="1">
              <a:spcBef>
                <a:spcPct val="0"/>
              </a:spcBef>
              <a:buFontTx/>
              <a:buNone/>
            </a:pPr>
            <a:r>
              <a:rPr lang="en-US" altLang="en-US" sz="1000" b="1" dirty="0"/>
              <a:t>Year 1</a:t>
            </a:r>
            <a:endParaRPr lang="en-GB" altLang="en-US" sz="1000" b="1" dirty="0"/>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89241" y="25400"/>
            <a:ext cx="1268760"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US" altLang="en-US" sz="1000" b="1" dirty="0"/>
          </a:p>
          <a:p>
            <a:pPr algn="ctr" eaLnBrk="1" hangingPunct="1">
              <a:spcBef>
                <a:spcPct val="0"/>
              </a:spcBef>
              <a:buFontTx/>
              <a:buNone/>
            </a:pPr>
            <a:r>
              <a:rPr lang="en-US" altLang="en-US" sz="1000" b="1" dirty="0"/>
              <a:t>Year 1</a:t>
            </a:r>
            <a:endParaRPr lang="en-GB" altLang="en-US" sz="1000" b="1" dirty="0"/>
          </a:p>
        </p:txBody>
      </p:sp>
      <p:pic>
        <p:nvPicPr>
          <p:cNvPr id="3" name="Picture 2">
            <a:extLst>
              <a:ext uri="{FF2B5EF4-FFF2-40B4-BE49-F238E27FC236}">
                <a16:creationId xmlns:a16="http://schemas.microsoft.com/office/drawing/2014/main" id="{48A4E10F-9C1D-8AC4-6D7B-63D44A056686}"/>
              </a:ext>
            </a:extLst>
          </p:cNvPr>
          <p:cNvPicPr>
            <a:picLocks noChangeAspect="1"/>
          </p:cNvPicPr>
          <p:nvPr/>
        </p:nvPicPr>
        <p:blipFill>
          <a:blip r:embed="rId3"/>
          <a:stretch>
            <a:fillRect/>
          </a:stretch>
        </p:blipFill>
        <p:spPr>
          <a:xfrm>
            <a:off x="330999" y="387223"/>
            <a:ext cx="640135" cy="719390"/>
          </a:xfrm>
          <a:prstGeom prst="rect">
            <a:avLst/>
          </a:prstGeom>
        </p:spPr>
      </p:pic>
      <p:pic>
        <p:nvPicPr>
          <p:cNvPr id="5" name="Picture 4">
            <a:extLst>
              <a:ext uri="{FF2B5EF4-FFF2-40B4-BE49-F238E27FC236}">
                <a16:creationId xmlns:a16="http://schemas.microsoft.com/office/drawing/2014/main" id="{DE5327DD-9CA6-EF56-54C2-C4CC81AA6B58}"/>
              </a:ext>
            </a:extLst>
          </p:cNvPr>
          <p:cNvPicPr>
            <a:picLocks noChangeAspect="1"/>
          </p:cNvPicPr>
          <p:nvPr/>
        </p:nvPicPr>
        <p:blipFill>
          <a:blip r:embed="rId4"/>
          <a:stretch>
            <a:fillRect/>
          </a:stretch>
        </p:blipFill>
        <p:spPr>
          <a:xfrm>
            <a:off x="5886867" y="422096"/>
            <a:ext cx="621846" cy="7376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1170</TotalTime>
  <Words>1075</Words>
  <Application>Microsoft Office PowerPoint</Application>
  <PresentationFormat>On-screen Show (4:3)</PresentationFormat>
  <Paragraphs>127</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E Mercer</cp:lastModifiedBy>
  <cp:revision>91</cp:revision>
  <cp:lastPrinted>2017-02-24T14:05:27Z</cp:lastPrinted>
  <dcterms:created xsi:type="dcterms:W3CDTF">2015-04-28T21:00:47Z</dcterms:created>
  <dcterms:modified xsi:type="dcterms:W3CDTF">2024-09-10T14:00:58Z</dcterms:modified>
</cp:coreProperties>
</file>