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</p:sldMasterIdLst>
  <p:notesMasterIdLst>
    <p:notesMasterId r:id="rId21"/>
  </p:notesMasterIdLst>
  <p:sldIdLst>
    <p:sldId id="259" r:id="rId3"/>
    <p:sldId id="263" r:id="rId4"/>
    <p:sldId id="281" r:id="rId5"/>
    <p:sldId id="262" r:id="rId6"/>
    <p:sldId id="268" r:id="rId7"/>
    <p:sldId id="265" r:id="rId8"/>
    <p:sldId id="266" r:id="rId9"/>
    <p:sldId id="269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A27"/>
    <a:srgbClr val="005EB8"/>
    <a:srgbClr val="009BBD"/>
    <a:srgbClr val="706F6F"/>
    <a:srgbClr val="31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E1C39-CE47-462C-B07F-2CEE652C9ABD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04AD2-9EEA-444F-9106-941B76687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5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AD2-9EEA-444F-9106-941B76687A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8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81663" y="5351228"/>
            <a:ext cx="1741335" cy="31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2777067"/>
            <a:ext cx="5009307" cy="2490533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 baseline="0">
                <a:solidFill>
                  <a:srgbClr val="E48A2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3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12821"/>
            <a:ext cx="5148695" cy="5454316"/>
          </a:xfrm>
        </p:spPr>
        <p:txBody>
          <a:bodyPr anchor="ctr" anchorCtr="0"/>
          <a:lstStyle>
            <a:lvl1pPr>
              <a:lnSpc>
                <a:spcPct val="100000"/>
              </a:lnSpc>
              <a:defRPr sz="4800" baseline="0">
                <a:solidFill>
                  <a:srgbClr val="E48A2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9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48A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4861-1EFA-4405-BA33-A46F7CA270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9262" y="1980000"/>
            <a:ext cx="8280000" cy="4352400"/>
          </a:xfrm>
        </p:spPr>
        <p:txBody>
          <a:bodyPr/>
          <a:lstStyle>
            <a:lvl1pPr>
              <a:defRPr>
                <a:solidFill>
                  <a:srgbClr val="E48A27"/>
                </a:solidFill>
              </a:defRPr>
            </a:lvl1pPr>
            <a:lvl3pPr indent="-3600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7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5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0"/>
            <a:ext cx="8280000" cy="180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980000"/>
            <a:ext cx="828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4000" y="6552000"/>
            <a:ext cx="450000" cy="169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706F6F"/>
                </a:solidFill>
                <a:latin typeface="+mn-lt"/>
              </a:defRPr>
            </a:lvl1pPr>
          </a:lstStyle>
          <a:p>
            <a:fld id="{6C8E4861-1EFA-4405-BA33-A46F7CA270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80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312783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Tx/>
        <a:buNone/>
        <a:defRPr sz="3600" kern="1200" baseline="0">
          <a:solidFill>
            <a:srgbClr val="005EB8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3600" kern="1200" baseline="0">
          <a:solidFill>
            <a:srgbClr val="706F6F"/>
          </a:solidFill>
          <a:latin typeface="Calibri" panose="020F0502020204030204" pitchFamily="34" charset="0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3600" kern="1200" baseline="0">
          <a:solidFill>
            <a:srgbClr val="706F6F"/>
          </a:solidFill>
          <a:latin typeface="Calibri" panose="020F050202020403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Tx/>
        <a:buNone/>
        <a:defRPr sz="1600" kern="1200" baseline="0">
          <a:solidFill>
            <a:srgbClr val="706F6F"/>
          </a:solidFill>
          <a:latin typeface="Calibri" panose="020F0502020204030204" pitchFamily="34" charset="0"/>
          <a:ea typeface="+mn-ea"/>
          <a:cs typeface="+mn-cs"/>
        </a:defRPr>
      </a:lvl4pPr>
      <a:lvl5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600" kern="1200" baseline="0">
          <a:solidFill>
            <a:srgbClr val="706F6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449999"/>
            <a:ext cx="8244000" cy="3907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026000"/>
            <a:ext cx="8244000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000" y="6552000"/>
            <a:ext cx="8244000" cy="1694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4000" y="6552000"/>
            <a:ext cx="450000" cy="1694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8BE3006-F976-4600-B7B2-1C4455BD25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000" y="6552000"/>
            <a:ext cx="814204" cy="1694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37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E48A27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82"/>
        </a:spcAft>
        <a:buFontTx/>
        <a:buNone/>
        <a:defRPr sz="1600" kern="1200">
          <a:solidFill>
            <a:srgbClr val="E48A2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25"/>
        </a:spcAft>
        <a:buFontTx/>
        <a:buNone/>
        <a:defRPr sz="1400" kern="1200">
          <a:solidFill>
            <a:srgbClr val="706F6F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25"/>
        </a:spcAft>
        <a:buFont typeface="Arial" panose="020B0604020202020204" pitchFamily="34" charset="0"/>
        <a:buChar char="•"/>
        <a:defRPr sz="1400" kern="1200">
          <a:solidFill>
            <a:srgbClr val="706F6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6F6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6F6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cp.jext.co.uk/about-jext/video-demonstrations/" TargetMode="External"/><Relationship Id="rId2" Type="http://schemas.openxmlformats.org/officeDocument/2006/relationships/hyperlink" Target="http://www.epipen.co.uk/demonstrationvideo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merade.com/instruction-vide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supporting-pupils-at-school-with-medical-conditions--3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rueP382UjY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425" y="1567393"/>
            <a:ext cx="5150700" cy="2147357"/>
          </a:xfrm>
        </p:spPr>
        <p:txBody>
          <a:bodyPr/>
          <a:lstStyle/>
          <a:p>
            <a:r>
              <a:rPr lang="en-GB" sz="4000" b="1" dirty="0" smtClean="0"/>
              <a:t>School Training on Adrenaline Auto-Injectors</a:t>
            </a:r>
            <a:endParaRPr lang="en-GB" sz="4000" b="1" dirty="0">
              <a:solidFill>
                <a:srgbClr val="E48A2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49" y="3667125"/>
            <a:ext cx="5248276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800" dirty="0">
                <a:solidFill>
                  <a:srgbClr val="E48A27"/>
                </a:solidFill>
                <a:ea typeface="+mj-ea"/>
                <a:cs typeface="+mj-cs"/>
              </a:rPr>
              <a:t>Trafford School Nurse Team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800" dirty="0">
                <a:solidFill>
                  <a:srgbClr val="E48A27"/>
                </a:solidFill>
                <a:ea typeface="+mj-ea"/>
                <a:cs typeface="+mj-cs"/>
              </a:rPr>
              <a:t>September 2020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dirty="0">
              <a:solidFill>
                <a:srgbClr val="E48A27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Helen McNulty, Team Leader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Maureen Tait, Practice Teacher Assessor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1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49999"/>
            <a:ext cx="8244000" cy="512026"/>
          </a:xfrm>
        </p:spPr>
        <p:txBody>
          <a:bodyPr/>
          <a:lstStyle/>
          <a:p>
            <a:r>
              <a:rPr lang="en-GB" sz="3600" dirty="0"/>
              <a:t>Prevention</a:t>
            </a:r>
            <a:endParaRPr lang="en-GB" sz="3600" dirty="0">
              <a:solidFill>
                <a:srgbClr val="E48A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75" y="1152524"/>
            <a:ext cx="8244000" cy="4772026"/>
          </a:xfrm>
        </p:spPr>
        <p:txBody>
          <a:bodyPr>
            <a:noAutofit/>
          </a:bodyPr>
          <a:lstStyle/>
          <a:p>
            <a:pPr marL="361950" lvl="2" indent="-361950"/>
            <a:r>
              <a:rPr lang="en-GB" sz="2700" dirty="0" smtClean="0"/>
              <a:t>Children </a:t>
            </a:r>
            <a:r>
              <a:rPr lang="en-GB" sz="2700" dirty="0"/>
              <a:t>should be educated on the risks of eating </a:t>
            </a:r>
            <a:r>
              <a:rPr lang="en-GB" sz="2700" dirty="0" smtClean="0"/>
              <a:t>foods/coming </a:t>
            </a:r>
            <a:r>
              <a:rPr lang="en-GB" sz="2700" dirty="0"/>
              <a:t>into contact with the allergen. </a:t>
            </a:r>
          </a:p>
          <a:p>
            <a:pPr marL="361950" lvl="2" indent="-361950"/>
            <a:r>
              <a:rPr lang="en-GB" sz="2700" dirty="0"/>
              <a:t>Encourage child not to accept treats from friends.  Alternative suitable treats provided by parents could be kept for the child.</a:t>
            </a:r>
          </a:p>
          <a:p>
            <a:pPr marL="361950" lvl="2" indent="-361950"/>
            <a:r>
              <a:rPr lang="en-GB" sz="2700" dirty="0"/>
              <a:t>A packed lunch is a sensible option.</a:t>
            </a:r>
          </a:p>
          <a:p>
            <a:pPr marL="361950" lvl="2" indent="-361950"/>
            <a:r>
              <a:rPr lang="en-GB" sz="2700" dirty="0"/>
              <a:t>Should there be a strong wish for the child to eat school meals, consider exclusion of the food from the menu.</a:t>
            </a:r>
          </a:p>
          <a:p>
            <a:pPr marL="361950" lvl="2" indent="-361950"/>
            <a:r>
              <a:rPr lang="en-GB" sz="2700" dirty="0"/>
              <a:t>Staff in contact with the child should be alerted to the fact that the child has a serious/life threatening allergy to a particular allergen.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49999"/>
            <a:ext cx="8244000" cy="788251"/>
          </a:xfrm>
        </p:spPr>
        <p:txBody>
          <a:bodyPr/>
          <a:lstStyle/>
          <a:p>
            <a:r>
              <a:rPr lang="en-GB" sz="3200" dirty="0" smtClean="0"/>
              <a:t>Management of anaphylaxis using a prescribed </a:t>
            </a:r>
            <a:br>
              <a:rPr lang="en-GB" sz="3200" dirty="0" smtClean="0"/>
            </a:br>
            <a:r>
              <a:rPr lang="en-GB" sz="3200" dirty="0" smtClean="0"/>
              <a:t>auto-injector</a:t>
            </a:r>
            <a:endParaRPr lang="en-GB" sz="3200" dirty="0">
              <a:solidFill>
                <a:srgbClr val="E48A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11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4" y="1505644"/>
            <a:ext cx="6140416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2" descr="sympto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693218"/>
            <a:ext cx="266382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67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2" y="4014589"/>
            <a:ext cx="20447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49999"/>
            <a:ext cx="8244000" cy="502501"/>
          </a:xfrm>
        </p:spPr>
        <p:txBody>
          <a:bodyPr/>
          <a:lstStyle/>
          <a:p>
            <a:r>
              <a:rPr lang="en-GB" sz="3600" dirty="0"/>
              <a:t>Site for Injection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12</a:t>
            </a:fld>
            <a:endParaRPr lang="en-GB"/>
          </a:p>
        </p:txBody>
      </p:sp>
      <p:pic>
        <p:nvPicPr>
          <p:cNvPr id="5" name="Content Placeholder 4" descr="670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36712"/>
            <a:ext cx="3810000" cy="3638550"/>
          </a:xfrm>
          <a:noFill/>
        </p:spPr>
      </p:pic>
    </p:spTree>
    <p:extLst>
      <p:ext uri="{BB962C8B-B14F-4D97-AF65-F5344CB8AC3E}">
        <p14:creationId xmlns:p14="http://schemas.microsoft.com/office/powerpoint/2010/main" val="26014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an Adrenaline Auto </a:t>
            </a:r>
            <a:r>
              <a:rPr lang="en-GB" sz="3600" dirty="0" smtClean="0"/>
              <a:t>Injector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spcAft>
                <a:spcPts val="1100"/>
              </a:spcAft>
              <a:buNone/>
            </a:pPr>
            <a:r>
              <a:rPr lang="en-GB" sz="2800" dirty="0">
                <a:latin typeface="Calibri" panose="020F0502020204030204" pitchFamily="34" charset="0"/>
              </a:rPr>
              <a:t>There are </a:t>
            </a:r>
            <a:r>
              <a:rPr lang="en-GB" sz="2800" dirty="0" smtClean="0">
                <a:latin typeface="Calibri" panose="020F0502020204030204" pitchFamily="34" charset="0"/>
              </a:rPr>
              <a:t>3 </a:t>
            </a:r>
            <a:r>
              <a:rPr lang="en-GB" sz="2800" dirty="0">
                <a:latin typeface="Calibri" panose="020F0502020204030204" pitchFamily="34" charset="0"/>
              </a:rPr>
              <a:t>different Adrenaline pens available on the market.  Your school may have all 3.  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marL="0" lvl="2" indent="0">
              <a:spcAft>
                <a:spcPts val="1100"/>
              </a:spcAft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Please </a:t>
            </a:r>
            <a:r>
              <a:rPr lang="en-GB" sz="2800" dirty="0">
                <a:latin typeface="Calibri" panose="020F0502020204030204" pitchFamily="34" charset="0"/>
              </a:rPr>
              <a:t>choose the relevant demonstration video from the links below</a:t>
            </a:r>
            <a:r>
              <a:rPr lang="en-GB" sz="2800" dirty="0" smtClean="0">
                <a:latin typeface="Calibri" panose="020F0502020204030204" pitchFamily="34" charset="0"/>
              </a:rPr>
              <a:t>: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http://www.epipen.co.uk/demonstrationvideo/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https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://hcp.jext.co.uk/about-jext/video-demonstrations/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endParaRPr lang="en-GB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61950" indent="-361950"/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     (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please follow health care professional link)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https://www.emerade.com/instruction-video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2" indent="0">
              <a:spcAft>
                <a:spcPts val="1100"/>
              </a:spcAft>
              <a:buNone/>
            </a:pP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8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Following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75" y="1140300"/>
            <a:ext cx="8244000" cy="4708050"/>
          </a:xfrm>
        </p:spPr>
        <p:txBody>
          <a:bodyPr>
            <a:normAutofit/>
          </a:bodyPr>
          <a:lstStyle/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Child to go to hospital in ambulance accompanied by a member of </a:t>
            </a:r>
            <a:r>
              <a:rPr lang="en-GB" sz="2800" dirty="0" smtClean="0">
                <a:latin typeface="Calibri" panose="020F0502020204030204" pitchFamily="34" charset="0"/>
              </a:rPr>
              <a:t>staff/parent.</a:t>
            </a:r>
            <a:endParaRPr lang="en-GB" sz="2800" dirty="0">
              <a:latin typeface="Calibri" panose="020F0502020204030204" pitchFamily="34" charset="0"/>
            </a:endParaRP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Used auto-injector and any unused auto-injectors to go in the child’s box with all documentation with the staff </a:t>
            </a:r>
            <a:r>
              <a:rPr lang="en-GB" sz="2800" dirty="0" smtClean="0">
                <a:latin typeface="Calibri" panose="020F0502020204030204" pitchFamily="34" charset="0"/>
              </a:rPr>
              <a:t>member.</a:t>
            </a:r>
            <a:endParaRPr lang="en-GB" sz="2800" dirty="0">
              <a:latin typeface="Calibri" panose="020F0502020204030204" pitchFamily="34" charset="0"/>
            </a:endParaRP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Parent to replace auto-injector as soon as </a:t>
            </a:r>
            <a:r>
              <a:rPr lang="en-GB" sz="2800" dirty="0" smtClean="0">
                <a:latin typeface="Calibri" panose="020F0502020204030204" pitchFamily="34" charset="0"/>
              </a:rPr>
              <a:t>possible.</a:t>
            </a:r>
            <a:endParaRPr lang="en-GB" sz="2800" dirty="0">
              <a:latin typeface="Calibri" panose="020F0502020204030204" pitchFamily="34" charset="0"/>
            </a:endParaRP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Inform School Nurse so that care plan can be </a:t>
            </a:r>
            <a:r>
              <a:rPr lang="en-GB" sz="2800" dirty="0" smtClean="0">
                <a:latin typeface="Calibri" panose="020F0502020204030204" pitchFamily="34" charset="0"/>
              </a:rPr>
              <a:t>reviewed/renewed.</a:t>
            </a:r>
            <a:endParaRPr lang="en-GB" sz="28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49999"/>
            <a:ext cx="8244000" cy="931126"/>
          </a:xfrm>
        </p:spPr>
        <p:txBody>
          <a:bodyPr/>
          <a:lstStyle/>
          <a:p>
            <a:r>
              <a:rPr lang="en-GB" sz="3200" dirty="0"/>
              <a:t>Will it harm the child if an </a:t>
            </a:r>
            <a:r>
              <a:rPr lang="en-GB" sz="3200" dirty="0" smtClean="0"/>
              <a:t>auto-injector </a:t>
            </a:r>
            <a:r>
              <a:rPr lang="en-GB" sz="3200" dirty="0"/>
              <a:t>is administered unnecessary?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50" y="1549875"/>
            <a:ext cx="8244000" cy="4431825"/>
          </a:xfrm>
        </p:spPr>
        <p:txBody>
          <a:bodyPr/>
          <a:lstStyle/>
          <a:p>
            <a:endParaRPr lang="en-GB" dirty="0" smtClean="0"/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There are no </a:t>
            </a:r>
            <a:r>
              <a:rPr lang="en-GB" sz="2800" dirty="0" smtClean="0">
                <a:latin typeface="Calibri" panose="020F0502020204030204" pitchFamily="34" charset="0"/>
              </a:rPr>
              <a:t>contraindications </a:t>
            </a:r>
            <a:r>
              <a:rPr lang="en-GB" sz="2800" dirty="0">
                <a:latin typeface="Calibri" panose="020F0502020204030204" pitchFamily="34" charset="0"/>
              </a:rPr>
              <a:t>to the use of adrenaline and it is a safe medication. </a:t>
            </a:r>
          </a:p>
          <a:p>
            <a:pPr marL="360000" lvl="2" indent="-360000">
              <a:spcAft>
                <a:spcPts val="1100"/>
              </a:spcAft>
            </a:pPr>
            <a:r>
              <a:rPr lang="en-GB" sz="2800" dirty="0" smtClean="0">
                <a:latin typeface="Calibri" panose="020F0502020204030204" pitchFamily="34" charset="0"/>
              </a:rPr>
              <a:t>Side-effects </a:t>
            </a:r>
            <a:r>
              <a:rPr lang="en-GB" sz="2800" dirty="0">
                <a:latin typeface="Calibri" panose="020F0502020204030204" pitchFamily="34" charset="0"/>
              </a:rPr>
              <a:t>of giving and </a:t>
            </a:r>
            <a:r>
              <a:rPr lang="en-GB" sz="2800" dirty="0" smtClean="0">
                <a:latin typeface="Calibri" panose="020F0502020204030204" pitchFamily="34" charset="0"/>
              </a:rPr>
              <a:t>auto-injector </a:t>
            </a:r>
            <a:r>
              <a:rPr lang="en-GB" sz="2800" dirty="0">
                <a:latin typeface="Calibri" panose="020F0502020204030204" pitchFamily="34" charset="0"/>
              </a:rPr>
              <a:t>include palpations, tremor, </a:t>
            </a:r>
            <a:r>
              <a:rPr lang="en-GB" sz="2800" dirty="0" smtClean="0">
                <a:latin typeface="Calibri" panose="020F0502020204030204" pitchFamily="34" charset="0"/>
              </a:rPr>
              <a:t>headache.  However </a:t>
            </a:r>
            <a:r>
              <a:rPr lang="en-GB" sz="2800" dirty="0">
                <a:latin typeface="Calibri" panose="020F0502020204030204" pitchFamily="34" charset="0"/>
              </a:rPr>
              <a:t>these are usually mild and pass without any </a:t>
            </a:r>
            <a:r>
              <a:rPr lang="en-GB" sz="2800" dirty="0" smtClean="0">
                <a:latin typeface="Calibri" panose="020F0502020204030204" pitchFamily="34" charset="0"/>
              </a:rPr>
              <a:t>long-term </a:t>
            </a:r>
            <a:r>
              <a:rPr lang="en-GB" sz="2800" dirty="0">
                <a:latin typeface="Calibri" panose="020F0502020204030204" pitchFamily="34" charset="0"/>
              </a:rPr>
              <a:t>effects for the young person and potentially it may save their </a:t>
            </a:r>
            <a:r>
              <a:rPr lang="en-GB" sz="2800" dirty="0" smtClean="0">
                <a:latin typeface="Calibri" panose="020F0502020204030204" pitchFamily="34" charset="0"/>
              </a:rPr>
              <a:t>life.</a:t>
            </a:r>
            <a:endParaRPr lang="en-GB" sz="28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0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Information for School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00" y="1111725"/>
            <a:ext cx="8244000" cy="4860000"/>
          </a:xfrm>
        </p:spPr>
        <p:txBody>
          <a:bodyPr>
            <a:normAutofit/>
          </a:bodyPr>
          <a:lstStyle/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Good practice dictates 2 pens are </a:t>
            </a:r>
            <a:r>
              <a:rPr lang="en-GB" sz="2800" dirty="0" smtClean="0">
                <a:latin typeface="Calibri" panose="020F0502020204030204" pitchFamily="34" charset="0"/>
              </a:rPr>
              <a:t>kept in </a:t>
            </a:r>
            <a:r>
              <a:rPr lang="en-GB" sz="2800" dirty="0">
                <a:latin typeface="Calibri" panose="020F0502020204030204" pitchFamily="34" charset="0"/>
              </a:rPr>
              <a:t>school.</a:t>
            </a: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Stored together in a labelled box in an accessible location recognised by all trained staff.</a:t>
            </a: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(Secondary age children might carry one pen in their </a:t>
            </a:r>
            <a:r>
              <a:rPr lang="en-GB" sz="2800" dirty="0" smtClean="0">
                <a:latin typeface="Calibri" panose="020F0502020204030204" pitchFamily="34" charset="0"/>
              </a:rPr>
              <a:t>bag/blazer</a:t>
            </a:r>
            <a:r>
              <a:rPr lang="en-GB" sz="2800" dirty="0">
                <a:latin typeface="Calibri" panose="020F0502020204030204" pitchFamily="34" charset="0"/>
              </a:rPr>
              <a:t>).</a:t>
            </a: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Pens and care plan should be taken on school trips and child accompanied by </a:t>
            </a:r>
            <a:r>
              <a:rPr lang="en-GB" sz="2800" dirty="0" smtClean="0">
                <a:latin typeface="Calibri" panose="020F0502020204030204" pitchFamily="34" charset="0"/>
              </a:rPr>
              <a:t>a trained </a:t>
            </a:r>
            <a:r>
              <a:rPr lang="en-GB" sz="2800" dirty="0">
                <a:latin typeface="Calibri" panose="020F0502020204030204" pitchFamily="34" charset="0"/>
              </a:rPr>
              <a:t>member of staff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Information for School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00" y="1178400"/>
            <a:ext cx="8244000" cy="4746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 smtClean="0">
                <a:solidFill>
                  <a:schemeClr val="bg1">
                    <a:lumMod val="50000"/>
                  </a:schemeClr>
                </a:solidFill>
              </a:rPr>
              <a:t>Supporting </a:t>
            </a:r>
            <a:r>
              <a:rPr lang="en-GB" altLang="en-US" sz="2800" dirty="0">
                <a:solidFill>
                  <a:schemeClr val="bg1">
                    <a:lumMod val="50000"/>
                  </a:schemeClr>
                </a:solidFill>
              </a:rPr>
              <a:t>pupils at school with medical conditions</a:t>
            </a:r>
            <a:r>
              <a:rPr lang="en-GB" altLang="en-US" sz="2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en-GB" alt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2700" dirty="0">
                <a:hlinkClick r:id="rId2"/>
              </a:rPr>
              <a:t>https://www.gov.uk/government/publications/supporting-pupils-at-school-with-medical-conditions--3</a:t>
            </a:r>
            <a:endParaRPr lang="en-GB" altLang="en-US" sz="2700" dirty="0"/>
          </a:p>
          <a:p>
            <a:pPr>
              <a:lnSpc>
                <a:spcPct val="90000"/>
              </a:lnSpc>
            </a:pPr>
            <a:endParaRPr lang="en-GB" alt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 smtClean="0">
                <a:solidFill>
                  <a:schemeClr val="bg1">
                    <a:lumMod val="50000"/>
                  </a:schemeClr>
                </a:solidFill>
              </a:rPr>
              <a:t>Parental </a:t>
            </a:r>
            <a:r>
              <a:rPr lang="en-GB" altLang="en-US" sz="2800" dirty="0">
                <a:solidFill>
                  <a:schemeClr val="bg1">
                    <a:lumMod val="50000"/>
                  </a:schemeClr>
                </a:solidFill>
              </a:rPr>
              <a:t>responsibility to ensure that pens are in date and in school for use and replaced if used.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/>
              <a:t>Any Questions</a:t>
            </a:r>
            <a:r>
              <a:rPr lang="en-GB" altLang="en-US" sz="3600" dirty="0"/>
              <a:t>?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3" descr="C:\Users\linda.morris\AppData\Local\Microsoft\Windows\Temporary Internet Files\Content.IE5\M3IWDH4F\question_mark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158875"/>
            <a:ext cx="4860925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49999"/>
            <a:ext cx="8244000" cy="597751"/>
          </a:xfrm>
        </p:spPr>
        <p:txBody>
          <a:bodyPr/>
          <a:lstStyle/>
          <a:p>
            <a:r>
              <a:rPr lang="en-GB" sz="3600" dirty="0" smtClean="0"/>
              <a:t>Aims </a:t>
            </a:r>
            <a:r>
              <a:rPr lang="en-GB" sz="3600" dirty="0"/>
              <a:t>of </a:t>
            </a:r>
            <a:r>
              <a:rPr lang="en-GB" sz="3600" dirty="0" smtClean="0"/>
              <a:t>this </a:t>
            </a:r>
            <a:r>
              <a:rPr lang="en-GB" sz="3600" dirty="0"/>
              <a:t>Session</a:t>
            </a:r>
            <a:endParaRPr lang="en-GB" sz="3600" dirty="0">
              <a:solidFill>
                <a:srgbClr val="E48A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75" y="1397475"/>
            <a:ext cx="8244000" cy="4860000"/>
          </a:xfrm>
        </p:spPr>
        <p:txBody>
          <a:bodyPr>
            <a:normAutofit/>
          </a:bodyPr>
          <a:lstStyle/>
          <a:p>
            <a:pPr marL="361950" lvl="2" indent="-361950"/>
            <a:r>
              <a:rPr lang="en-GB" sz="2800" dirty="0"/>
              <a:t>To provide a brief overview of </a:t>
            </a:r>
            <a:r>
              <a:rPr lang="en-GB" sz="2800" dirty="0" smtClean="0"/>
              <a:t>allergy/anaphylaxis.</a:t>
            </a:r>
            <a:endParaRPr lang="en-GB" sz="2800" dirty="0"/>
          </a:p>
          <a:p>
            <a:pPr marL="361950" lvl="2" indent="-361950"/>
            <a:r>
              <a:rPr lang="en-GB" sz="2800" dirty="0"/>
              <a:t>Video demonstrations on the administration of all 3 types of Adrenaline Auto-Injector pens that may be in your </a:t>
            </a:r>
            <a:r>
              <a:rPr lang="en-GB" sz="2800" dirty="0" smtClean="0"/>
              <a:t>school.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49999"/>
            <a:ext cx="8244000" cy="597751"/>
          </a:xfrm>
        </p:spPr>
        <p:txBody>
          <a:bodyPr/>
          <a:lstStyle/>
          <a:p>
            <a:r>
              <a:rPr lang="en-GB" sz="3600" dirty="0" smtClean="0"/>
              <a:t>Allergy</a:t>
            </a:r>
            <a:endParaRPr lang="en-GB" sz="3600" dirty="0">
              <a:solidFill>
                <a:srgbClr val="E48A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75" y="1397475"/>
            <a:ext cx="8244000" cy="4860000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“Can be recognised as mild, moderate and severe allergic </a:t>
            </a:r>
            <a:r>
              <a:rPr lang="en-GB" sz="2800" dirty="0" smtClean="0"/>
              <a:t>reactions; </a:t>
            </a:r>
            <a:r>
              <a:rPr lang="en-GB" sz="2800" dirty="0"/>
              <a:t>depending on the symptoms </a:t>
            </a:r>
            <a:r>
              <a:rPr lang="en-GB" sz="2800" dirty="0" smtClean="0"/>
              <a:t>present, </a:t>
            </a:r>
            <a:r>
              <a:rPr lang="en-GB" sz="2800" dirty="0"/>
              <a:t>the professional will decide the appropriate treatment and course of action following the allergic reaction pathway</a:t>
            </a:r>
            <a:r>
              <a:rPr lang="en-GB" sz="2800" dirty="0" smtClean="0"/>
              <a:t>”.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6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49999"/>
            <a:ext cx="8244000" cy="550126"/>
          </a:xfrm>
        </p:spPr>
        <p:txBody>
          <a:bodyPr/>
          <a:lstStyle/>
          <a:p>
            <a:r>
              <a:rPr lang="en-GB" sz="3600" dirty="0"/>
              <a:t>Anaphylaxis</a:t>
            </a:r>
            <a:endParaRPr lang="en-GB" sz="3600" dirty="0">
              <a:solidFill>
                <a:srgbClr val="E48A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50" y="1302225"/>
            <a:ext cx="8244000" cy="4860000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“A </a:t>
            </a:r>
            <a:r>
              <a:rPr lang="en-GB" sz="2800" b="1" dirty="0">
                <a:solidFill>
                  <a:schemeClr val="tx1"/>
                </a:solidFill>
              </a:rPr>
              <a:t>severe and sometimes </a:t>
            </a:r>
            <a:r>
              <a:rPr lang="en-GB" sz="2800" b="1" dirty="0" smtClean="0">
                <a:solidFill>
                  <a:schemeClr val="tx1"/>
                </a:solidFill>
              </a:rPr>
              <a:t>life-threatening 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allergic </a:t>
            </a:r>
            <a:r>
              <a:rPr lang="en-GB" sz="2800" b="1" dirty="0">
                <a:solidFill>
                  <a:schemeClr val="tx1"/>
                </a:solidFill>
              </a:rPr>
              <a:t>reaction”</a:t>
            </a:r>
          </a:p>
          <a:p>
            <a:endParaRPr lang="en-GB" dirty="0"/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May be triggered by allergens, or </a:t>
            </a:r>
            <a:r>
              <a:rPr lang="en-GB" sz="2800" dirty="0" smtClean="0">
                <a:latin typeface="Calibri" panose="020F0502020204030204" pitchFamily="34" charset="0"/>
              </a:rPr>
              <a:t>allergy-provoking proteins, </a:t>
            </a:r>
            <a:r>
              <a:rPr lang="en-GB" sz="2800" dirty="0">
                <a:latin typeface="Calibri" panose="020F0502020204030204" pitchFamily="34" charset="0"/>
              </a:rPr>
              <a:t>e.g. eggs, cow’s milk, shellfish, nuts (particularly peanuts), </a:t>
            </a:r>
            <a:r>
              <a:rPr lang="en-GB" sz="2800" dirty="0" smtClean="0">
                <a:latin typeface="Calibri" panose="020F0502020204030204" pitchFamily="34" charset="0"/>
              </a:rPr>
              <a:t>bee/wasp </a:t>
            </a:r>
            <a:r>
              <a:rPr lang="en-GB" sz="2800" dirty="0">
                <a:latin typeface="Calibri" panose="020F0502020204030204" pitchFamily="34" charset="0"/>
              </a:rPr>
              <a:t>stings.</a:t>
            </a:r>
          </a:p>
          <a:p>
            <a:pPr marL="360000" lvl="2" indent="-360000">
              <a:spcAft>
                <a:spcPts val="1100"/>
              </a:spcAft>
            </a:pPr>
            <a:r>
              <a:rPr lang="en-GB" sz="2800" dirty="0" smtClean="0">
                <a:latin typeface="Calibri" panose="020F0502020204030204" pitchFamily="34" charset="0"/>
              </a:rPr>
              <a:t>Anyone </a:t>
            </a:r>
            <a:r>
              <a:rPr lang="en-GB" sz="2800" dirty="0">
                <a:latin typeface="Calibri" panose="020F0502020204030204" pitchFamily="34" charset="0"/>
              </a:rPr>
              <a:t>may react in such a way for the first time at any age.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49999"/>
            <a:ext cx="8244000" cy="550126"/>
          </a:xfrm>
        </p:spPr>
        <p:txBody>
          <a:bodyPr/>
          <a:lstStyle/>
          <a:p>
            <a:r>
              <a:rPr lang="en-GB" sz="3600" dirty="0"/>
              <a:t>Anaphylaxis</a:t>
            </a:r>
            <a:endParaRPr lang="en-GB" sz="3600" dirty="0">
              <a:solidFill>
                <a:srgbClr val="E48A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00" y="1321275"/>
            <a:ext cx="8244000" cy="4250850"/>
          </a:xfrm>
        </p:spPr>
        <p:txBody>
          <a:bodyPr>
            <a:normAutofit/>
          </a:bodyPr>
          <a:lstStyle/>
          <a:p>
            <a:pPr marL="360000" lvl="2" indent="-360000">
              <a:spcAft>
                <a:spcPts val="1100"/>
              </a:spcAft>
            </a:pPr>
            <a:r>
              <a:rPr lang="en-GB" sz="2800" dirty="0" smtClean="0">
                <a:latin typeface="Calibri" panose="020F0502020204030204" pitchFamily="34" charset="0"/>
              </a:rPr>
              <a:t>Anaphylactic </a:t>
            </a:r>
            <a:r>
              <a:rPr lang="en-GB" sz="2800" dirty="0">
                <a:latin typeface="Calibri" panose="020F0502020204030204" pitchFamily="34" charset="0"/>
              </a:rPr>
              <a:t>shock occurs because the body’s immune system goes overboard in it’s response to an </a:t>
            </a:r>
            <a:r>
              <a:rPr lang="en-GB" sz="2800" dirty="0" smtClean="0">
                <a:latin typeface="Calibri" panose="020F0502020204030204" pitchFamily="34" charset="0"/>
              </a:rPr>
              <a:t>allergen. </a:t>
            </a:r>
            <a:endParaRPr lang="en-GB" sz="2800" dirty="0">
              <a:latin typeface="Calibri" panose="020F0502020204030204" pitchFamily="34" charset="0"/>
            </a:endParaRP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Cell comes into contact with </a:t>
            </a:r>
            <a:r>
              <a:rPr lang="en-GB" sz="2800" dirty="0" smtClean="0">
                <a:latin typeface="Calibri" panose="020F0502020204030204" pitchFamily="34" charset="0"/>
              </a:rPr>
              <a:t>allergen.</a:t>
            </a:r>
            <a:endParaRPr lang="en-GB" sz="2800" dirty="0">
              <a:latin typeface="Calibri" panose="020F0502020204030204" pitchFamily="34" charset="0"/>
            </a:endParaRP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Cells release histamine in large amounts.  </a:t>
            </a: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Causes blood vessels to become leaky causing swelling in the surrounding </a:t>
            </a:r>
            <a:r>
              <a:rPr lang="en-GB" sz="2800" dirty="0" smtClean="0">
                <a:latin typeface="Calibri" panose="020F0502020204030204" pitchFamily="34" charset="0"/>
              </a:rPr>
              <a:t>tissues.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49999"/>
            <a:ext cx="8244000" cy="512026"/>
          </a:xfrm>
        </p:spPr>
        <p:txBody>
          <a:bodyPr/>
          <a:lstStyle/>
          <a:p>
            <a:r>
              <a:rPr lang="en-GB" sz="3600" dirty="0"/>
              <a:t>Signs and Symptoms of Anaphylaxis</a:t>
            </a:r>
            <a:endParaRPr lang="en-GB" sz="3600" dirty="0">
              <a:solidFill>
                <a:srgbClr val="E48A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50" y="1311750"/>
            <a:ext cx="8244000" cy="4698525"/>
          </a:xfrm>
        </p:spPr>
        <p:txBody>
          <a:bodyPr>
            <a:noAutofit/>
          </a:bodyPr>
          <a:lstStyle/>
          <a:p>
            <a:pPr marL="0" lvl="2" indent="0">
              <a:spcAft>
                <a:spcPts val="1100"/>
              </a:spcAft>
              <a:buNone/>
            </a:pPr>
            <a:r>
              <a:rPr lang="en-GB" sz="2800" dirty="0">
                <a:latin typeface="Calibri" panose="020F0502020204030204" pitchFamily="34" charset="0"/>
              </a:rPr>
              <a:t>Include</a:t>
            </a:r>
            <a:r>
              <a:rPr lang="en-GB" sz="2800" dirty="0" smtClean="0">
                <a:latin typeface="Calibri" panose="020F0502020204030204" pitchFamily="34" charset="0"/>
              </a:rPr>
              <a:t>:</a:t>
            </a:r>
            <a:endParaRPr lang="en-GB" sz="2800" dirty="0">
              <a:latin typeface="Calibri" panose="020F0502020204030204" pitchFamily="34" charset="0"/>
            </a:endParaRP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A feeling of being unwell (impending doom</a:t>
            </a:r>
            <a:r>
              <a:rPr lang="en-GB" sz="2800" dirty="0" smtClean="0">
                <a:latin typeface="Calibri" panose="020F0502020204030204" pitchFamily="34" charset="0"/>
              </a:rPr>
              <a:t>).</a:t>
            </a:r>
            <a:endParaRPr lang="en-GB" sz="2800" dirty="0">
              <a:latin typeface="Calibri" panose="020F0502020204030204" pitchFamily="34" charset="0"/>
            </a:endParaRP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Flushing of the face and neck.</a:t>
            </a: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Sweating, nausea, vomiting and diarrhoea.</a:t>
            </a: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A feeling of itchiness and swelling particularly around the mouth and tongue – </a:t>
            </a:r>
            <a:r>
              <a:rPr lang="en-GB" sz="2800" dirty="0" smtClean="0">
                <a:latin typeface="Calibri" panose="020F0502020204030204" pitchFamily="34" charset="0"/>
              </a:rPr>
              <a:t>“funny</a:t>
            </a:r>
            <a:r>
              <a:rPr lang="en-GB" sz="2800" dirty="0">
                <a:latin typeface="Calibri" panose="020F0502020204030204" pitchFamily="34" charset="0"/>
              </a:rPr>
              <a:t>’ metallic taste in mouth</a:t>
            </a:r>
            <a:r>
              <a:rPr lang="en-GB" sz="2800" dirty="0" smtClean="0">
                <a:latin typeface="Calibri" panose="020F0502020204030204" pitchFamily="34" charset="0"/>
              </a:rPr>
              <a:t>.”</a:t>
            </a:r>
            <a:endParaRPr lang="en-GB" sz="2800" dirty="0">
              <a:latin typeface="Calibri" panose="020F0502020204030204" pitchFamily="34" charset="0"/>
            </a:endParaRPr>
          </a:p>
          <a:p>
            <a:pPr marL="360000" lvl="2" indent="-360000">
              <a:spcAft>
                <a:spcPts val="1100"/>
              </a:spcAft>
            </a:pPr>
            <a:r>
              <a:rPr lang="en-GB" sz="2800" dirty="0">
                <a:latin typeface="Calibri" panose="020F0502020204030204" pitchFamily="34" charset="0"/>
              </a:rPr>
              <a:t>Difficulty in swallowing, speaking and breathing.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5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49999"/>
            <a:ext cx="8244000" cy="492976"/>
          </a:xfrm>
        </p:spPr>
        <p:txBody>
          <a:bodyPr/>
          <a:lstStyle/>
          <a:p>
            <a:r>
              <a:rPr lang="en-GB" sz="3600" dirty="0" smtClean="0"/>
              <a:t>Urticarial Rash </a:t>
            </a:r>
            <a:r>
              <a:rPr lang="en-GB" sz="3600" dirty="0"/>
              <a:t>(nettle rash/hives</a:t>
            </a:r>
            <a:r>
              <a:rPr lang="en-GB" sz="3600" dirty="0" smtClean="0"/>
              <a:t>)</a:t>
            </a:r>
            <a:endParaRPr lang="en-GB" sz="3600" dirty="0">
              <a:solidFill>
                <a:srgbClr val="E48A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52411"/>
            <a:ext cx="4276725" cy="339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972049"/>
            <a:ext cx="75342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6F6F"/>
                </a:solidFill>
                <a:latin typeface="Calibri" panose="020F0502020204030204" pitchFamily="34" charset="0"/>
              </a:rPr>
              <a:t>Urticarial rash may occur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2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78574"/>
            <a:ext cx="8244000" cy="540601"/>
          </a:xfrm>
        </p:spPr>
        <p:txBody>
          <a:bodyPr/>
          <a:lstStyle/>
          <a:p>
            <a:r>
              <a:rPr lang="en-GB" sz="3600" dirty="0" smtClean="0"/>
              <a:t>Swelling </a:t>
            </a:r>
            <a:r>
              <a:rPr lang="en-GB" sz="3600" dirty="0"/>
              <a:t>of the face, eyelids and </a:t>
            </a:r>
            <a:r>
              <a:rPr lang="en-GB" sz="3600" dirty="0" smtClean="0"/>
              <a:t>lips</a:t>
            </a:r>
            <a:endParaRPr lang="en-GB" sz="3600" dirty="0">
              <a:solidFill>
                <a:srgbClr val="E48A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8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24" y="1590769"/>
            <a:ext cx="4196376" cy="332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0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49999"/>
            <a:ext cx="8244000" cy="502501"/>
          </a:xfrm>
        </p:spPr>
        <p:txBody>
          <a:bodyPr/>
          <a:lstStyle/>
          <a:p>
            <a:r>
              <a:rPr lang="en-GB" sz="3600" dirty="0"/>
              <a:t>Signs and Symptoms</a:t>
            </a:r>
            <a:endParaRPr lang="en-GB" sz="3600" dirty="0">
              <a:solidFill>
                <a:srgbClr val="E48A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25" y="1235550"/>
            <a:ext cx="8244000" cy="4488975"/>
          </a:xfrm>
        </p:spPr>
        <p:txBody>
          <a:bodyPr/>
          <a:lstStyle/>
          <a:p>
            <a:pPr lvl="1"/>
            <a:r>
              <a:rPr lang="en-GB" sz="2800" dirty="0" smtClean="0"/>
              <a:t>St. </a:t>
            </a:r>
            <a:r>
              <a:rPr lang="en-GB" sz="2800" dirty="0"/>
              <a:t>J</a:t>
            </a:r>
            <a:r>
              <a:rPr lang="en-GB" sz="2800" dirty="0" smtClean="0"/>
              <a:t>ohn’s Ambulance video:</a:t>
            </a:r>
          </a:p>
          <a:p>
            <a:pPr lvl="1"/>
            <a:endParaRPr lang="en-GB" sz="2800" dirty="0" smtClean="0"/>
          </a:p>
          <a:p>
            <a:pPr lvl="1"/>
            <a:r>
              <a:rPr lang="en-GB" sz="2800" u="sng" dirty="0">
                <a:hlinkClick r:id="rId2"/>
              </a:rPr>
              <a:t>https://www.youtube.com/watch?v=QrueP382UjY</a:t>
            </a:r>
            <a:endParaRPr lang="en-GB" sz="2800" dirty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006-F976-4600-B7B2-1C4455BD25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7104.01_MLCO-PowerpointTraffo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7104.01_MLCO-PowerpointTrafford.potx" id="{2C365559-C062-4FE7-8850-631A6D9C60EC}" vid="{51C34EF3-7332-407B-9BF5-1DD7006FA412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7104.01_MLCO-PowerpointTrafford.potx" id="{2C365559-C062-4FE7-8850-631A6D9C60EC}" vid="{8B294672-525C-45E1-B897-53FB59AEF44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97104.01_MLCO-PowerpointTrafford</Template>
  <TotalTime>70</TotalTime>
  <Words>671</Words>
  <Application>Microsoft Office PowerPoint</Application>
  <PresentationFormat>On-screen Show (4:3)</PresentationFormat>
  <Paragraphs>90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97104.01_MLCO-PowerpointTrafford</vt:lpstr>
      <vt:lpstr>1_Custom Design</vt:lpstr>
      <vt:lpstr>School Training on Adrenaline Auto-Injectors</vt:lpstr>
      <vt:lpstr>Aims of this Session</vt:lpstr>
      <vt:lpstr>Allergy</vt:lpstr>
      <vt:lpstr>Anaphylaxis</vt:lpstr>
      <vt:lpstr>Anaphylaxis</vt:lpstr>
      <vt:lpstr>Signs and Symptoms of Anaphylaxis</vt:lpstr>
      <vt:lpstr>Urticarial Rash (nettle rash/hives)</vt:lpstr>
      <vt:lpstr>Swelling of the face, eyelids and lips</vt:lpstr>
      <vt:lpstr>Signs and Symptoms</vt:lpstr>
      <vt:lpstr>Prevention</vt:lpstr>
      <vt:lpstr>Management of anaphylaxis using a prescribed  auto-injector</vt:lpstr>
      <vt:lpstr>Site for Injection</vt:lpstr>
      <vt:lpstr>Using an Adrenaline Auto Injector</vt:lpstr>
      <vt:lpstr>Following Administration</vt:lpstr>
      <vt:lpstr>Will it harm the child if an auto-injector is administered unnecessary? </vt:lpstr>
      <vt:lpstr>Information for School</vt:lpstr>
      <vt:lpstr>Information for School</vt:lpstr>
      <vt:lpstr>Any Questions?</vt:lpstr>
    </vt:vector>
  </TitlesOfParts>
  <Company>Pennine Care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Morris Linda</dc:creator>
  <cp:lastModifiedBy>Karen Meenagh</cp:lastModifiedBy>
  <cp:revision>10</cp:revision>
  <dcterms:created xsi:type="dcterms:W3CDTF">2019-10-02T15:02:24Z</dcterms:created>
  <dcterms:modified xsi:type="dcterms:W3CDTF">2020-09-08T08:34:13Z</dcterms:modified>
</cp:coreProperties>
</file>