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</p:sldMasterIdLst>
  <p:notesMasterIdLst>
    <p:notesMasterId r:id="rId4"/>
  </p:notesMasterIdLst>
  <p:sldIdLst>
    <p:sldId id="258" r:id="rId2"/>
    <p:sldId id="259" r:id="rId3"/>
  </p:sldIdLst>
  <p:sldSz cx="9906000" cy="6858000" type="A4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279" autoAdjust="0"/>
    <p:restoredTop sz="94627"/>
  </p:normalViewPr>
  <p:slideViewPr>
    <p:cSldViewPr snapToGrid="0" snapToObjects="1">
      <p:cViewPr>
        <p:scale>
          <a:sx n="100" d="100"/>
          <a:sy n="100" d="100"/>
        </p:scale>
        <p:origin x="-120" y="-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74DA69C8-F84C-2947-85D9-F4E475966ECC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3013"/>
            <a:ext cx="48466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numCol="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90C8F01E-995B-8848-96E4-13733EB6AA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843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253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9C5789CE-836E-B042-843F-5605E41F500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19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numCol="1"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 numCol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numCol="1"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 numCol="1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numCol="1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7089A-8636-F64C-9D23-B4C3EC8D4BA5}" type="datetimeFigureOut">
              <a:rPr lang="en-US" smtClean="0"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3B47E-519D-9549-9FB6-B83933F17F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62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0182"/>
            <a:ext cx="9906000" cy="404825"/>
          </a:xfrm>
        </p:spPr>
        <p:txBody>
          <a:bodyPr numCol="1">
            <a:noAutofit/>
          </a:bodyPr>
          <a:lstStyle/>
          <a:p>
            <a:r>
              <a:rPr lang="en-US" sz="2000" b="1" dirty="0">
                <a:latin typeface="XCCW Joined 1a" panose="03050602040000000000" pitchFamily="66" charset="0"/>
              </a:rPr>
              <a:t>Music Knowledge </a:t>
            </a:r>
            <a:r>
              <a:rPr lang="en-US" sz="2000" b="1" dirty="0" err="1">
                <a:latin typeface="XCCW Joined 1a" panose="03050602040000000000" pitchFamily="66" charset="0"/>
              </a:rPr>
              <a:t>Organiser</a:t>
            </a:r>
            <a:r>
              <a:rPr lang="en-US" sz="2000" b="1" dirty="0">
                <a:latin typeface="XCCW Joined 1a" panose="03050602040000000000" pitchFamily="66" charset="0"/>
              </a:rPr>
              <a:t> – Year 6	</a:t>
            </a:r>
            <a:endParaRPr lang="en-US" sz="1800" b="1" dirty="0">
              <a:latin typeface="XCCW Joined 1a" panose="03050602040000000000" pitchFamily="66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7680"/>
            <a:ext cx="990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27EED2C-40DA-6F4E-8561-BCF7EE4F1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18354"/>
              </p:ext>
            </p:extLst>
          </p:nvPr>
        </p:nvGraphicFramePr>
        <p:xfrm>
          <a:off x="4549141" y="730269"/>
          <a:ext cx="5216044" cy="315860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17545">
                  <a:extLst>
                    <a:ext uri="{9D8B030D-6E8A-4147-A177-3AD203B41FA5}">
                      <a16:colId xmlns:a16="http://schemas.microsoft.com/office/drawing/2014/main" val="2379496559"/>
                    </a:ext>
                  </a:extLst>
                </a:gridCol>
                <a:gridCol w="4198499">
                  <a:extLst>
                    <a:ext uri="{9D8B030D-6E8A-4147-A177-3AD203B41FA5}">
                      <a16:colId xmlns:a16="http://schemas.microsoft.com/office/drawing/2014/main" val="349645986"/>
                    </a:ext>
                  </a:extLst>
                </a:gridCol>
              </a:tblGrid>
              <a:tr h="36846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GB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XCCW Joined 1a" panose="03050602040000000000" pitchFamily="66" charset="0"/>
                          <a:ea typeface="+mn-ea"/>
                          <a:cs typeface="+mn-cs"/>
                        </a:rPr>
                        <a:t>Key Vocabulary – can you compare and contrast across different genres and pieces of music?</a:t>
                      </a:r>
                    </a:p>
                  </a:txBody>
                  <a:tcPr marL="74295" marR="74295" marT="37148" marB="37148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516657"/>
                  </a:ext>
                </a:extLst>
              </a:tr>
              <a:tr h="270980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Pulse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A steady beat. Does the beat change?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3941051"/>
                  </a:ext>
                </a:extLst>
              </a:tr>
              <a:tr h="321287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Rhythm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What types of notes do you hear? Crotchets/quavers? Are there any rests?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9339964"/>
                  </a:ext>
                </a:extLst>
              </a:tr>
              <a:tr h="309116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Pitch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How high or low a note is. How does this change in a piece of music?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7594675"/>
                  </a:ext>
                </a:extLst>
              </a:tr>
              <a:tr h="391175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Tempo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Speed the music is played at – fast or slow? Does this change?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0945595"/>
                  </a:ext>
                </a:extLst>
              </a:tr>
              <a:tr h="287917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Dynamics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Levels of sound – how loud/soft?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600744"/>
                  </a:ext>
                </a:extLst>
              </a:tr>
              <a:tr h="287917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Timbre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The character of the sound – is it wooden, metallic, breathy?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9880759"/>
                  </a:ext>
                </a:extLst>
              </a:tr>
              <a:tr h="431876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Texture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How the different sounds and instruments work together. Thick or thin? How many layers?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1995932"/>
                  </a:ext>
                </a:extLst>
              </a:tr>
              <a:tr h="431876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Structure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The order the different parts of a piece of music are played.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65789404"/>
                  </a:ext>
                </a:extLst>
              </a:tr>
            </a:tbl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A00FC9C2-0590-4974-B9E9-AFA0C79A25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92" t="10913" r="83077" b="72576"/>
          <a:stretch/>
        </p:blipFill>
        <p:spPr>
          <a:xfrm>
            <a:off x="8954806" y="12402"/>
            <a:ext cx="597054" cy="600460"/>
          </a:xfrm>
          <a:prstGeom prst="rect">
            <a:avLst/>
          </a:prstGeom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17B9E8C-9569-45D6-8882-18FF551BAB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676466"/>
              </p:ext>
            </p:extLst>
          </p:nvPr>
        </p:nvGraphicFramePr>
        <p:xfrm>
          <a:off x="140815" y="772402"/>
          <a:ext cx="4332124" cy="356413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21235">
                  <a:extLst>
                    <a:ext uri="{9D8B030D-6E8A-4147-A177-3AD203B41FA5}">
                      <a16:colId xmlns:a16="http://schemas.microsoft.com/office/drawing/2014/main" val="2379496559"/>
                    </a:ext>
                  </a:extLst>
                </a:gridCol>
                <a:gridCol w="3310889">
                  <a:extLst>
                    <a:ext uri="{9D8B030D-6E8A-4147-A177-3AD203B41FA5}">
                      <a16:colId xmlns:a16="http://schemas.microsoft.com/office/drawing/2014/main" val="349645986"/>
                    </a:ext>
                  </a:extLst>
                </a:gridCol>
              </a:tblGrid>
              <a:tr h="28868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altLang="en-GB" sz="11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XCCW Joined 1a" panose="03050602040000000000" pitchFamily="66" charset="0"/>
                        </a:rPr>
                        <a:t>Other useful vocabulary</a:t>
                      </a:r>
                      <a:endParaRPr kumimoji="0" lang="en-GB" altLang="en-GB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XCCW Joined 1a" panose="03050602040000000000" pitchFamily="66" charset="0"/>
                        <a:ea typeface="+mn-ea"/>
                        <a:cs typeface="+mn-cs"/>
                      </a:endParaRPr>
                    </a:p>
                  </a:txBody>
                  <a:tcPr marL="74295" marR="74295" marT="37148" marB="37148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0516657"/>
                  </a:ext>
                </a:extLst>
              </a:tr>
              <a:tr h="318091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Pentatonic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A scale (ordered series of notes) with five notes. A major pentatonic uses notes 1,2,3,5 and 6 of the scale (in </a:t>
                      </a:r>
                      <a:r>
                        <a:rPr lang="en-GB" sz="1000">
                          <a:latin typeface="XCCW Joined 1a" panose="03050602040000000000" pitchFamily="66" charset="0"/>
                        </a:rPr>
                        <a:t>C major this would be C,D,E,F and G).</a:t>
                      </a:r>
                      <a:endParaRPr lang="en-GB" sz="1000" dirty="0">
                        <a:latin typeface="XCCW Joined 1a" panose="03050602040000000000" pitchFamily="66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3941051"/>
                  </a:ext>
                </a:extLst>
              </a:tr>
              <a:tr h="339089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Melody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A sequence of notes – a tune.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9339964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Harmony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Two or more pitches played or sung together.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7594675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algn="l"/>
                      <a:r>
                        <a:rPr lang="en-GB" sz="1000" dirty="0" err="1">
                          <a:latin typeface="XCCW Joined 1a" panose="03050602040000000000" pitchFamily="66" charset="0"/>
                        </a:rPr>
                        <a:t>Accompani-ment</a:t>
                      </a:r>
                      <a:endParaRPr lang="en-GB" sz="1000" dirty="0">
                        <a:latin typeface="XCCW Joined 1a" panose="03050602040000000000" pitchFamily="66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An instrumental or vocal part designed to support a melody.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30945595"/>
                  </a:ext>
                </a:extLst>
              </a:tr>
              <a:tr h="477138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Ternary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A piece of music with a structure of three parts – the last part is often a repeat or variation of the first part.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53226434"/>
                  </a:ext>
                </a:extLst>
              </a:tr>
              <a:tr h="477138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XCCW Joined 1a" panose="03050602040000000000" pitchFamily="66" charset="0"/>
                        </a:rPr>
                        <a:t>Triad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XCCW Joined 1a" panose="03050602040000000000" pitchFamily="66" charset="0"/>
                        </a:rPr>
                        <a:t>A chord of three notes – one, three and five of the scale.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040930"/>
                  </a:ext>
                </a:extLst>
              </a:tr>
              <a:tr h="477138">
                <a:tc>
                  <a:txBody>
                    <a:bodyPr/>
                    <a:lstStyle/>
                    <a:p>
                      <a:pPr algn="l"/>
                      <a:r>
                        <a:rPr lang="en-GB" sz="1000" dirty="0">
                          <a:latin typeface="CCW Cursive Writing 1" panose="03050602040000000000" pitchFamily="66" charset="0"/>
                        </a:rPr>
                        <a:t>Chord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CCW Cursive Writing 1" panose="03050602040000000000" pitchFamily="66" charset="0"/>
                        </a:rPr>
                        <a:t>Three or more notes played together at the same time (A dyad is a two-note chord).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9880759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690177EF-D442-40C7-83D2-924733504D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678" t="23093" r="16483" b="33188"/>
          <a:stretch/>
        </p:blipFill>
        <p:spPr>
          <a:xfrm>
            <a:off x="140815" y="3825700"/>
            <a:ext cx="9621511" cy="281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81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6316"/>
            <a:ext cx="9906000" cy="404825"/>
          </a:xfrm>
        </p:spPr>
        <p:txBody>
          <a:bodyPr numCol="1">
            <a:noAutofit/>
          </a:bodyPr>
          <a:lstStyle/>
          <a:p>
            <a:r>
              <a:rPr lang="en-US" sz="2000" b="1" dirty="0">
                <a:latin typeface="XCCW Joined 1a" panose="03050602040000000000" pitchFamily="66" charset="0"/>
              </a:rPr>
              <a:t>Music Knowledge </a:t>
            </a:r>
            <a:r>
              <a:rPr lang="en-US" sz="2000" b="1" dirty="0" err="1">
                <a:latin typeface="XCCW Joined 1a" panose="03050602040000000000" pitchFamily="66" charset="0"/>
              </a:rPr>
              <a:t>Organiser</a:t>
            </a:r>
            <a:r>
              <a:rPr lang="en-US" sz="2000" b="1" dirty="0">
                <a:latin typeface="XCCW Joined 1a" panose="03050602040000000000" pitchFamily="66" charset="0"/>
              </a:rPr>
              <a:t> – Year 6</a:t>
            </a:r>
            <a:r>
              <a:rPr lang="en-US" sz="2000" b="1" dirty="0">
                <a:latin typeface="CCW Cursive Writing 1" panose="03050602040000000000" pitchFamily="66" charset="0"/>
              </a:rPr>
              <a:t>	</a:t>
            </a:r>
            <a:endParaRPr lang="en-US" sz="1800" b="1" dirty="0">
              <a:latin typeface="CCW Cursive Writing 1" panose="03050602040000000000" pitchFamily="66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7680"/>
            <a:ext cx="990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A00FC9C2-0590-4974-B9E9-AFA0C79A25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92" t="10913" r="83077" b="72576"/>
          <a:stretch/>
        </p:blipFill>
        <p:spPr>
          <a:xfrm>
            <a:off x="8954806" y="12402"/>
            <a:ext cx="597054" cy="6004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203ACF-72B6-4A16-8AFE-EA4BC70DD1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282" t="11463" r="12564" b="7885"/>
          <a:stretch/>
        </p:blipFill>
        <p:spPr>
          <a:xfrm>
            <a:off x="63500" y="665055"/>
            <a:ext cx="9779000" cy="559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294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4934</TotalTime>
  <Words>288</Words>
  <Application>Microsoft Office PowerPoint</Application>
  <PresentationFormat>A4 Paper (210x297 mm)</PresentationFormat>
  <Paragraphs>36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CCW Cursive Writing 1</vt:lpstr>
      <vt:lpstr>XCCW Joined 1a</vt:lpstr>
      <vt:lpstr>Office Theme</vt:lpstr>
      <vt:lpstr>Music Knowledge Organiser – Year 6 </vt:lpstr>
      <vt:lpstr>Music Knowledge Organiser – Year 6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Jill Murphy | Year One | Autumn 2</dc:title>
  <dc:creator>Jon Brunskill</dc:creator>
  <cp:lastModifiedBy>Michael Hughes</cp:lastModifiedBy>
  <cp:revision>81</cp:revision>
  <cp:lastPrinted>2017-10-30T10:21:12Z</cp:lastPrinted>
  <dcterms:created xsi:type="dcterms:W3CDTF">2017-10-15T20:56:30Z</dcterms:created>
  <dcterms:modified xsi:type="dcterms:W3CDTF">2022-04-12T14:16:26Z</dcterms:modified>
</cp:coreProperties>
</file>