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6858000" cy="9144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90D7F0"/>
    <a:srgbClr val="59C3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2476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Reed" userId="371c1b9c-e16e-4a1b-85ee-4ef249242609" providerId="ADAL" clId="{64A1B8CD-940B-4807-BB23-5E65D29A4CCE}"/>
    <pc:docChg chg="custSel modSld">
      <pc:chgData name="J Reed" userId="371c1b9c-e16e-4a1b-85ee-4ef249242609" providerId="ADAL" clId="{64A1B8CD-940B-4807-BB23-5E65D29A4CCE}" dt="2024-06-06T14:05:08.915" v="657" actId="20577"/>
      <pc:docMkLst>
        <pc:docMk/>
      </pc:docMkLst>
      <pc:sldChg chg="modSp mod">
        <pc:chgData name="J Reed" userId="371c1b9c-e16e-4a1b-85ee-4ef249242609" providerId="ADAL" clId="{64A1B8CD-940B-4807-BB23-5E65D29A4CCE}" dt="2024-05-29T18:54:23.164" v="220" actId="14100"/>
        <pc:sldMkLst>
          <pc:docMk/>
          <pc:sldMk cId="0" sldId="256"/>
        </pc:sldMkLst>
        <pc:graphicFrameChg chg="modGraphic">
          <ac:chgData name="J Reed" userId="371c1b9c-e16e-4a1b-85ee-4ef249242609" providerId="ADAL" clId="{64A1B8CD-940B-4807-BB23-5E65D29A4CCE}" dt="2024-05-29T18:53:35.411" v="218" actId="20577"/>
          <ac:graphicFrameMkLst>
            <pc:docMk/>
            <pc:sldMk cId="0" sldId="256"/>
            <ac:graphicFrameMk id="9" creationId="{00000000-0000-0000-0000-000000000000}"/>
          </ac:graphicFrameMkLst>
        </pc:graphicFrameChg>
        <pc:picChg chg="mod">
          <ac:chgData name="J Reed" userId="371c1b9c-e16e-4a1b-85ee-4ef249242609" providerId="ADAL" clId="{64A1B8CD-940B-4807-BB23-5E65D29A4CCE}" dt="2024-05-29T18:54:23.164" v="220" actId="14100"/>
          <ac:picMkLst>
            <pc:docMk/>
            <pc:sldMk cId="0" sldId="256"/>
            <ac:picMk id="3" creationId="{7CEC62B9-28ED-F5E7-B9C4-E9EF9AAE5F87}"/>
          </ac:picMkLst>
        </pc:picChg>
        <pc:picChg chg="mod">
          <ac:chgData name="J Reed" userId="371c1b9c-e16e-4a1b-85ee-4ef249242609" providerId="ADAL" clId="{64A1B8CD-940B-4807-BB23-5E65D29A4CCE}" dt="2024-05-29T18:54:19.125" v="219" actId="14100"/>
          <ac:picMkLst>
            <pc:docMk/>
            <pc:sldMk cId="0" sldId="256"/>
            <ac:picMk id="4" creationId="{0402BF1D-87C9-0639-E7DF-4DC0B68ADFEB}"/>
          </ac:picMkLst>
        </pc:picChg>
      </pc:sldChg>
      <pc:sldChg chg="modSp mod">
        <pc:chgData name="J Reed" userId="371c1b9c-e16e-4a1b-85ee-4ef249242609" providerId="ADAL" clId="{64A1B8CD-940B-4807-BB23-5E65D29A4CCE}" dt="2024-06-06T14:05:08.915" v="657" actId="20577"/>
        <pc:sldMkLst>
          <pc:docMk/>
          <pc:sldMk cId="0" sldId="257"/>
        </pc:sldMkLst>
        <pc:graphicFrameChg chg="modGraphic">
          <ac:chgData name="J Reed" userId="371c1b9c-e16e-4a1b-85ee-4ef249242609" providerId="ADAL" clId="{64A1B8CD-940B-4807-BB23-5E65D29A4CCE}" dt="2024-06-06T14:03:15.440" v="597" actId="14734"/>
          <ac:graphicFrameMkLst>
            <pc:docMk/>
            <pc:sldMk cId="0" sldId="257"/>
            <ac:graphicFrameMk id="4" creationId="{00000000-0000-0000-0000-000000000000}"/>
          </ac:graphicFrameMkLst>
        </pc:graphicFrameChg>
        <pc:graphicFrameChg chg="modGraphic">
          <ac:chgData name="J Reed" userId="371c1b9c-e16e-4a1b-85ee-4ef249242609" providerId="ADAL" clId="{64A1B8CD-940B-4807-BB23-5E65D29A4CCE}" dt="2024-06-06T14:05:08.915" v="657" actId="20577"/>
          <ac:graphicFrameMkLst>
            <pc:docMk/>
            <pc:sldMk cId="0" sldId="257"/>
            <ac:graphicFrameMk id="9" creationId="{00000000-0000-0000-0000-000000000000}"/>
          </ac:graphicFrameMkLst>
        </pc:graphicFrameChg>
        <pc:graphicFrameChg chg="modGraphic">
          <ac:chgData name="J Reed" userId="371c1b9c-e16e-4a1b-85ee-4ef249242609" providerId="ADAL" clId="{64A1B8CD-940B-4807-BB23-5E65D29A4CCE}" dt="2024-06-06T14:04:44.103" v="644" actId="20577"/>
          <ac:graphicFrameMkLst>
            <pc:docMk/>
            <pc:sldMk cId="0" sldId="257"/>
            <ac:graphicFrameMk id="11" creationId="{00000000-0000-0000-0000-000000000000}"/>
          </ac:graphicFrameMkLst>
        </pc:graphicFrameChg>
        <pc:picChg chg="mod">
          <ac:chgData name="J Reed" userId="371c1b9c-e16e-4a1b-85ee-4ef249242609" providerId="ADAL" clId="{64A1B8CD-940B-4807-BB23-5E65D29A4CCE}" dt="2024-05-29T18:54:30.056" v="221" actId="14100"/>
          <ac:picMkLst>
            <pc:docMk/>
            <pc:sldMk cId="0" sldId="257"/>
            <ac:picMk id="3" creationId="{B87ECF78-93FD-4141-2AEB-02B65E8FDDCE}"/>
          </ac:picMkLst>
        </pc:picChg>
        <pc:picChg chg="mod">
          <ac:chgData name="J Reed" userId="371c1b9c-e16e-4a1b-85ee-4ef249242609" providerId="ADAL" clId="{64A1B8CD-940B-4807-BB23-5E65D29A4CCE}" dt="2024-05-29T18:54:33.356" v="222" actId="14100"/>
          <ac:picMkLst>
            <pc:docMk/>
            <pc:sldMk cId="0" sldId="257"/>
            <ac:picMk id="5" creationId="{4E5F67CA-0663-7B4B-F660-F584D4D1471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EA321-7C07-4665-A614-F77755695447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AC8C8-6F74-4A1C-9019-A0397783CF0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3265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E268-CCBF-4193-A515-39E8045F9A93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75023-64D5-4914-821D-FC96584CDD2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997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8CA10-E62B-406C-AEB9-5B6F9C562500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3E8C0-6BD0-46BC-A189-D4C9C75EC95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3513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A42CD-E1AB-4485-BEBD-F1DFC0EECE48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32FA8-7E53-4A8D-89C7-46F86ABA670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4779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C5EE-EE22-471F-BD96-5B6E31206148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8BDD5-E8EE-4245-BDD1-19B6AA2C2E9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9075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B1BC9-ECCE-484A-9BBA-DF6374BA096A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3ECB1-7C11-49AD-B3CB-D2C4CD1FB8D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73751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01B54-1485-4020-AEE5-0624BD3FB680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41AFB-D81A-48FA-8F65-8C271003377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9331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5866F-345E-4521-9831-447DE60C5FA6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BDCB4-ED03-4E9E-B7CE-4FF0C0E818D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89803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24FF2-273C-4A64-8502-CE0C556C47AD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0BB80-E725-4461-BF87-F046BFB2839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7190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722BA-918D-4398-AAD7-D42FD1032090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8826D-4737-497E-B06A-AB050D10464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1161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CB861-01F2-4F5A-9643-1984BC839914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FA1DC-7E5E-41A8-BD0F-0653A63D6AE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5005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DC00AB-4C74-493B-AB64-FC7F92BE21E0}" type="datetimeFigureOut">
              <a:rPr lang="en-GB"/>
              <a:pPr>
                <a:defRPr/>
              </a:pPr>
              <a:t>06/06/2024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E04817-D8DF-4200-A549-8809C84951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n5oEbhb06QY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164035"/>
              </p:ext>
            </p:extLst>
          </p:nvPr>
        </p:nvGraphicFramePr>
        <p:xfrm>
          <a:off x="0" y="1347252"/>
          <a:ext cx="6858000" cy="7772935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799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Mathematics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English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Geography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4941">
                <a:tc>
                  <a:txBody>
                    <a:bodyPr/>
                    <a:lstStyle>
                      <a:lvl1pPr marL="171450" indent="-17145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Direction and Position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Using left, right, half, quarter, three quarter and full to describe turns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Numbers to 100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Using a 100 square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Counting from 50 to 100.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Partitioning numbers into tens and ones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Number bonds to 20 and 100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GB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Time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Days the week and months of the year.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Telling the time o’clock and half past the hour.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Money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Recognise coins and notes.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Count coins to calculate a total.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GB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GB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GB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Class Book: The Enchanted Wood by Enid Blyton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The Tin Forest by Helen Ward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The Star in the Forest by Helen </a:t>
                      </a:r>
                      <a:r>
                        <a:rPr kumimoji="0" lang="en-GB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Kelleck</a:t>
                      </a: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A House in the Woods by Inga Moore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Key Structure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Writing a three-part story.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Consistently using a range of punctuation.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Using of adjectives and verbs to add description.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Use of time connectives to link ideas (Next, After that, Then, Finally)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GB" altLang="en-US" sz="9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GB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85750" indent="-28575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A woodland is a large area of land covered in trees.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Woodlands are home to many plants and animals.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An aerial photograph shows what an area looks like from above. 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A map is a drawing of an imaginary or actual place that uses lines and symbols to represent real-life objects. Key features of a map include: a title, a compass rose, symbols and a key. 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A compass can be used to help you find your way. The four main directions - north, east, south and west (NESW). 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Grids on maps help us locate features and places.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GB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7293"/>
              </p:ext>
            </p:extLst>
          </p:nvPr>
        </p:nvGraphicFramePr>
        <p:xfrm>
          <a:off x="1125538" y="4763"/>
          <a:ext cx="4606925" cy="1676518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3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508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William Gilbert Endowed Church of England Aided Primary School</a:t>
                      </a:r>
                      <a:endParaRPr kumimoji="0" lang="en-GB" alt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L="91393" marR="91393"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5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Curriculum Overview For Parents</a:t>
                      </a:r>
                      <a:endParaRPr kumimoji="0" lang="en-GB" altLang="en-US" sz="1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L="91393" marR="91393"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50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Summer 2 2024</a:t>
                      </a:r>
                    </a:p>
                  </a:txBody>
                  <a:tcPr marL="91393" marR="91393"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Year 1 Mrs Reed</a:t>
                      </a:r>
                    </a:p>
                  </a:txBody>
                  <a:tcPr marL="91393" marR="91393"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15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Theme: The Enchanted Wood</a:t>
                      </a:r>
                      <a:endParaRPr kumimoji="0" lang="en-GB" altLang="en-US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L="91393" marR="91393"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5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393" marR="91393"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393" marR="91393"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72" name="TextBox 7"/>
          <p:cNvSpPr txBox="1">
            <a:spLocks noChangeArrowheads="1"/>
          </p:cNvSpPr>
          <p:nvPr/>
        </p:nvSpPr>
        <p:spPr bwMode="auto">
          <a:xfrm>
            <a:off x="0" y="-25204"/>
            <a:ext cx="1125538" cy="132343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>
                <a:latin typeface="Century Gothic" panose="020B0502020202020204" pitchFamily="34" charset="0"/>
              </a:rPr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</p:txBody>
      </p:sp>
      <p:sp>
        <p:nvSpPr>
          <p:cNvPr id="2073" name="TextBox 7"/>
          <p:cNvSpPr txBox="1">
            <a:spLocks noChangeArrowheads="1"/>
          </p:cNvSpPr>
          <p:nvPr/>
        </p:nvSpPr>
        <p:spPr bwMode="auto">
          <a:xfrm>
            <a:off x="5731669" y="8829"/>
            <a:ext cx="1125537" cy="132343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>
                <a:latin typeface="Century Gothic" panose="020B0502020202020204" pitchFamily="34" charset="0"/>
              </a:rPr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</p:txBody>
      </p:sp>
      <p:pic>
        <p:nvPicPr>
          <p:cNvPr id="3" name="Picture 2" descr="A book cover of a book&#10;&#10;Description automatically generated">
            <a:extLst>
              <a:ext uri="{FF2B5EF4-FFF2-40B4-BE49-F238E27FC236}">
                <a16:creationId xmlns:a16="http://schemas.microsoft.com/office/drawing/2014/main" id="{7CEC62B9-28ED-F5E7-B9C4-E9EF9AAE5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48" y="364296"/>
            <a:ext cx="662970" cy="9339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02BF1D-87C9-0639-E7DF-4DC0B68AD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177" y="364367"/>
            <a:ext cx="664522" cy="9338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415055"/>
              </p:ext>
            </p:extLst>
          </p:nvPr>
        </p:nvGraphicFramePr>
        <p:xfrm>
          <a:off x="0" y="1354276"/>
          <a:ext cx="6858000" cy="2321706"/>
        </p:xfrm>
        <a:graphic>
          <a:graphicData uri="http://schemas.openxmlformats.org/drawingml/2006/table">
            <a:tbl>
              <a:tblPr/>
              <a:tblGrid>
                <a:gridCol w="1772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2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78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RHE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Art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R.E.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741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Sun Safe - Being in the sunshine is dangerous for our skin.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The Green Cross Code helps us cross the road safely.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Money is made up of different coins and notes.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We use banks to keep our money safe.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Use a variety of media to develop drawing skills.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Use a </a:t>
                      </a:r>
                      <a:r>
                        <a:rPr kumimoji="0" lang="en-US" alt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colour</a:t>
                      </a: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 wheel to show the relationship of </a:t>
                      </a:r>
                      <a:r>
                        <a:rPr kumimoji="0" lang="en-US" alt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colours</a:t>
                      </a: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 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Mix </a:t>
                      </a:r>
                      <a:r>
                        <a:rPr kumimoji="0" lang="en-US" alt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colours</a:t>
                      </a: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 using a range of different media.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Investigate texture to create a 3D model.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Draw objects from observations.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Make a collaborative piece of artwork using a variety of drawing/skills and tools.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Who is Jewish and what do they believe?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Discuss what is precious then what is precious to Jewish people.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What does a mezuzah remind Jewish people about?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What does the story of Chanukah make us think about? How do Jewish people think about miracles at Chanukah?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314505"/>
              </p:ext>
            </p:extLst>
          </p:nvPr>
        </p:nvGraphicFramePr>
        <p:xfrm>
          <a:off x="0" y="5719761"/>
          <a:ext cx="6884988" cy="3565197"/>
        </p:xfrm>
        <a:graphic>
          <a:graphicData uri="http://schemas.openxmlformats.org/drawingml/2006/table">
            <a:tbl>
              <a:tblPr/>
              <a:tblGrid>
                <a:gridCol w="3455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19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Things to look for and do at home:</a:t>
                      </a:r>
                    </a:p>
                  </a:txBody>
                  <a:tcPr marL="91437" marR="91437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171450" indent="-17145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Any other Information/Learning at Home</a:t>
                      </a:r>
                    </a:p>
                  </a:txBody>
                  <a:tcPr marL="91437" marR="91437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170">
                <a:tc>
                  <a:txBody>
                    <a:bodyPr/>
                    <a:lstStyle>
                      <a:lvl1pPr marL="171450" indent="-17145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Please practice undoing and fastening top buttons, keep persevering with ties!</a:t>
                      </a:r>
                      <a:endParaRPr kumimoji="0" lang="en-GB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Maths Whizz – achieve three blue gems each week to receive 2p, Hall of Fame earns you a FREE star on your star chart!</a:t>
                      </a:r>
                      <a:endParaRPr kumimoji="0" lang="en-GB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Looking at time and money – o’clock and half past on an analogue clock, recognising and counting coins.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GB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GB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L="91437" marR="91437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1450" indent="-17145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Deadline for homework is Monday 1</a:t>
                      </a:r>
                      <a:r>
                        <a:rPr kumimoji="0" lang="en-GB" altLang="en-US" sz="105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st</a:t>
                      </a:r>
                      <a:r>
                        <a:rPr kumimoji="0" lang="en-GB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 July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Create - miniature homes and gardens for fairies and pixies from natural materials such as bark, pebbles, twigs, leaves and pine cones.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Make patterns and sculptures using natural materials in your garden. Take photographs of your artwork </a:t>
                      </a:r>
                      <a:r>
                        <a:rPr kumimoji="0" lang="en-GB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  <a:hlinkClick r:id="rId2"/>
                        </a:rPr>
                        <a:t>https://www.youtube.com/watch?v=n5oEbhb06QY</a:t>
                      </a:r>
                      <a:endParaRPr kumimoji="0" lang="en-GB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Search the web for images and facts about amazing woodlands or forests around the world. Make a scrapbook showing your best ones.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Measure the length or height of small trees or bushes, sticks, twigs and leaves found in your garden, local park and woodland.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GB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Take your family for a woodland walk near your home. Take photographs of interesting flowers or trees to show your friends at school.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7" marR="91437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558107"/>
              </p:ext>
            </p:extLst>
          </p:nvPr>
        </p:nvGraphicFramePr>
        <p:xfrm>
          <a:off x="0" y="3333763"/>
          <a:ext cx="6858000" cy="23773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2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3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Music</a:t>
                      </a:r>
                    </a:p>
                  </a:txBody>
                  <a:tcPr marT="45699" marB="45699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Computing</a:t>
                      </a:r>
                    </a:p>
                  </a:txBody>
                  <a:tcPr marT="45699" marB="45699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P.E</a:t>
                      </a:r>
                    </a:p>
                  </a:txBody>
                  <a:tcPr marT="45699" marB="45699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349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Know and recognise</a:t>
                      </a: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the sounds and names of some instruments.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Music has a steady beat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Sing or rap songs from memory and perform them in unison.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Compose, improvise and perform.</a:t>
                      </a:r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>
                          <a:latin typeface="Century Gothic" panose="020B0502020202020204" pitchFamily="34" charset="0"/>
                        </a:rPr>
                        <a:t>Different  technology let us go on the internet.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>
                          <a:latin typeface="Century Gothic" panose="020B0502020202020204" pitchFamily="34" charset="0"/>
                        </a:rPr>
                        <a:t>The internet is used for lots of different things.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>
                          <a:latin typeface="Century Gothic" panose="020B0502020202020204" pitchFamily="34" charset="0"/>
                        </a:rPr>
                        <a:t> Websites can be explored to find out new information and/or to have fun.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>
                          <a:latin typeface="Century Gothic" panose="020B0502020202020204" pitchFamily="34" charset="0"/>
                        </a:rPr>
                        <a:t>Information on the internet can be seen by others, so we must be careful of what we say/write.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>
                          <a:latin typeface="Century Gothic" panose="020B0502020202020204" pitchFamily="34" charset="0"/>
                        </a:rPr>
                        <a:t>We should tell an adult when we see something worrying online.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dirty="0">
                        <a:latin typeface="Century Gothic" panose="020B0502020202020204" pitchFamily="34" charset="0"/>
                      </a:endParaRPr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100" dirty="0">
                          <a:latin typeface="Century Gothic" panose="020B0502020202020204" pitchFamily="34" charset="0"/>
                        </a:rPr>
                        <a:t>Sports Day practice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100" dirty="0">
                          <a:latin typeface="Century Gothic" panose="020B0502020202020204" pitchFamily="34" charset="0"/>
                        </a:rPr>
                        <a:t>Controlling a tennis ball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100" dirty="0">
                          <a:latin typeface="Century Gothic" panose="020B0502020202020204" pitchFamily="34" charset="0"/>
                        </a:rPr>
                        <a:t>Stop the ball block and to trap and catch a ball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100" dirty="0">
                          <a:latin typeface="Century Gothic" panose="020B0502020202020204" pitchFamily="34" charset="0"/>
                        </a:rPr>
                        <a:t>Bowl underarm towards a target.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100" dirty="0">
                          <a:latin typeface="Century Gothic" panose="020B0502020202020204" pitchFamily="34" charset="0"/>
                        </a:rPr>
                        <a:t>Strike a ball.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100" dirty="0">
                          <a:latin typeface="Century Gothic" panose="020B0502020202020204" pitchFamily="34" charset="0"/>
                        </a:rPr>
                        <a:t>Understand the basic rules of rounders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sz="1100" dirty="0">
                          <a:latin typeface="Century Gothic" panose="020B0502020202020204" pitchFamily="34" charset="0"/>
                        </a:rPr>
                        <a:t>Work as a team to play a game of rounders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GB" sz="1100" dirty="0">
                        <a:latin typeface="Century Gothic" panose="020B0502020202020204" pitchFamily="34" charset="0"/>
                      </a:endParaRPr>
                    </a:p>
                  </a:txBody>
                  <a:tcPr marT="45699" marB="4569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21" name="TextBox 7"/>
          <p:cNvSpPr txBox="1">
            <a:spLocks noChangeArrowheads="1"/>
          </p:cNvSpPr>
          <p:nvPr/>
        </p:nvSpPr>
        <p:spPr bwMode="auto">
          <a:xfrm>
            <a:off x="-21306" y="1115"/>
            <a:ext cx="1125538" cy="132343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/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</p:txBody>
      </p:sp>
      <p:sp>
        <p:nvSpPr>
          <p:cNvPr id="3122" name="TextBox 7"/>
          <p:cNvSpPr txBox="1">
            <a:spLocks noChangeArrowheads="1"/>
          </p:cNvSpPr>
          <p:nvPr/>
        </p:nvSpPr>
        <p:spPr bwMode="auto">
          <a:xfrm>
            <a:off x="5732463" y="13197"/>
            <a:ext cx="1125537" cy="132343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/>
              <a:t>Curriculum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000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B754723-B367-ECDC-F4B7-1184349144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131882"/>
              </p:ext>
            </p:extLst>
          </p:nvPr>
        </p:nvGraphicFramePr>
        <p:xfrm>
          <a:off x="985044" y="-64253"/>
          <a:ext cx="4747419" cy="1341080"/>
        </p:xfrm>
        <a:graphic>
          <a:graphicData uri="http://schemas.openxmlformats.org/drawingml/2006/table">
            <a:tbl>
              <a:tblPr/>
              <a:tblGrid>
                <a:gridCol w="2373709">
                  <a:extLst>
                    <a:ext uri="{9D8B030D-6E8A-4147-A177-3AD203B41FA5}">
                      <a16:colId xmlns:a16="http://schemas.microsoft.com/office/drawing/2014/main" val="1597814566"/>
                    </a:ext>
                  </a:extLst>
                </a:gridCol>
                <a:gridCol w="2373710">
                  <a:extLst>
                    <a:ext uri="{9D8B030D-6E8A-4147-A177-3AD203B41FA5}">
                      <a16:colId xmlns:a16="http://schemas.microsoft.com/office/drawing/2014/main" val="1576614398"/>
                    </a:ext>
                  </a:extLst>
                </a:gridCol>
              </a:tblGrid>
              <a:tr h="342835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William Gilbert Endowed Church of England Aided Primary School</a:t>
                      </a:r>
                      <a:endParaRPr kumimoji="0" lang="en-GB" alt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L="91393" marR="91393"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095022"/>
                  </a:ext>
                </a:extLst>
              </a:tr>
              <a:tr h="228554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Curriculum Overview For Parents</a:t>
                      </a:r>
                      <a:endParaRPr kumimoji="0" lang="en-GB" altLang="en-US" sz="14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L="91393" marR="91393"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38370"/>
                  </a:ext>
                </a:extLst>
              </a:tr>
              <a:tr h="20569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Summer 2 2024</a:t>
                      </a:r>
                    </a:p>
                  </a:txBody>
                  <a:tcPr marL="91393" marR="91393"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Year 1 Mrs Reed</a:t>
                      </a:r>
                    </a:p>
                  </a:txBody>
                  <a:tcPr marL="91393" marR="91393"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0244978"/>
                  </a:ext>
                </a:extLst>
              </a:tr>
              <a:tr h="228554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charset="0"/>
                        </a:rPr>
                        <a:t>Theme: The Enchanted Wood</a:t>
                      </a:r>
                      <a:endParaRPr kumimoji="0" lang="en-GB" altLang="en-US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charset="0"/>
                      </a:endParaRPr>
                    </a:p>
                  </a:txBody>
                  <a:tcPr marL="91393" marR="91393"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66335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87ECF78-93FD-4141-2AEB-02B65E8FD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02" y="336156"/>
            <a:ext cx="664522" cy="9406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5F67CA-0663-7B4B-F660-F584D4D14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018" y="395965"/>
            <a:ext cx="664522" cy="8808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B3C3AF42F8EC46918E6517077B5A75" ma:contentTypeVersion="14" ma:contentTypeDescription="Create a new document." ma:contentTypeScope="" ma:versionID="8fbe28c60be92576170bb4f95575e24c">
  <xsd:schema xmlns:xsd="http://www.w3.org/2001/XMLSchema" xmlns:xs="http://www.w3.org/2001/XMLSchema" xmlns:p="http://schemas.microsoft.com/office/2006/metadata/properties" xmlns:ns3="1741ae1d-0c7c-43e3-8c08-88c7f67169fc" xmlns:ns4="6d1df23b-5973-4481-8b58-f7c11dd7e8dc" targetNamespace="http://schemas.microsoft.com/office/2006/metadata/properties" ma:root="true" ma:fieldsID="6a9bd4e5396816029fdc3ae531234408" ns3:_="" ns4:_="">
    <xsd:import namespace="1741ae1d-0c7c-43e3-8c08-88c7f67169fc"/>
    <xsd:import namespace="6d1df23b-5973-4481-8b58-f7c11dd7e8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1ae1d-0c7c-43e3-8c08-88c7f67169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df23b-5973-4481-8b58-f7c11dd7e8d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991FB9-DCDB-4126-B9AF-F0EF826E7535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6d1df23b-5973-4481-8b58-f7c11dd7e8dc"/>
    <ds:schemaRef ds:uri="1741ae1d-0c7c-43e3-8c08-88c7f67169f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98E7477-5CD2-4927-B798-84B9F1B5FA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41ae1d-0c7c-43e3-8c08-88c7f67169fc"/>
    <ds:schemaRef ds:uri="6d1df23b-5973-4481-8b58-f7c11dd7e8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5B1B8C-2899-4654-B4ED-1468C17B85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822</Words>
  <Application>Microsoft Office PowerPoint</Application>
  <PresentationFormat>On-screen Show (4:3)</PresentationFormat>
  <Paragraphs>116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Century Gothic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E Mercer</cp:lastModifiedBy>
  <cp:revision>55</cp:revision>
  <cp:lastPrinted>2024-06-06T14:16:36Z</cp:lastPrinted>
  <dcterms:created xsi:type="dcterms:W3CDTF">2015-04-28T21:00:47Z</dcterms:created>
  <dcterms:modified xsi:type="dcterms:W3CDTF">2024-06-06T14:16:42Z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0x010100D4B3C3AF42F8EC46918E6517077B5A75</vt:lpwstr>
  </property>
</Properties>
</file>