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3" r:id="rId5"/>
    <p:sldId id="264" r:id="rId6"/>
    <p:sldId id="265" r:id="rId7"/>
    <p:sldId id="259" r:id="rId8"/>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BF3"/>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BAE711-A8A2-41FE-A649-4250EA9D9778}" v="65" dt="2025-09-02T20:11:58.9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907" autoAdjust="0"/>
    <p:restoredTop sz="94660"/>
  </p:normalViewPr>
  <p:slideViewPr>
    <p:cSldViewPr snapToGrid="0">
      <p:cViewPr>
        <p:scale>
          <a:sx n="300" d="100"/>
          <a:sy n="300" d="100"/>
        </p:scale>
        <p:origin x="-1476" y="-11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H Britten" userId="7d676eb6-59d2-42bf-987f-dbb20488efaf" providerId="ADAL" clId="{A8645B9A-437A-4FDC-A0BC-2AD93EF2C573}"/>
    <pc:docChg chg="undo redo custSel addSld delSld modSld sldOrd">
      <pc:chgData name="Mrs H Britten" userId="7d676eb6-59d2-42bf-987f-dbb20488efaf" providerId="ADAL" clId="{A8645B9A-437A-4FDC-A0BC-2AD93EF2C573}" dt="2023-09-02T11:31:58.955" v="3413" actId="20577"/>
      <pc:docMkLst>
        <pc:docMk/>
      </pc:docMkLst>
      <pc:sldChg chg="addSp delSp modSp mod">
        <pc:chgData name="Mrs H Britten" userId="7d676eb6-59d2-42bf-987f-dbb20488efaf" providerId="ADAL" clId="{A8645B9A-437A-4FDC-A0BC-2AD93EF2C573}" dt="2023-09-02T11:31:58.955" v="3413" actId="20577"/>
        <pc:sldMkLst>
          <pc:docMk/>
          <pc:sldMk cId="3607321529" sldId="256"/>
        </pc:sldMkLst>
      </pc:sldChg>
      <pc:sldChg chg="addSp delSp modSp mod">
        <pc:chgData name="Mrs H Britten" userId="7d676eb6-59d2-42bf-987f-dbb20488efaf" providerId="ADAL" clId="{A8645B9A-437A-4FDC-A0BC-2AD93EF2C573}" dt="2023-08-31T20:32:54.620" v="902" actId="14100"/>
        <pc:sldMkLst>
          <pc:docMk/>
          <pc:sldMk cId="2181655089" sldId="257"/>
        </pc:sldMkLst>
      </pc:sldChg>
      <pc:sldChg chg="addSp delSp modSp mod">
        <pc:chgData name="Mrs H Britten" userId="7d676eb6-59d2-42bf-987f-dbb20488efaf" providerId="ADAL" clId="{A8645B9A-437A-4FDC-A0BC-2AD93EF2C573}" dt="2023-08-31T20:53:01.016" v="1397" actId="404"/>
        <pc:sldMkLst>
          <pc:docMk/>
          <pc:sldMk cId="2112691199" sldId="258"/>
        </pc:sldMkLst>
      </pc:sldChg>
      <pc:sldChg chg="modSp mod ord">
        <pc:chgData name="Mrs H Britten" userId="7d676eb6-59d2-42bf-987f-dbb20488efaf" providerId="ADAL" clId="{A8645B9A-437A-4FDC-A0BC-2AD93EF2C573}" dt="2023-08-31T21:05:29.897" v="1408"/>
        <pc:sldMkLst>
          <pc:docMk/>
          <pc:sldMk cId="288892888" sldId="259"/>
        </pc:sldMkLst>
      </pc:sldChg>
      <pc:sldChg chg="addSp delSp modSp new del">
        <pc:chgData name="Mrs H Britten" userId="7d676eb6-59d2-42bf-987f-dbb20488efaf" providerId="ADAL" clId="{A8645B9A-437A-4FDC-A0BC-2AD93EF2C573}" dt="2023-08-31T21:17:50.417" v="1472" actId="47"/>
        <pc:sldMkLst>
          <pc:docMk/>
          <pc:sldMk cId="4118550316" sldId="260"/>
        </pc:sldMkLst>
      </pc:sldChg>
      <pc:sldChg chg="addSp delSp modSp add mod ord">
        <pc:chgData name="Mrs H Britten" userId="7d676eb6-59d2-42bf-987f-dbb20488efaf" providerId="ADAL" clId="{A8645B9A-437A-4FDC-A0BC-2AD93EF2C573}" dt="2023-09-01T23:06:07.528" v="3304" actId="20577"/>
        <pc:sldMkLst>
          <pc:docMk/>
          <pc:sldMk cId="958297307" sldId="261"/>
        </pc:sldMkLst>
      </pc:sldChg>
      <pc:sldChg chg="addSp delSp modSp add mod">
        <pc:chgData name="Mrs H Britten" userId="7d676eb6-59d2-42bf-987f-dbb20488efaf" providerId="ADAL" clId="{A8645B9A-437A-4FDC-A0BC-2AD93EF2C573}" dt="2023-08-31T21:50:56.326" v="3282" actId="20577"/>
        <pc:sldMkLst>
          <pc:docMk/>
          <pc:sldMk cId="3147036459" sldId="262"/>
        </pc:sldMkLst>
      </pc:sldChg>
    </pc:docChg>
  </pc:docChgLst>
  <pc:docChgLst>
    <pc:chgData name="H Britten" userId="7d676eb6-59d2-42bf-987f-dbb20488efaf" providerId="ADAL" clId="{FD4496C6-E06A-44A2-9B68-603F6740B8C1}"/>
    <pc:docChg chg="undo redo custSel addSld delSld modSld sldOrd">
      <pc:chgData name="H Britten" userId="7d676eb6-59d2-42bf-987f-dbb20488efaf" providerId="ADAL" clId="{FD4496C6-E06A-44A2-9B68-603F6740B8C1}" dt="2024-10-02T15:37:56.044" v="2467" actId="20577"/>
      <pc:docMkLst>
        <pc:docMk/>
      </pc:docMkLst>
      <pc:sldChg chg="modSp mod">
        <pc:chgData name="H Britten" userId="7d676eb6-59d2-42bf-987f-dbb20488efaf" providerId="ADAL" clId="{FD4496C6-E06A-44A2-9B68-603F6740B8C1}" dt="2024-09-30T19:57:59.132" v="705" actId="404"/>
        <pc:sldMkLst>
          <pc:docMk/>
          <pc:sldMk cId="3607321529" sldId="256"/>
        </pc:sldMkLst>
      </pc:sldChg>
      <pc:sldChg chg="addSp modSp mod">
        <pc:chgData name="H Britten" userId="7d676eb6-59d2-42bf-987f-dbb20488efaf" providerId="ADAL" clId="{FD4496C6-E06A-44A2-9B68-603F6740B8C1}" dt="2024-09-30T20:03:40.439" v="826" actId="14100"/>
        <pc:sldMkLst>
          <pc:docMk/>
          <pc:sldMk cId="2112691199" sldId="258"/>
        </pc:sldMkLst>
      </pc:sldChg>
      <pc:sldChg chg="ord">
        <pc:chgData name="H Britten" userId="7d676eb6-59d2-42bf-987f-dbb20488efaf" providerId="ADAL" clId="{FD4496C6-E06A-44A2-9B68-603F6740B8C1}" dt="2024-10-02T15:31:58.213" v="2313"/>
        <pc:sldMkLst>
          <pc:docMk/>
          <pc:sldMk cId="288892888" sldId="259"/>
        </pc:sldMkLst>
      </pc:sldChg>
      <pc:sldChg chg="del ord">
        <pc:chgData name="H Britten" userId="7d676eb6-59d2-42bf-987f-dbb20488efaf" providerId="ADAL" clId="{FD4496C6-E06A-44A2-9B68-603F6740B8C1}" dt="2024-10-02T15:32:03.077" v="2314" actId="47"/>
        <pc:sldMkLst>
          <pc:docMk/>
          <pc:sldMk cId="958297307" sldId="261"/>
        </pc:sldMkLst>
      </pc:sldChg>
      <pc:sldChg chg="del">
        <pc:chgData name="H Britten" userId="7d676eb6-59d2-42bf-987f-dbb20488efaf" providerId="ADAL" clId="{FD4496C6-E06A-44A2-9B68-603F6740B8C1}" dt="2024-10-02T15:31:00.034" v="2309" actId="47"/>
        <pc:sldMkLst>
          <pc:docMk/>
          <pc:sldMk cId="3147036459" sldId="262"/>
        </pc:sldMkLst>
      </pc:sldChg>
      <pc:sldChg chg="addSp delSp modSp add del mod ord">
        <pc:chgData name="H Britten" userId="7d676eb6-59d2-42bf-987f-dbb20488efaf" providerId="ADAL" clId="{FD4496C6-E06A-44A2-9B68-603F6740B8C1}" dt="2024-10-02T15:24:32.091" v="2001" actId="20577"/>
        <pc:sldMkLst>
          <pc:docMk/>
          <pc:sldMk cId="714981384" sldId="263"/>
        </pc:sldMkLst>
      </pc:sldChg>
      <pc:sldChg chg="addSp delSp modSp add mod ord">
        <pc:chgData name="H Britten" userId="7d676eb6-59d2-42bf-987f-dbb20488efaf" providerId="ADAL" clId="{FD4496C6-E06A-44A2-9B68-603F6740B8C1}" dt="2024-10-02T15:30:40.142" v="2308" actId="20577"/>
        <pc:sldMkLst>
          <pc:docMk/>
          <pc:sldMk cId="1003897921" sldId="264"/>
        </pc:sldMkLst>
      </pc:sldChg>
      <pc:sldChg chg="modSp add del mod">
        <pc:chgData name="H Britten" userId="7d676eb6-59d2-42bf-987f-dbb20488efaf" providerId="ADAL" clId="{FD4496C6-E06A-44A2-9B68-603F6740B8C1}" dt="2024-10-02T15:37:56.044" v="2467" actId="20577"/>
        <pc:sldMkLst>
          <pc:docMk/>
          <pc:sldMk cId="112880457" sldId="265"/>
        </pc:sldMkLst>
      </pc:sldChg>
    </pc:docChg>
  </pc:docChgLst>
  <pc:docChgLst>
    <pc:chgData name="H Britten" userId="7d676eb6-59d2-42bf-987f-dbb20488efaf" providerId="ADAL" clId="{30BAE711-A8A2-41FE-A649-4250EA9D9778}"/>
    <pc:docChg chg="undo custSel modSld">
      <pc:chgData name="H Britten" userId="7d676eb6-59d2-42bf-987f-dbb20488efaf" providerId="ADAL" clId="{30BAE711-A8A2-41FE-A649-4250EA9D9778}" dt="2025-09-25T18:24:04.609" v="1602" actId="13926"/>
      <pc:docMkLst>
        <pc:docMk/>
      </pc:docMkLst>
      <pc:sldChg chg="modSp mod">
        <pc:chgData name="H Britten" userId="7d676eb6-59d2-42bf-987f-dbb20488efaf" providerId="ADAL" clId="{30BAE711-A8A2-41FE-A649-4250EA9D9778}" dt="2025-09-02T20:32:53.216" v="1592" actId="1076"/>
        <pc:sldMkLst>
          <pc:docMk/>
          <pc:sldMk cId="3607321529" sldId="256"/>
        </pc:sldMkLst>
        <pc:spChg chg="mod">
          <ac:chgData name="H Britten" userId="7d676eb6-59d2-42bf-987f-dbb20488efaf" providerId="ADAL" clId="{30BAE711-A8A2-41FE-A649-4250EA9D9778}" dt="2025-09-02T20:27:34.244" v="1590" actId="20577"/>
          <ac:spMkLst>
            <pc:docMk/>
            <pc:sldMk cId="3607321529" sldId="256"/>
            <ac:spMk id="6" creationId="{02F5F8C5-E9FF-CA2D-F03A-7751491ABA67}"/>
          </ac:spMkLst>
        </pc:spChg>
        <pc:spChg chg="mod">
          <ac:chgData name="H Britten" userId="7d676eb6-59d2-42bf-987f-dbb20488efaf" providerId="ADAL" clId="{30BAE711-A8A2-41FE-A649-4250EA9D9778}" dt="2025-08-31T14:51:08.635" v="5" actId="20577"/>
          <ac:spMkLst>
            <pc:docMk/>
            <pc:sldMk cId="3607321529" sldId="256"/>
            <ac:spMk id="8" creationId="{302A6DF4-8ABB-212D-CA53-4722475AAA05}"/>
          </ac:spMkLst>
        </pc:spChg>
        <pc:spChg chg="mod">
          <ac:chgData name="H Britten" userId="7d676eb6-59d2-42bf-987f-dbb20488efaf" providerId="ADAL" clId="{30BAE711-A8A2-41FE-A649-4250EA9D9778}" dt="2025-09-02T20:32:53.216" v="1592" actId="1076"/>
          <ac:spMkLst>
            <pc:docMk/>
            <pc:sldMk cId="3607321529" sldId="256"/>
            <ac:spMk id="11" creationId="{69FAD662-4192-6D89-33C0-A1ACFABB9679}"/>
          </ac:spMkLst>
        </pc:spChg>
      </pc:sldChg>
      <pc:sldChg chg="addSp delSp modSp mod">
        <pc:chgData name="H Britten" userId="7d676eb6-59d2-42bf-987f-dbb20488efaf" providerId="ADAL" clId="{30BAE711-A8A2-41FE-A649-4250EA9D9778}" dt="2025-08-31T15:33:51.483" v="462" actId="1076"/>
        <pc:sldMkLst>
          <pc:docMk/>
          <pc:sldMk cId="288892888" sldId="259"/>
        </pc:sldMkLst>
        <pc:spChg chg="mod">
          <ac:chgData name="H Britten" userId="7d676eb6-59d2-42bf-987f-dbb20488efaf" providerId="ADAL" clId="{30BAE711-A8A2-41FE-A649-4250EA9D9778}" dt="2025-08-31T15:25:57.867" v="285" actId="1076"/>
          <ac:spMkLst>
            <pc:docMk/>
            <pc:sldMk cId="288892888" sldId="259"/>
            <ac:spMk id="9" creationId="{B9865888-CF71-3CEB-2BD4-64880C01EF92}"/>
          </ac:spMkLst>
        </pc:spChg>
        <pc:spChg chg="add mod">
          <ac:chgData name="H Britten" userId="7d676eb6-59d2-42bf-987f-dbb20488efaf" providerId="ADAL" clId="{30BAE711-A8A2-41FE-A649-4250EA9D9778}" dt="2025-08-31T15:30:27.569" v="395" actId="14100"/>
          <ac:spMkLst>
            <pc:docMk/>
            <pc:sldMk cId="288892888" sldId="259"/>
            <ac:spMk id="16" creationId="{484D736A-4CB0-CB79-8E66-677801B3EA6D}"/>
          </ac:spMkLst>
        </pc:spChg>
        <pc:spChg chg="add mod">
          <ac:chgData name="H Britten" userId="7d676eb6-59d2-42bf-987f-dbb20488efaf" providerId="ADAL" clId="{30BAE711-A8A2-41FE-A649-4250EA9D9778}" dt="2025-08-31T15:33:51.483" v="462" actId="1076"/>
          <ac:spMkLst>
            <pc:docMk/>
            <pc:sldMk cId="288892888" sldId="259"/>
            <ac:spMk id="24" creationId="{1C01777F-035B-FB4B-06C1-7EBFFCBF3D54}"/>
          </ac:spMkLst>
        </pc:spChg>
        <pc:spChg chg="mod">
          <ac:chgData name="H Britten" userId="7d676eb6-59d2-42bf-987f-dbb20488efaf" providerId="ADAL" clId="{30BAE711-A8A2-41FE-A649-4250EA9D9778}" dt="2025-08-31T15:26:36.190" v="290" actId="208"/>
          <ac:spMkLst>
            <pc:docMk/>
            <pc:sldMk cId="288892888" sldId="259"/>
            <ac:spMk id="31" creationId="{C39BD4C6-241D-99AA-CC16-8AE5B3C67DF7}"/>
          </ac:spMkLst>
        </pc:spChg>
        <pc:picChg chg="add mod">
          <ac:chgData name="H Britten" userId="7d676eb6-59d2-42bf-987f-dbb20488efaf" providerId="ADAL" clId="{30BAE711-A8A2-41FE-A649-4250EA9D9778}" dt="2025-08-31T15:20:37.193" v="165"/>
          <ac:picMkLst>
            <pc:docMk/>
            <pc:sldMk cId="288892888" sldId="259"/>
            <ac:picMk id="8" creationId="{FBB9F97A-5F2C-926E-3A61-2AD6BB912B6B}"/>
          </ac:picMkLst>
        </pc:picChg>
        <pc:picChg chg="add mod">
          <ac:chgData name="H Britten" userId="7d676eb6-59d2-42bf-987f-dbb20488efaf" providerId="ADAL" clId="{30BAE711-A8A2-41FE-A649-4250EA9D9778}" dt="2025-08-31T15:25:54.811" v="284" actId="14100"/>
          <ac:picMkLst>
            <pc:docMk/>
            <pc:sldMk cId="288892888" sldId="259"/>
            <ac:picMk id="11" creationId="{C8F3B6C9-41AC-08D9-E38D-9CDC9960C02B}"/>
          </ac:picMkLst>
        </pc:picChg>
        <pc:picChg chg="add mod">
          <ac:chgData name="H Britten" userId="7d676eb6-59d2-42bf-987f-dbb20488efaf" providerId="ADAL" clId="{30BAE711-A8A2-41FE-A649-4250EA9D9778}" dt="2025-08-31T15:30:21.423" v="393" actId="1076"/>
          <ac:picMkLst>
            <pc:docMk/>
            <pc:sldMk cId="288892888" sldId="259"/>
            <ac:picMk id="15" creationId="{2E62EA8D-E5B1-7F8A-40F1-2BAB5AB592DE}"/>
          </ac:picMkLst>
        </pc:picChg>
        <pc:picChg chg="mod">
          <ac:chgData name="H Britten" userId="7d676eb6-59d2-42bf-987f-dbb20488efaf" providerId="ADAL" clId="{30BAE711-A8A2-41FE-A649-4250EA9D9778}" dt="2025-08-31T15:14:50.334" v="102" actId="14100"/>
          <ac:picMkLst>
            <pc:docMk/>
            <pc:sldMk cId="288892888" sldId="259"/>
            <ac:picMk id="17" creationId="{61F3CC4F-A828-5EC3-9AF5-0DC8F1C6BF40}"/>
          </ac:picMkLst>
        </pc:picChg>
        <pc:picChg chg="add mod">
          <ac:chgData name="H Britten" userId="7d676eb6-59d2-42bf-987f-dbb20488efaf" providerId="ADAL" clId="{30BAE711-A8A2-41FE-A649-4250EA9D9778}" dt="2025-08-31T15:33:46.577" v="461" actId="1076"/>
          <ac:picMkLst>
            <pc:docMk/>
            <pc:sldMk cId="288892888" sldId="259"/>
            <ac:picMk id="20" creationId="{87907E28-4AC0-C26A-173B-EC353C72F1FB}"/>
          </ac:picMkLst>
        </pc:picChg>
        <pc:picChg chg="mod">
          <ac:chgData name="H Britten" userId="7d676eb6-59d2-42bf-987f-dbb20488efaf" providerId="ADAL" clId="{30BAE711-A8A2-41FE-A649-4250EA9D9778}" dt="2025-08-31T15:22:19.276" v="174" actId="1076"/>
          <ac:picMkLst>
            <pc:docMk/>
            <pc:sldMk cId="288892888" sldId="259"/>
            <ac:picMk id="3074" creationId="{DA53B11F-0FF9-5D58-89DC-454C5A493357}"/>
          </ac:picMkLst>
        </pc:picChg>
      </pc:sldChg>
      <pc:sldChg chg="addSp delSp modSp mod">
        <pc:chgData name="H Britten" userId="7d676eb6-59d2-42bf-987f-dbb20488efaf" providerId="ADAL" clId="{30BAE711-A8A2-41FE-A649-4250EA9D9778}" dt="2025-09-02T20:12:13.025" v="1548" actId="33524"/>
        <pc:sldMkLst>
          <pc:docMk/>
          <pc:sldMk cId="714981384" sldId="263"/>
        </pc:sldMkLst>
        <pc:spChg chg="mod">
          <ac:chgData name="H Britten" userId="7d676eb6-59d2-42bf-987f-dbb20488efaf" providerId="ADAL" clId="{30BAE711-A8A2-41FE-A649-4250EA9D9778}" dt="2025-09-02T20:12:13.025" v="1548" actId="33524"/>
          <ac:spMkLst>
            <pc:docMk/>
            <pc:sldMk cId="714981384" sldId="263"/>
            <ac:spMk id="12" creationId="{7538DDDC-18D5-7546-35D1-90D8CE32CA6A}"/>
          </ac:spMkLst>
        </pc:spChg>
        <pc:spChg chg="add mod">
          <ac:chgData name="H Britten" userId="7d676eb6-59d2-42bf-987f-dbb20488efaf" providerId="ADAL" clId="{30BAE711-A8A2-41FE-A649-4250EA9D9778}" dt="2025-09-02T20:00:51.440" v="1300" actId="1076"/>
          <ac:spMkLst>
            <pc:docMk/>
            <pc:sldMk cId="714981384" sldId="263"/>
            <ac:spMk id="27" creationId="{53D7591F-46A5-4AF1-679A-B4261B47EFD9}"/>
          </ac:spMkLst>
        </pc:spChg>
        <pc:spChg chg="add mod">
          <ac:chgData name="H Britten" userId="7d676eb6-59d2-42bf-987f-dbb20488efaf" providerId="ADAL" clId="{30BAE711-A8A2-41FE-A649-4250EA9D9778}" dt="2025-09-02T20:09:35.879" v="1531" actId="14100"/>
          <ac:spMkLst>
            <pc:docMk/>
            <pc:sldMk cId="714981384" sldId="263"/>
            <ac:spMk id="28" creationId="{B3CA3736-5856-4485-4F66-DE4E4AF5375F}"/>
          </ac:spMkLst>
        </pc:spChg>
        <pc:picChg chg="add mod">
          <ac:chgData name="H Britten" userId="7d676eb6-59d2-42bf-987f-dbb20488efaf" providerId="ADAL" clId="{30BAE711-A8A2-41FE-A649-4250EA9D9778}" dt="2025-09-02T20:01:14.954" v="1306" actId="14100"/>
          <ac:picMkLst>
            <pc:docMk/>
            <pc:sldMk cId="714981384" sldId="263"/>
            <ac:picMk id="9" creationId="{8DB069A6-3057-30D7-5D53-8F605D901324}"/>
          </ac:picMkLst>
        </pc:picChg>
        <pc:picChg chg="mod">
          <ac:chgData name="H Britten" userId="7d676eb6-59d2-42bf-987f-dbb20488efaf" providerId="ADAL" clId="{30BAE711-A8A2-41FE-A649-4250EA9D9778}" dt="2025-09-02T20:11:56.156" v="1546" actId="1076"/>
          <ac:picMkLst>
            <pc:docMk/>
            <pc:sldMk cId="714981384" sldId="263"/>
            <ac:picMk id="11" creationId="{85C97CB7-8BAE-0545-5948-0EC05B82E81C}"/>
          </ac:picMkLst>
        </pc:picChg>
        <pc:picChg chg="add mod">
          <ac:chgData name="H Britten" userId="7d676eb6-59d2-42bf-987f-dbb20488efaf" providerId="ADAL" clId="{30BAE711-A8A2-41FE-A649-4250EA9D9778}" dt="2025-09-02T20:00:41.756" v="1299" actId="1076"/>
          <ac:picMkLst>
            <pc:docMk/>
            <pc:sldMk cId="714981384" sldId="263"/>
            <ac:picMk id="18" creationId="{16571634-ABF5-2D93-AF53-5ED7F850E582}"/>
          </ac:picMkLst>
        </pc:picChg>
        <pc:picChg chg="add mod">
          <ac:chgData name="H Britten" userId="7d676eb6-59d2-42bf-987f-dbb20488efaf" providerId="ADAL" clId="{30BAE711-A8A2-41FE-A649-4250EA9D9778}" dt="2025-09-02T20:09:42.911" v="1532" actId="1076"/>
          <ac:picMkLst>
            <pc:docMk/>
            <pc:sldMk cId="714981384" sldId="263"/>
            <ac:picMk id="20" creationId="{C07CA6C3-903A-0D38-3D8B-FD0EE02A7165}"/>
          </ac:picMkLst>
        </pc:picChg>
        <pc:picChg chg="add mod">
          <ac:chgData name="H Britten" userId="7d676eb6-59d2-42bf-987f-dbb20488efaf" providerId="ADAL" clId="{30BAE711-A8A2-41FE-A649-4250EA9D9778}" dt="2025-09-02T20:09:49.949" v="1533" actId="1076"/>
          <ac:picMkLst>
            <pc:docMk/>
            <pc:sldMk cId="714981384" sldId="263"/>
            <ac:picMk id="22" creationId="{BCC85783-8F62-B395-61D7-C2D49835B73F}"/>
          </ac:picMkLst>
        </pc:picChg>
        <pc:picChg chg="add mod">
          <ac:chgData name="H Britten" userId="7d676eb6-59d2-42bf-987f-dbb20488efaf" providerId="ADAL" clId="{30BAE711-A8A2-41FE-A649-4250EA9D9778}" dt="2025-09-02T20:09:53.964" v="1534" actId="1076"/>
          <ac:picMkLst>
            <pc:docMk/>
            <pc:sldMk cId="714981384" sldId="263"/>
            <ac:picMk id="24" creationId="{2BEEAD52-9503-000A-B176-B324AD39B5F9}"/>
          </ac:picMkLst>
        </pc:picChg>
        <pc:picChg chg="add mod">
          <ac:chgData name="H Britten" userId="7d676eb6-59d2-42bf-987f-dbb20488efaf" providerId="ADAL" clId="{30BAE711-A8A2-41FE-A649-4250EA9D9778}" dt="2025-09-02T20:10:00.698" v="1535" actId="1076"/>
          <ac:picMkLst>
            <pc:docMk/>
            <pc:sldMk cId="714981384" sldId="263"/>
            <ac:picMk id="26" creationId="{4ABD1F21-A7F4-2A77-0007-FE904A39FCB8}"/>
          </ac:picMkLst>
        </pc:picChg>
        <pc:picChg chg="mod">
          <ac:chgData name="H Britten" userId="7d676eb6-59d2-42bf-987f-dbb20488efaf" providerId="ADAL" clId="{30BAE711-A8A2-41FE-A649-4250EA9D9778}" dt="2025-09-02T20:11:58.917" v="1547" actId="1076"/>
          <ac:picMkLst>
            <pc:docMk/>
            <pc:sldMk cId="714981384" sldId="263"/>
            <ac:picMk id="3074" creationId="{EDB73F26-EC2A-DA58-FD90-6531F8F0D0B6}"/>
          </ac:picMkLst>
        </pc:picChg>
      </pc:sldChg>
      <pc:sldChg chg="addSp delSp modSp mod">
        <pc:chgData name="H Britten" userId="7d676eb6-59d2-42bf-987f-dbb20488efaf" providerId="ADAL" clId="{30BAE711-A8A2-41FE-A649-4250EA9D9778}" dt="2025-09-02T18:58:20.966" v="1039" actId="1076"/>
        <pc:sldMkLst>
          <pc:docMk/>
          <pc:sldMk cId="1003897921" sldId="264"/>
        </pc:sldMkLst>
        <pc:spChg chg="mod">
          <ac:chgData name="H Britten" userId="7d676eb6-59d2-42bf-987f-dbb20488efaf" providerId="ADAL" clId="{30BAE711-A8A2-41FE-A649-4250EA9D9778}" dt="2025-09-02T18:52:19.865" v="1031" actId="6549"/>
          <ac:spMkLst>
            <pc:docMk/>
            <pc:sldMk cId="1003897921" sldId="264"/>
            <ac:spMk id="9" creationId="{A5A8F759-AEC0-D816-3686-345C4DA1D2D0}"/>
          </ac:spMkLst>
        </pc:spChg>
        <pc:picChg chg="add mod">
          <ac:chgData name="H Britten" userId="7d676eb6-59d2-42bf-987f-dbb20488efaf" providerId="ADAL" clId="{30BAE711-A8A2-41FE-A649-4250EA9D9778}" dt="2025-09-02T18:52:18.058" v="1030" actId="14100"/>
          <ac:picMkLst>
            <pc:docMk/>
            <pc:sldMk cId="1003897921" sldId="264"/>
            <ac:picMk id="16" creationId="{621A80BA-741A-4166-CAB1-C56DDFE6289B}"/>
          </ac:picMkLst>
        </pc:picChg>
        <pc:picChg chg="add mod">
          <ac:chgData name="H Britten" userId="7d676eb6-59d2-42bf-987f-dbb20488efaf" providerId="ADAL" clId="{30BAE711-A8A2-41FE-A649-4250EA9D9778}" dt="2025-09-02T18:58:20.966" v="1039" actId="1076"/>
          <ac:picMkLst>
            <pc:docMk/>
            <pc:sldMk cId="1003897921" sldId="264"/>
            <ac:picMk id="17" creationId="{79C165FD-5F3B-C590-95B7-FF21648BC408}"/>
          </ac:picMkLst>
        </pc:picChg>
      </pc:sldChg>
      <pc:sldChg chg="modSp mod">
        <pc:chgData name="H Britten" userId="7d676eb6-59d2-42bf-987f-dbb20488efaf" providerId="ADAL" clId="{30BAE711-A8A2-41FE-A649-4250EA9D9778}" dt="2025-09-25T18:24:04.609" v="1602" actId="13926"/>
        <pc:sldMkLst>
          <pc:docMk/>
          <pc:sldMk cId="112880457" sldId="265"/>
        </pc:sldMkLst>
        <pc:spChg chg="mod">
          <ac:chgData name="H Britten" userId="7d676eb6-59d2-42bf-987f-dbb20488efaf" providerId="ADAL" clId="{30BAE711-A8A2-41FE-A649-4250EA9D9778}" dt="2025-09-02T15:30:23.589" v="470" actId="20577"/>
          <ac:spMkLst>
            <pc:docMk/>
            <pc:sldMk cId="112880457" sldId="265"/>
            <ac:spMk id="9" creationId="{A5A8F759-AEC0-D816-3686-345C4DA1D2D0}"/>
          </ac:spMkLst>
        </pc:spChg>
        <pc:spChg chg="mod">
          <ac:chgData name="H Britten" userId="7d676eb6-59d2-42bf-987f-dbb20488efaf" providerId="ADAL" clId="{30BAE711-A8A2-41FE-A649-4250EA9D9778}" dt="2025-09-25T18:24:04.609" v="1602" actId="13926"/>
          <ac:spMkLst>
            <pc:docMk/>
            <pc:sldMk cId="112880457" sldId="265"/>
            <ac:spMk id="10" creationId="{9479BC12-CD10-E3A6-90C6-88B4BCD5441C}"/>
          </ac:spMkLst>
        </pc:spChg>
      </pc:sldChg>
    </pc:docChg>
  </pc:docChgLst>
  <pc:docChgLst>
    <pc:chgData name="Mrs H Britten" userId="7d676eb6-59d2-42bf-987f-dbb20488efaf" providerId="ADAL" clId="{94CCF78F-6ABB-4C28-8B71-15AFE5E86492}"/>
    <pc:docChg chg="undo custSel delSld modSld">
      <pc:chgData name="Mrs H Britten" userId="7d676eb6-59d2-42bf-987f-dbb20488efaf" providerId="ADAL" clId="{94CCF78F-6ABB-4C28-8B71-15AFE5E86492}" dt="2022-09-02T14:30:13.098" v="4754" actId="13926"/>
      <pc:docMkLst>
        <pc:docMk/>
      </pc:docMkLst>
      <pc:sldChg chg="addSp modSp mod">
        <pc:chgData name="Mrs H Britten" userId="7d676eb6-59d2-42bf-987f-dbb20488efaf" providerId="ADAL" clId="{94CCF78F-6ABB-4C28-8B71-15AFE5E86492}" dt="2022-09-02T14:30:13.098" v="4754" actId="13926"/>
        <pc:sldMkLst>
          <pc:docMk/>
          <pc:sldMk cId="3607321529" sldId="256"/>
        </pc:sldMkLst>
      </pc:sldChg>
      <pc:sldChg chg="delSp modSp mod">
        <pc:chgData name="Mrs H Britten" userId="7d676eb6-59d2-42bf-987f-dbb20488efaf" providerId="ADAL" clId="{94CCF78F-6ABB-4C28-8B71-15AFE5E86492}" dt="2022-09-02T14:22:08.055" v="4636" actId="20577"/>
        <pc:sldMkLst>
          <pc:docMk/>
          <pc:sldMk cId="2181655089" sldId="257"/>
        </pc:sldMkLst>
      </pc:sldChg>
      <pc:sldChg chg="addSp delSp modSp mod">
        <pc:chgData name="Mrs H Britten" userId="7d676eb6-59d2-42bf-987f-dbb20488efaf" providerId="ADAL" clId="{94CCF78F-6ABB-4C28-8B71-15AFE5E86492}" dt="2022-09-02T14:26:54.102" v="4725" actId="1076"/>
        <pc:sldMkLst>
          <pc:docMk/>
          <pc:sldMk cId="2112691199" sldId="258"/>
        </pc:sldMkLst>
      </pc:sldChg>
      <pc:sldChg chg="addSp delSp modSp mod">
        <pc:chgData name="Mrs H Britten" userId="7d676eb6-59d2-42bf-987f-dbb20488efaf" providerId="ADAL" clId="{94CCF78F-6ABB-4C28-8B71-15AFE5E86492}" dt="2022-08-28T20:45:20.581" v="3707" actId="1582"/>
        <pc:sldMkLst>
          <pc:docMk/>
          <pc:sldMk cId="288892888" sldId="259"/>
        </pc:sldMkLst>
      </pc:sldChg>
      <pc:sldChg chg="delSp modSp del mod">
        <pc:chgData name="Mrs H Britten" userId="7d676eb6-59d2-42bf-987f-dbb20488efaf" providerId="ADAL" clId="{94CCF78F-6ABB-4C28-8B71-15AFE5E86492}" dt="2022-09-02T14:22:29.737" v="4637" actId="47"/>
        <pc:sldMkLst>
          <pc:docMk/>
          <pc:sldMk cId="4109442221" sldId="26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D7FC39-B0AD-4D35-A2F7-779181D42A05}" type="datetimeFigureOut">
              <a:rPr lang="en-GB" smtClean="0"/>
              <a:t>23/09/2025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2CEF11-682B-4398-9347-079D1965F717}" type="slidenum">
              <a:rPr lang="en-GB" smtClean="0"/>
              <a:t>‹#›</a:t>
            </a:fld>
            <a:endParaRPr lang="en-GB"/>
          </a:p>
        </p:txBody>
      </p:sp>
    </p:spTree>
    <p:extLst>
      <p:ext uri="{BB962C8B-B14F-4D97-AF65-F5344CB8AC3E}">
        <p14:creationId xmlns:p14="http://schemas.microsoft.com/office/powerpoint/2010/main" val="741636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D7FC39-B0AD-4D35-A2F7-779181D42A05}" type="datetimeFigureOut">
              <a:rPr lang="en-GB" smtClean="0"/>
              <a:t>23/09/2025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2CEF11-682B-4398-9347-079D1965F717}" type="slidenum">
              <a:rPr lang="en-GB" smtClean="0"/>
              <a:t>‹#›</a:t>
            </a:fld>
            <a:endParaRPr lang="en-GB"/>
          </a:p>
        </p:txBody>
      </p:sp>
    </p:spTree>
    <p:extLst>
      <p:ext uri="{BB962C8B-B14F-4D97-AF65-F5344CB8AC3E}">
        <p14:creationId xmlns:p14="http://schemas.microsoft.com/office/powerpoint/2010/main" val="1293090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D7FC39-B0AD-4D35-A2F7-779181D42A05}" type="datetimeFigureOut">
              <a:rPr lang="en-GB" smtClean="0"/>
              <a:t>23/09/2025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2CEF11-682B-4398-9347-079D1965F717}" type="slidenum">
              <a:rPr lang="en-GB" smtClean="0"/>
              <a:t>‹#›</a:t>
            </a:fld>
            <a:endParaRPr lang="en-GB"/>
          </a:p>
        </p:txBody>
      </p:sp>
    </p:spTree>
    <p:extLst>
      <p:ext uri="{BB962C8B-B14F-4D97-AF65-F5344CB8AC3E}">
        <p14:creationId xmlns:p14="http://schemas.microsoft.com/office/powerpoint/2010/main" val="1249264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D7FC39-B0AD-4D35-A2F7-779181D42A05}" type="datetimeFigureOut">
              <a:rPr lang="en-GB" smtClean="0"/>
              <a:t>23/09/2025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2CEF11-682B-4398-9347-079D1965F717}" type="slidenum">
              <a:rPr lang="en-GB" smtClean="0"/>
              <a:t>‹#›</a:t>
            </a:fld>
            <a:endParaRPr lang="en-GB"/>
          </a:p>
        </p:txBody>
      </p:sp>
    </p:spTree>
    <p:extLst>
      <p:ext uri="{BB962C8B-B14F-4D97-AF65-F5344CB8AC3E}">
        <p14:creationId xmlns:p14="http://schemas.microsoft.com/office/powerpoint/2010/main" val="24488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D7FC39-B0AD-4D35-A2F7-779181D42A05}" type="datetimeFigureOut">
              <a:rPr lang="en-GB" smtClean="0"/>
              <a:t>23/09/2025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2CEF11-682B-4398-9347-079D1965F717}" type="slidenum">
              <a:rPr lang="en-GB" smtClean="0"/>
              <a:t>‹#›</a:t>
            </a:fld>
            <a:endParaRPr lang="en-GB"/>
          </a:p>
        </p:txBody>
      </p:sp>
    </p:spTree>
    <p:extLst>
      <p:ext uri="{BB962C8B-B14F-4D97-AF65-F5344CB8AC3E}">
        <p14:creationId xmlns:p14="http://schemas.microsoft.com/office/powerpoint/2010/main" val="1071171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D7FC39-B0AD-4D35-A2F7-779181D42A05}" type="datetimeFigureOut">
              <a:rPr lang="en-GB" smtClean="0"/>
              <a:t>23/09/2025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2CEF11-682B-4398-9347-079D1965F717}" type="slidenum">
              <a:rPr lang="en-GB" smtClean="0"/>
              <a:t>‹#›</a:t>
            </a:fld>
            <a:endParaRPr lang="en-GB"/>
          </a:p>
        </p:txBody>
      </p:sp>
    </p:spTree>
    <p:extLst>
      <p:ext uri="{BB962C8B-B14F-4D97-AF65-F5344CB8AC3E}">
        <p14:creationId xmlns:p14="http://schemas.microsoft.com/office/powerpoint/2010/main" val="2131947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D7FC39-B0AD-4D35-A2F7-779181D42A05}" type="datetimeFigureOut">
              <a:rPr lang="en-GB" smtClean="0"/>
              <a:t>23/09/2025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32CEF11-682B-4398-9347-079D1965F717}" type="slidenum">
              <a:rPr lang="en-GB" smtClean="0"/>
              <a:t>‹#›</a:t>
            </a:fld>
            <a:endParaRPr lang="en-GB"/>
          </a:p>
        </p:txBody>
      </p:sp>
    </p:spTree>
    <p:extLst>
      <p:ext uri="{BB962C8B-B14F-4D97-AF65-F5344CB8AC3E}">
        <p14:creationId xmlns:p14="http://schemas.microsoft.com/office/powerpoint/2010/main" val="2600777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D7FC39-B0AD-4D35-A2F7-779181D42A05}" type="datetimeFigureOut">
              <a:rPr lang="en-GB" smtClean="0"/>
              <a:t>23/09/2025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32CEF11-682B-4398-9347-079D1965F717}" type="slidenum">
              <a:rPr lang="en-GB" smtClean="0"/>
              <a:t>‹#›</a:t>
            </a:fld>
            <a:endParaRPr lang="en-GB"/>
          </a:p>
        </p:txBody>
      </p:sp>
    </p:spTree>
    <p:extLst>
      <p:ext uri="{BB962C8B-B14F-4D97-AF65-F5344CB8AC3E}">
        <p14:creationId xmlns:p14="http://schemas.microsoft.com/office/powerpoint/2010/main" val="315006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D7FC39-B0AD-4D35-A2F7-779181D42A05}" type="datetimeFigureOut">
              <a:rPr lang="en-GB" smtClean="0"/>
              <a:t>23/09/2025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32CEF11-682B-4398-9347-079D1965F717}" type="slidenum">
              <a:rPr lang="en-GB" smtClean="0"/>
              <a:t>‹#›</a:t>
            </a:fld>
            <a:endParaRPr lang="en-GB"/>
          </a:p>
        </p:txBody>
      </p:sp>
    </p:spTree>
    <p:extLst>
      <p:ext uri="{BB962C8B-B14F-4D97-AF65-F5344CB8AC3E}">
        <p14:creationId xmlns:p14="http://schemas.microsoft.com/office/powerpoint/2010/main" val="5094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FD7FC39-B0AD-4D35-A2F7-779181D42A05}" type="datetimeFigureOut">
              <a:rPr lang="en-GB" smtClean="0"/>
              <a:t>23/09/2025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2CEF11-682B-4398-9347-079D1965F717}" type="slidenum">
              <a:rPr lang="en-GB" smtClean="0"/>
              <a:t>‹#›</a:t>
            </a:fld>
            <a:endParaRPr lang="en-GB"/>
          </a:p>
        </p:txBody>
      </p:sp>
    </p:spTree>
    <p:extLst>
      <p:ext uri="{BB962C8B-B14F-4D97-AF65-F5344CB8AC3E}">
        <p14:creationId xmlns:p14="http://schemas.microsoft.com/office/powerpoint/2010/main" val="4013156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FD7FC39-B0AD-4D35-A2F7-779181D42A05}" type="datetimeFigureOut">
              <a:rPr lang="en-GB" smtClean="0"/>
              <a:t>23/09/2025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2CEF11-682B-4398-9347-079D1965F717}" type="slidenum">
              <a:rPr lang="en-GB" smtClean="0"/>
              <a:t>‹#›</a:t>
            </a:fld>
            <a:endParaRPr lang="en-GB"/>
          </a:p>
        </p:txBody>
      </p:sp>
    </p:spTree>
    <p:extLst>
      <p:ext uri="{BB962C8B-B14F-4D97-AF65-F5344CB8AC3E}">
        <p14:creationId xmlns:p14="http://schemas.microsoft.com/office/powerpoint/2010/main" val="2893243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6FD7FC39-B0AD-4D35-A2F7-779181D42A05}" type="datetimeFigureOut">
              <a:rPr lang="en-GB" smtClean="0"/>
              <a:t>23/09/2025</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732CEF11-682B-4398-9347-079D1965F717}" type="slidenum">
              <a:rPr lang="en-GB" smtClean="0"/>
              <a:t>‹#›</a:t>
            </a:fld>
            <a:endParaRPr lang="en-GB"/>
          </a:p>
        </p:txBody>
      </p:sp>
    </p:spTree>
    <p:extLst>
      <p:ext uri="{BB962C8B-B14F-4D97-AF65-F5344CB8AC3E}">
        <p14:creationId xmlns:p14="http://schemas.microsoft.com/office/powerpoint/2010/main" val="12687303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pastorallead@williamgilbertend.derbyshire.sch.uk" TargetMode="External"/><Relationship Id="rId1" Type="http://schemas.openxmlformats.org/officeDocument/2006/relationships/slideLayout" Target="../slideLayouts/slideLayout1.xml"/><Relationship Id="rId4" Type="http://schemas.openxmlformats.org/officeDocument/2006/relationships/hyperlink" Target="mailto:safeguarding@williamgilbertend.derbyshire.sch.uk"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png"/><Relationship Id="rId7" Type="http://schemas.openxmlformats.org/officeDocument/2006/relationships/image" Target="../media/image3.gif"/><Relationship Id="rId2" Type="http://schemas.openxmlformats.org/officeDocument/2006/relationships/hyperlink" Target="http://www.williamgilbertend.derbyshire.sch.uk" TargetMode="External"/><Relationship Id="rId1" Type="http://schemas.openxmlformats.org/officeDocument/2006/relationships/slideLayout" Target="../slideLayouts/slideLayout7.xml"/><Relationship Id="rId6" Type="http://schemas.openxmlformats.org/officeDocument/2006/relationships/hyperlink" Target="https://www.nspcc.org.uk/what-is-child-abuse/types-of-abuse/" TargetMode="External"/><Relationship Id="rId5" Type="http://schemas.openxmlformats.org/officeDocument/2006/relationships/hyperlink" Target="https://www.nspcc.org.uk/what-is-child-abuse/"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jpeg"/><Relationship Id="rId7" Type="http://schemas.openxmlformats.org/officeDocument/2006/relationships/hyperlink" Target="https://www.nspcc.org.uk/keeping-children-safe/support-for-parents/pants-underwear-rule/" TargetMode="External"/><Relationship Id="rId2" Type="http://schemas.openxmlformats.org/officeDocument/2006/relationships/hyperlink" Target="http://www.williamgilbertend.derbyshire.sch.uk" TargetMode="Externa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3.png"/><Relationship Id="rId3" Type="http://schemas.openxmlformats.org/officeDocument/2006/relationships/hyperlink" Target="https://parentingsmart.place2be.org.uk/" TargetMode="External"/><Relationship Id="rId7" Type="http://schemas.openxmlformats.org/officeDocument/2006/relationships/image" Target="../media/image9.png"/><Relationship Id="rId12" Type="http://schemas.openxmlformats.org/officeDocument/2006/relationships/hyperlink" Target="https://www.youtube.com/watch?v=Kx7PCzg0CGE" TargetMode="External"/><Relationship Id="rId17" Type="http://schemas.openxmlformats.org/officeDocument/2006/relationships/image" Target="../media/image17.png"/><Relationship Id="rId2" Type="http://schemas.openxmlformats.org/officeDocument/2006/relationships/hyperlink" Target="http://www.williamgilbertend.derbyshire.sch.uk/" TargetMode="External"/><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hyperlink" Target="https://www.youngminds.org.uk/parent/" TargetMode="External"/><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5.png"/><Relationship Id="rId10" Type="http://schemas.openxmlformats.org/officeDocument/2006/relationships/hyperlink" Target="mailto:enquiries@williamgilbertend.derbyshire.sch.uk" TargetMode="External"/><Relationship Id="rId4" Type="http://schemas.openxmlformats.org/officeDocument/2006/relationships/image" Target="../media/image1.png"/><Relationship Id="rId9" Type="http://schemas.openxmlformats.org/officeDocument/2006/relationships/image" Target="../media/image11.png"/><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hyperlink" Target="https://www.derbys-fire.gov.uk/safety/outdoor-safety/fireworks-and-bonfire-safety" TargetMode="External"/><Relationship Id="rId13" Type="http://schemas.microsoft.com/office/2007/relationships/hdphoto" Target="../media/hdphoto1.wdp"/><Relationship Id="rId18" Type="http://schemas.openxmlformats.org/officeDocument/2006/relationships/image" Target="../media/image22.png"/><Relationship Id="rId3" Type="http://schemas.openxmlformats.org/officeDocument/2006/relationships/hyperlink" Target="http://www.williamgilbertend.derbyshire.sch.uk/" TargetMode="External"/><Relationship Id="rId7" Type="http://schemas.openxmlformats.org/officeDocument/2006/relationships/hyperlink" Target="https://www.think.gov.uk/education-resources/explore-education-resources/?age%5B0%5D=7-to-12&amp;resource_type%5B%5D=film" TargetMode="External"/><Relationship Id="rId12" Type="http://schemas.openxmlformats.org/officeDocument/2006/relationships/image" Target="../media/image20.png"/><Relationship Id="rId17" Type="http://schemas.openxmlformats.org/officeDocument/2006/relationships/image" Target="../media/image21.png"/><Relationship Id="rId2" Type="http://schemas.openxmlformats.org/officeDocument/2006/relationships/image" Target="../media/image18.png"/><Relationship Id="rId16" Type="http://schemas.openxmlformats.org/officeDocument/2006/relationships/hyperlink" Target="https://www.youtube.com/watch?v=JTqb8JLgiew" TargetMode="External"/><Relationship Id="rId1" Type="http://schemas.openxmlformats.org/officeDocument/2006/relationships/slideLayout" Target="../slideLayouts/slideLayout7.xml"/><Relationship Id="rId6" Type="http://schemas.openxmlformats.org/officeDocument/2006/relationships/hyperlink" Target="https://www.think.gov.uk/resource/safer-journeys-anthem/" TargetMode="External"/><Relationship Id="rId11" Type="http://schemas.openxmlformats.org/officeDocument/2006/relationships/image" Target="../media/image19.png"/><Relationship Id="rId5" Type="http://schemas.openxmlformats.org/officeDocument/2006/relationships/image" Target="../media/image1.png"/><Relationship Id="rId15" Type="http://schemas.openxmlformats.org/officeDocument/2006/relationships/hyperlink" Target="https://www.bbc.co.uk/newsround/50288114" TargetMode="External"/><Relationship Id="rId10" Type="http://schemas.openxmlformats.org/officeDocument/2006/relationships/image" Target="../media/image6.png"/><Relationship Id="rId19" Type="http://schemas.openxmlformats.org/officeDocument/2006/relationships/image" Target="../media/image23.jpeg"/><Relationship Id="rId4" Type="http://schemas.openxmlformats.org/officeDocument/2006/relationships/image" Target="../media/image5.jpeg"/><Relationship Id="rId9" Type="http://schemas.openxmlformats.org/officeDocument/2006/relationships/hyperlink" Target="https://www.rospa.com/home-safety/fireworks-safety" TargetMode="External"/><Relationship Id="rId14" Type="http://schemas.openxmlformats.org/officeDocument/2006/relationships/hyperlink" Target="https://www.cheshirefire.gov.uk/young-people/fireman-sa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5.jpeg"/><Relationship Id="rId7" Type="http://schemas.openxmlformats.org/officeDocument/2006/relationships/image" Target="../media/image26.jpeg"/><Relationship Id="rId2" Type="http://schemas.openxmlformats.org/officeDocument/2006/relationships/hyperlink" Target="http://www.williamgilbertend.derbyshire.sch.uk/" TargetMode="Externa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3.png"/><Relationship Id="rId3" Type="http://schemas.openxmlformats.org/officeDocument/2006/relationships/hyperlink" Target="https://www.williamgilbertend.derbyshire.sch.uk/staying-safe-on-the-internet/" TargetMode="External"/><Relationship Id="rId7" Type="http://schemas.openxmlformats.org/officeDocument/2006/relationships/image" Target="../media/image30.jpeg"/><Relationship Id="rId12" Type="http://schemas.openxmlformats.org/officeDocument/2006/relationships/hyperlink" Target="https://www.childline.org.uk/info-advice/bullying-abuse-safety/online-mobile-safety/online-gaming/" TargetMode="External"/><Relationship Id="rId17" Type="http://schemas.openxmlformats.org/officeDocument/2006/relationships/image" Target="../media/image35.png"/><Relationship Id="rId2" Type="http://schemas.openxmlformats.org/officeDocument/2006/relationships/hyperlink" Target="https://www.thinkuknow.co.uk/parents/" TargetMode="External"/><Relationship Id="rId16" Type="http://schemas.openxmlformats.org/officeDocument/2006/relationships/hyperlink" Target="https://www.bbc.co.uk/bitesize/articles/z4xvn9q" TargetMode="External"/><Relationship Id="rId1" Type="http://schemas.openxmlformats.org/officeDocument/2006/relationships/slideLayout" Target="../slideLayouts/slideLayout7.xml"/><Relationship Id="rId6" Type="http://schemas.openxmlformats.org/officeDocument/2006/relationships/image" Target="../media/image29.jpeg"/><Relationship Id="rId11" Type="http://schemas.openxmlformats.org/officeDocument/2006/relationships/image" Target="../media/image32.png"/><Relationship Id="rId5" Type="http://schemas.openxmlformats.org/officeDocument/2006/relationships/image" Target="../media/image28.jpeg"/><Relationship Id="rId15" Type="http://schemas.openxmlformats.org/officeDocument/2006/relationships/image" Target="../media/image34.png"/><Relationship Id="rId10" Type="http://schemas.openxmlformats.org/officeDocument/2006/relationships/hyperlink" Target="https://www.childline.org.uk/info-advice/bullying-abuse-safety/online-mobile-safety/staying-safe-online/" TargetMode="External"/><Relationship Id="rId4" Type="http://schemas.openxmlformats.org/officeDocument/2006/relationships/image" Target="../media/image1.png"/><Relationship Id="rId9" Type="http://schemas.openxmlformats.org/officeDocument/2006/relationships/hyperlink" Target="https://www.childline.org.uk/get-involved/articles/how-to-spot-fake-news/" TargetMode="External"/><Relationship Id="rId14" Type="http://schemas.openxmlformats.org/officeDocument/2006/relationships/hyperlink" Target="https://www.internetmatters.org/issues/fake-news-and-misinformation-advice-hub/learn-about-fake-news-to-support-childr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a:extLst>
              <a:ext uri="{FF2B5EF4-FFF2-40B4-BE49-F238E27FC236}">
                <a16:creationId xmlns:a16="http://schemas.microsoft.com/office/drawing/2014/main" id="{02F5F8C5-E9FF-CA2D-F03A-7751491ABA67}"/>
              </a:ext>
            </a:extLst>
          </p:cNvPr>
          <p:cNvSpPr txBox="1"/>
          <p:nvPr/>
        </p:nvSpPr>
        <p:spPr>
          <a:xfrm>
            <a:off x="1" y="1338591"/>
            <a:ext cx="4947918" cy="5853511"/>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1400" b="1" dirty="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Welcome to our Safeguarding Newsletter </a:t>
            </a:r>
            <a:endParaRPr lang="en-GB"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b="1" dirty="0">
                <a:solidFill>
                  <a:srgbClr val="FF0000"/>
                </a:solidFill>
                <a:effectLst/>
                <a:latin typeface="Gill Sans MT" panose="020B0502020104020203" pitchFamily="34" charset="0"/>
                <a:ea typeface="Calibri" panose="020F0502020204030204" pitchFamily="34" charset="0"/>
                <a:cs typeface="Times New Roman" panose="02020603050405020304" pitchFamily="18" charset="0"/>
              </a:rPr>
              <a:t>Coming up in this issue </a:t>
            </a:r>
            <a:r>
              <a:rPr lang="en-GB" sz="1050" dirty="0">
                <a:effectLst/>
                <a:latin typeface="Gill Sans MT" panose="020B0502020104020203" pitchFamily="34" charset="0"/>
                <a:ea typeface="Calibri" panose="020F0502020204030204" pitchFamily="34" charset="0"/>
                <a:cs typeface="Times New Roman" panose="02020603050405020304" pitchFamily="18" charset="0"/>
              </a:rPr>
              <a:t>– </a:t>
            </a:r>
            <a:r>
              <a:rPr lang="en-GB" sz="1050" b="1" dirty="0">
                <a:solidFill>
                  <a:srgbClr val="0070C0"/>
                </a:solidFill>
                <a:latin typeface="Gill Sans MT" panose="020B0502020104020203" pitchFamily="34" charset="0"/>
                <a:ea typeface="Calibri" panose="020F0502020204030204" pitchFamily="34" charset="0"/>
                <a:cs typeface="Times New Roman" panose="02020603050405020304" pitchFamily="18" charset="0"/>
              </a:rPr>
              <a:t>our</a:t>
            </a:r>
            <a:r>
              <a:rPr lang="en-GB" sz="1050" b="1" dirty="0">
                <a:solidFill>
                  <a:srgbClr val="0070C0"/>
                </a:solidFill>
                <a:effectLst/>
                <a:latin typeface="Gill Sans MT" panose="020B0502020104020203" pitchFamily="34" charset="0"/>
                <a:ea typeface="Calibri" panose="020F0502020204030204" pitchFamily="34" charset="0"/>
                <a:cs typeface="Times New Roman" panose="02020603050405020304" pitchFamily="18" charset="0"/>
              </a:rPr>
              <a:t> safeguarding team, </a:t>
            </a:r>
            <a:r>
              <a:rPr lang="en-GB" sz="1050" b="1" dirty="0">
                <a:solidFill>
                  <a:srgbClr val="0070C0"/>
                </a:solidFill>
                <a:latin typeface="Gill Sans MT" panose="020B0502020104020203" pitchFamily="34" charset="0"/>
                <a:ea typeface="Calibri" panose="020F0502020204030204" pitchFamily="34" charset="0"/>
                <a:cs typeface="Times New Roman" panose="02020603050405020304" pitchFamily="18" charset="0"/>
              </a:rPr>
              <a:t>what is</a:t>
            </a:r>
            <a:r>
              <a:rPr lang="en-GB" sz="1050" b="1" dirty="0">
                <a:solidFill>
                  <a:srgbClr val="0070C0"/>
                </a:solidFill>
                <a:effectLst/>
                <a:latin typeface="Gill Sans MT" panose="020B0502020104020203" pitchFamily="34" charset="0"/>
                <a:ea typeface="Calibri" panose="020F0502020204030204" pitchFamily="34" charset="0"/>
                <a:cs typeface="Times New Roman" panose="02020603050405020304" pitchFamily="18" charset="0"/>
              </a:rPr>
              <a:t> child abuse, sexual harassment/harmful sexual behaviour, mental health, </a:t>
            </a:r>
            <a:r>
              <a:rPr lang="en-GB" sz="1050" b="1" dirty="0">
                <a:solidFill>
                  <a:srgbClr val="0070C0"/>
                </a:solidFill>
                <a:latin typeface="Gill Sans MT" panose="020B0502020104020203" pitchFamily="34" charset="0"/>
                <a:ea typeface="Calibri" panose="020F0502020204030204" pitchFamily="34" charset="0"/>
                <a:cs typeface="Times New Roman" panose="02020603050405020304" pitchFamily="18" charset="0"/>
              </a:rPr>
              <a:t>o</a:t>
            </a:r>
            <a:r>
              <a:rPr lang="en-GB" sz="1050" b="1" dirty="0">
                <a:solidFill>
                  <a:srgbClr val="0070C0"/>
                </a:solidFill>
                <a:effectLst/>
                <a:latin typeface="Gill Sans MT" panose="020B0502020104020203" pitchFamily="34" charset="0"/>
                <a:ea typeface="Calibri" panose="020F0502020204030204" pitchFamily="34" charset="0"/>
                <a:cs typeface="Times New Roman" panose="02020603050405020304" pitchFamily="18" charset="0"/>
              </a:rPr>
              <a:t>nline safety, </a:t>
            </a:r>
            <a:r>
              <a:rPr lang="en-GB" sz="1050" b="1" dirty="0">
                <a:solidFill>
                  <a:srgbClr val="0070C0"/>
                </a:solidFill>
                <a:latin typeface="Gill Sans MT" panose="020B0502020104020203" pitchFamily="34" charset="0"/>
                <a:ea typeface="Calibri" panose="020F0502020204030204" pitchFamily="34" charset="0"/>
                <a:cs typeface="Times New Roman" panose="02020603050405020304" pitchFamily="18" charset="0"/>
              </a:rPr>
              <a:t>k</a:t>
            </a:r>
            <a:r>
              <a:rPr lang="en-GB" sz="1050" b="1" dirty="0">
                <a:solidFill>
                  <a:srgbClr val="0070C0"/>
                </a:solidFill>
                <a:effectLst/>
                <a:latin typeface="Gill Sans MT" panose="020B0502020104020203" pitchFamily="34" charset="0"/>
                <a:ea typeface="Calibri" panose="020F0502020204030204" pitchFamily="34" charset="0"/>
                <a:cs typeface="Times New Roman" panose="02020603050405020304" pitchFamily="18" charset="0"/>
              </a:rPr>
              <a:t>eeping safe in the community –  road and fire </a:t>
            </a:r>
            <a:r>
              <a:rPr lang="en-GB" sz="1050" b="1" dirty="0">
                <a:solidFill>
                  <a:srgbClr val="0070C0"/>
                </a:solidFill>
                <a:latin typeface="Gill Sans MT" panose="020B0502020104020203" pitchFamily="34" charset="0"/>
                <a:ea typeface="Calibri" panose="020F0502020204030204" pitchFamily="34" charset="0"/>
                <a:cs typeface="Times New Roman" panose="02020603050405020304" pitchFamily="18" charset="0"/>
              </a:rPr>
              <a:t>s</a:t>
            </a:r>
            <a:r>
              <a:rPr lang="en-GB" sz="1050" b="1" dirty="0">
                <a:solidFill>
                  <a:srgbClr val="0070C0"/>
                </a:solidFill>
                <a:effectLst/>
                <a:latin typeface="Gill Sans MT" panose="020B0502020104020203" pitchFamily="34" charset="0"/>
                <a:ea typeface="Calibri" panose="020F0502020204030204" pitchFamily="34" charset="0"/>
                <a:cs typeface="Times New Roman" panose="02020603050405020304" pitchFamily="18" charset="0"/>
              </a:rPr>
              <a:t>afety.</a:t>
            </a:r>
            <a:endParaRPr lang="en-GB" sz="1050" b="1" dirty="0">
              <a:solidFill>
                <a:srgbClr val="0070C0"/>
              </a:solidFill>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50" dirty="0">
                <a:effectLst/>
                <a:latin typeface="Gill Sans MT" panose="020B0502020104020203" pitchFamily="34" charset="0"/>
                <a:ea typeface="Calibri" panose="020F0502020204030204" pitchFamily="34" charset="0"/>
                <a:cs typeface="Times New Roman" panose="02020603050405020304" pitchFamily="18" charset="0"/>
              </a:rPr>
              <a:t>Safeguarding &amp; Child Protection is the most important issue for our children and young people. At William Gilbert School, we feel it is  crucial to work with our parents and the high-quality agencies that support schools and young people, so that we can offer a safe environment allowing children to be aware of the risks they may face and how to respond to them safely.</a:t>
            </a:r>
          </a:p>
          <a:p>
            <a:pPr algn="ctr">
              <a:lnSpc>
                <a:spcPct val="107000"/>
              </a:lnSpc>
              <a:spcAft>
                <a:spcPts val="800"/>
              </a:spcAft>
            </a:pPr>
            <a:r>
              <a:rPr lang="en-GB" sz="1200" b="1" dirty="0">
                <a:solidFill>
                  <a:srgbClr val="002060"/>
                </a:solidFill>
                <a:latin typeface="Gill Sans MT" panose="020B0502020104020203" pitchFamily="34" charset="0"/>
                <a:ea typeface="Calibri" panose="020F0502020204030204" pitchFamily="34" charset="0"/>
                <a:cs typeface="Times New Roman" panose="02020603050405020304" pitchFamily="18" charset="0"/>
              </a:rPr>
              <a:t>Safeguarding and promoting the welfare of children is </a:t>
            </a:r>
            <a:r>
              <a:rPr lang="en-GB" sz="1200" b="1" i="1" u="sng" dirty="0">
                <a:solidFill>
                  <a:srgbClr val="FF0000"/>
                </a:solidFill>
                <a:latin typeface="Gill Sans MT" panose="020B0502020104020203" pitchFamily="34" charset="0"/>
                <a:ea typeface="Calibri" panose="020F0502020204030204" pitchFamily="34" charset="0"/>
                <a:cs typeface="Times New Roman" panose="02020603050405020304" pitchFamily="18" charset="0"/>
              </a:rPr>
              <a:t>everyone's </a:t>
            </a:r>
            <a:r>
              <a:rPr lang="en-GB" sz="1200" b="1" dirty="0">
                <a:solidFill>
                  <a:srgbClr val="002060"/>
                </a:solidFill>
                <a:latin typeface="Gill Sans MT" panose="020B0502020104020203" pitchFamily="34" charset="0"/>
                <a:ea typeface="Calibri" panose="020F0502020204030204" pitchFamily="34" charset="0"/>
                <a:cs typeface="Times New Roman" panose="02020603050405020304" pitchFamily="18" charset="0"/>
              </a:rPr>
              <a:t>responsibility</a:t>
            </a:r>
          </a:p>
          <a:p>
            <a:pPr>
              <a:lnSpc>
                <a:spcPct val="107000"/>
              </a:lnSpc>
              <a:spcAft>
                <a:spcPts val="800"/>
              </a:spcAft>
            </a:pPr>
            <a:r>
              <a:rPr lang="en-GB" sz="1100" b="1" dirty="0">
                <a:solidFill>
                  <a:srgbClr val="4472C4"/>
                </a:solidFill>
                <a:effectLst/>
                <a:latin typeface="Gill Sans MT" panose="020B0502020104020203" pitchFamily="34" charset="0"/>
                <a:ea typeface="Calibri" panose="020F0502020204030204" pitchFamily="34" charset="0"/>
                <a:cs typeface="Times New Roman" panose="02020603050405020304" pitchFamily="18" charset="0"/>
              </a:rPr>
              <a:t>The Safeguarding Team at William Gilbert Primary</a:t>
            </a:r>
            <a:r>
              <a:rPr lang="en-GB" sz="1100" b="1" dirty="0">
                <a:solidFill>
                  <a:srgbClr val="4472C4"/>
                </a:solidFill>
                <a:latin typeface="Gill Sans MT" panose="020B0502020104020203" pitchFamily="34" charset="0"/>
                <a:ea typeface="Calibri" panose="020F0502020204030204" pitchFamily="34" charset="0"/>
                <a:cs typeface="Times New Roman" panose="02020603050405020304" pitchFamily="18" charset="0"/>
              </a:rPr>
              <a:t> </a:t>
            </a:r>
            <a:r>
              <a:rPr lang="en-GB" sz="1000" dirty="0">
                <a:effectLst/>
                <a:latin typeface="Gill Sans MT" panose="020B0502020104020203" pitchFamily="34" charset="0"/>
                <a:ea typeface="Calibri" panose="020F0502020204030204" pitchFamily="34" charset="0"/>
                <a:cs typeface="Times New Roman" panose="02020603050405020304" pitchFamily="18" charset="0"/>
              </a:rPr>
              <a:t>The William Gilbert safeguarding team </a:t>
            </a:r>
            <a:r>
              <a:rPr lang="en-GB" sz="1000" dirty="0">
                <a:latin typeface="Gill Sans MT" panose="020B0502020104020203" pitchFamily="34" charset="0"/>
                <a:ea typeface="Calibri" panose="020F0502020204030204" pitchFamily="34" charset="0"/>
                <a:cs typeface="Times New Roman" panose="02020603050405020304" pitchFamily="18" charset="0"/>
              </a:rPr>
              <a:t>has five </a:t>
            </a:r>
            <a:r>
              <a:rPr lang="en-GB" sz="1000" dirty="0">
                <a:effectLst/>
                <a:latin typeface="Gill Sans MT" panose="020B0502020104020203" pitchFamily="34" charset="0"/>
                <a:ea typeface="Calibri" panose="020F0502020204030204" pitchFamily="34" charset="0"/>
                <a:cs typeface="Times New Roman" panose="02020603050405020304" pitchFamily="18" charset="0"/>
              </a:rPr>
              <a:t>Designated Safeguarding Leads or DSLs. These members of staff have enhanced safeguarding training and have a vital role in taking lead responsibility for child protection issues in school. The senior DSL is Mrs Britten. A DSL is always available during school hours for pupils, parents and staff to discuss any safeguarding concerns. </a:t>
            </a:r>
            <a:r>
              <a:rPr lang="en-GB" sz="1000" dirty="0">
                <a:latin typeface="Gill Sans MT" panose="020B0502020104020203" pitchFamily="34" charset="0"/>
                <a:ea typeface="Calibri" panose="020F0502020204030204" pitchFamily="34" charset="0"/>
                <a:cs typeface="Times New Roman" panose="02020603050405020304" pitchFamily="18" charset="0"/>
              </a:rPr>
              <a:t>Mrs </a:t>
            </a:r>
            <a:r>
              <a:rPr lang="en-GB" sz="1000" dirty="0">
                <a:effectLst/>
                <a:latin typeface="Gill Sans MT" panose="020B0502020104020203" pitchFamily="34" charset="0"/>
                <a:ea typeface="Calibri" panose="020F0502020204030204" pitchFamily="34" charset="0"/>
                <a:cs typeface="Times New Roman" panose="02020603050405020304" pitchFamily="18" charset="0"/>
              </a:rPr>
              <a:t>Aston continues to support pupils and their families in her role as Pastoral and Wellbeing Mentor. Part of her role is </a:t>
            </a:r>
            <a:r>
              <a:rPr lang="en-GB" sz="1000" dirty="0">
                <a:latin typeface="Gill Sans MT" panose="020B0502020104020203" pitchFamily="34" charset="0"/>
                <a:ea typeface="Calibri" panose="020F0502020204030204" pitchFamily="34" charset="0"/>
                <a:cs typeface="Times New Roman" panose="02020603050405020304" pitchFamily="18" charset="0"/>
              </a:rPr>
              <a:t>to provide advice and access help as soon as a need emerges. Mrs Aston can support families with a wide range of issues, including but not limited to, mental health and wellbeing, attendance, persistent lateness, the impact of community safeguarding issues including bullying and online safety. Mrs Aston can be accessed at the school gate most mornings, via the school office or via </a:t>
            </a:r>
            <a:r>
              <a:rPr lang="en-GB" sz="1000" dirty="0">
                <a:latin typeface="Gill Sans MT" panose="020B0502020104020203" pitchFamily="34" charset="0"/>
                <a:ea typeface="Calibri" panose="020F0502020204030204" pitchFamily="34" charset="0"/>
                <a:cs typeface="Times New Roman" panose="02020603050405020304" pitchFamily="18" charset="0"/>
                <a:hlinkClick r:id="rId2"/>
              </a:rPr>
              <a:t>pastorallead@williamgilbertend.derbyshire.sch.uk</a:t>
            </a:r>
            <a:r>
              <a:rPr lang="en-GB" sz="1000" dirty="0">
                <a:latin typeface="Gill Sans MT" panose="020B0502020104020203" pitchFamily="34" charset="0"/>
                <a:ea typeface="Calibri" panose="020F0502020204030204" pitchFamily="34" charset="0"/>
                <a:cs typeface="Times New Roman" panose="02020603050405020304" pitchFamily="18" charset="0"/>
              </a:rPr>
              <a:t> There is always a member of the DSL team at one of the school gates each morning for support, advice or a listening ear.</a:t>
            </a:r>
          </a:p>
          <a:p>
            <a:pPr>
              <a:lnSpc>
                <a:spcPct val="107000"/>
              </a:lnSpc>
              <a:spcAft>
                <a:spcPts val="800"/>
              </a:spcAft>
            </a:pPr>
            <a:r>
              <a:rPr lang="en-GB" sz="1200" b="1" dirty="0">
                <a:solidFill>
                  <a:srgbClr val="4472C4"/>
                </a:solidFill>
                <a:latin typeface="Gill Sans MT" panose="020B0502020104020203" pitchFamily="34" charset="0"/>
                <a:ea typeface="Arial" panose="020B0604020202020204" pitchFamily="34" charset="0"/>
                <a:cs typeface="Times New Roman" panose="02020603050405020304" pitchFamily="18" charset="0"/>
              </a:rPr>
              <a:t>Our</a:t>
            </a:r>
            <a:r>
              <a:rPr lang="en-GB" sz="1200" b="1" dirty="0">
                <a:solidFill>
                  <a:srgbClr val="4472C4"/>
                </a:solidFill>
                <a:effectLst/>
                <a:latin typeface="Gill Sans MT" panose="020B0502020104020203" pitchFamily="34" charset="0"/>
                <a:ea typeface="Arial" panose="020B0604020202020204" pitchFamily="34" charset="0"/>
                <a:cs typeface="Times New Roman" panose="02020603050405020304" pitchFamily="18" charset="0"/>
              </a:rPr>
              <a:t> Safeguarding Curriculum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a:t>
            </a:r>
            <a:r>
              <a:rPr lang="en-GB" sz="1000"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Keeping Children Safe in Education 2025’(KCSIE)</a:t>
            </a:r>
            <a:r>
              <a:rPr lang="en-GB" sz="1000" dirty="0">
                <a:solidFill>
                  <a:srgbClr val="000000"/>
                </a:solidFill>
                <a:effectLst/>
                <a:latin typeface="Gill Sans MT" panose="020B0502020104020203" pitchFamily="34" charset="0"/>
                <a:ea typeface="Arial" panose="020B0604020202020204" pitchFamily="34" charset="0"/>
                <a:cs typeface="Times New Roman" panose="02020603050405020304" pitchFamily="18" charset="0"/>
              </a:rPr>
              <a:t> </a:t>
            </a:r>
            <a:r>
              <a:rPr lang="en-GB" sz="900" dirty="0">
                <a:solidFill>
                  <a:srgbClr val="000000"/>
                </a:solidFill>
                <a:effectLst/>
                <a:latin typeface="Gill Sans MT" panose="020B0502020104020203" pitchFamily="34" charset="0"/>
                <a:ea typeface="Arial" panose="020B0604020202020204" pitchFamily="34" charset="0"/>
                <a:cs typeface="Times New Roman" panose="02020603050405020304" pitchFamily="18" charset="0"/>
              </a:rPr>
              <a:t>reminds us that safeguarding and promoting the welfare of children is everyone’s responsibility. Everyone who comes into contact with children and their families has a role to play. This means that they should always consider what is in the best interests of the child. At WGES we believe that it is vital for our children to have opportunities to learn how to stay safe both in and outside of school—learning </a:t>
            </a:r>
            <a:r>
              <a:rPr lang="en-GB" sz="900" dirty="0">
                <a:solidFill>
                  <a:srgbClr val="000000"/>
                </a:solidFill>
                <a:latin typeface="Gill Sans MT" panose="020B0502020104020203" pitchFamily="34" charset="0"/>
                <a:ea typeface="Arial" panose="020B0604020202020204" pitchFamily="34" charset="0"/>
                <a:cs typeface="Times New Roman" panose="02020603050405020304" pitchFamily="18" charset="0"/>
              </a:rPr>
              <a:t>which </a:t>
            </a:r>
            <a:r>
              <a:rPr lang="en-GB" sz="900" dirty="0">
                <a:solidFill>
                  <a:srgbClr val="000000"/>
                </a:solidFill>
                <a:effectLst/>
                <a:latin typeface="Gill Sans MT" panose="020B0502020104020203" pitchFamily="34" charset="0"/>
                <a:ea typeface="Arial" panose="020B0604020202020204" pitchFamily="34" charset="0"/>
                <a:cs typeface="Times New Roman" panose="02020603050405020304" pitchFamily="18" charset="0"/>
              </a:rPr>
              <a:t>comes from parents and  staff at WGES. Safeguarding awareness and understanding of issues including, but not limited to, children </a:t>
            </a:r>
            <a:r>
              <a:rPr lang="en-GB" sz="900" dirty="0">
                <a:solidFill>
                  <a:srgbClr val="000000"/>
                </a:solidFill>
                <a:latin typeface="Gill Sans MT" panose="020B0502020104020203" pitchFamily="34" charset="0"/>
                <a:ea typeface="Arial" panose="020B0604020202020204" pitchFamily="34" charset="0"/>
                <a:cs typeface="Times New Roman" panose="02020603050405020304" pitchFamily="18" charset="0"/>
              </a:rPr>
              <a:t>absent</a:t>
            </a:r>
            <a:r>
              <a:rPr lang="en-GB" sz="900" dirty="0">
                <a:solidFill>
                  <a:srgbClr val="000000"/>
                </a:solidFill>
                <a:effectLst/>
                <a:latin typeface="Gill Sans MT" panose="020B0502020104020203" pitchFamily="34" charset="0"/>
                <a:ea typeface="Arial" panose="020B0604020202020204" pitchFamily="34" charset="0"/>
                <a:cs typeface="Times New Roman" panose="02020603050405020304" pitchFamily="18" charset="0"/>
              </a:rPr>
              <a:t> from education, harmful sexual behaviour, bullying, domestic abuse, discrimination, inequality, drugs &amp; alcohol abuse, faith abuse, forced marriage, gender violence, radicalisation</a:t>
            </a:r>
            <a:r>
              <a:rPr lang="en-GB" sz="900" dirty="0">
                <a:solidFill>
                  <a:srgbClr val="000000"/>
                </a:solidFill>
                <a:latin typeface="Gill Sans MT" panose="020B0502020104020203" pitchFamily="34" charset="0"/>
                <a:ea typeface="Arial" panose="020B0604020202020204" pitchFamily="34" charset="0"/>
                <a:cs typeface="Times New Roman" panose="02020603050405020304" pitchFamily="18" charset="0"/>
              </a:rPr>
              <a:t> and </a:t>
            </a:r>
            <a:r>
              <a:rPr lang="en-GB" sz="900" dirty="0">
                <a:solidFill>
                  <a:srgbClr val="000000"/>
                </a:solidFill>
                <a:effectLst/>
                <a:latin typeface="Gill Sans MT" panose="020B0502020104020203" pitchFamily="34" charset="0"/>
                <a:ea typeface="Arial" panose="020B0604020202020204" pitchFamily="34" charset="0"/>
                <a:cs typeface="Times New Roman" panose="02020603050405020304" pitchFamily="18" charset="0"/>
              </a:rPr>
              <a:t>mental health - all start with the knowledge and skills we introduce at school. </a:t>
            </a:r>
            <a:endParaRPr lang="en-GB" sz="1000" dirty="0">
              <a:solidFill>
                <a:srgbClr val="000000"/>
              </a:solidFill>
              <a:effectLst/>
              <a:latin typeface="Gill Sans MT" panose="020B0502020104020203" pitchFamily="34" charset="0"/>
              <a:ea typeface="Arial" panose="020B060402020202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302A6DF4-8ABB-212D-CA53-4722475AAA05}"/>
              </a:ext>
            </a:extLst>
          </p:cNvPr>
          <p:cNvSpPr/>
          <p:nvPr/>
        </p:nvSpPr>
        <p:spPr>
          <a:xfrm>
            <a:off x="1" y="0"/>
            <a:ext cx="6857999" cy="13335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GB" sz="1100" b="1" dirty="0">
                <a:effectLst/>
                <a:latin typeface="Gill Sans MT" panose="020B0502020104020203" pitchFamily="34" charset="0"/>
                <a:ea typeface="Calibri" panose="020F0502020204030204" pitchFamily="34" charset="0"/>
                <a:cs typeface="Times New Roman" panose="02020603050405020304" pitchFamily="18" charset="0"/>
              </a:rPr>
              <a:t>Issue </a:t>
            </a:r>
            <a:r>
              <a:rPr lang="en-GB" sz="1100" b="1" dirty="0">
                <a:latin typeface="Gill Sans MT" panose="020B0502020104020203" pitchFamily="34" charset="0"/>
                <a:ea typeface="Calibri" panose="020F0502020204030204" pitchFamily="34" charset="0"/>
                <a:cs typeface="Times New Roman" panose="02020603050405020304" pitchFamily="18" charset="0"/>
              </a:rPr>
              <a:t>20</a:t>
            </a:r>
            <a:r>
              <a:rPr lang="en-GB" sz="1100" b="1" dirty="0">
                <a:effectLst/>
                <a:latin typeface="Gill Sans MT" panose="020B0502020104020203" pitchFamily="34" charset="0"/>
                <a:ea typeface="Calibri" panose="020F0502020204030204" pitchFamily="34" charset="0"/>
                <a:cs typeface="Times New Roman" panose="02020603050405020304" pitchFamily="18" charset="0"/>
              </a:rPr>
              <a:t>	  								   	          Septemb</a:t>
            </a:r>
            <a:r>
              <a:rPr lang="en-GB" sz="1100" b="1" dirty="0">
                <a:latin typeface="Gill Sans MT" panose="020B0502020104020203" pitchFamily="34" charset="0"/>
                <a:ea typeface="Calibri" panose="020F0502020204030204" pitchFamily="34" charset="0"/>
                <a:cs typeface="Times New Roman" panose="02020603050405020304" pitchFamily="18" charset="0"/>
              </a:rPr>
              <a:t>er </a:t>
            </a:r>
            <a:r>
              <a:rPr lang="en-GB" sz="1100" b="1" dirty="0">
                <a:effectLst/>
                <a:latin typeface="Gill Sans MT" panose="020B0502020104020203" pitchFamily="34" charset="0"/>
                <a:ea typeface="Calibri" panose="020F0502020204030204" pitchFamily="34" charset="0"/>
                <a:cs typeface="Times New Roman" panose="02020603050405020304" pitchFamily="18" charset="0"/>
              </a:rPr>
              <a:t>2025</a:t>
            </a:r>
            <a:endParaRPr lang="en-GB" sz="1100" b="1" dirty="0">
              <a:latin typeface="Gill Sans MT" panose="020B0502020104020203" pitchFamily="34" charset="0"/>
              <a:ea typeface="Calibri" panose="020F0502020204030204" pitchFamily="34" charset="0"/>
              <a:cs typeface="Times New Roman" panose="02020603050405020304" pitchFamily="18" charset="0"/>
            </a:endParaRPr>
          </a:p>
          <a:p>
            <a:pPr algn="ctr">
              <a:spcAft>
                <a:spcPts val="800"/>
              </a:spcAft>
            </a:pPr>
            <a:r>
              <a:rPr lang="en-GB" sz="1100" b="1" dirty="0">
                <a:effectLst/>
                <a:latin typeface="Gill Sans MT" panose="020B0502020104020203" pitchFamily="34" charset="0"/>
                <a:ea typeface="Calibri" panose="020F0502020204030204" pitchFamily="34" charset="0"/>
                <a:cs typeface="Times New Roman" panose="02020603050405020304" pitchFamily="18" charset="0"/>
              </a:rPr>
              <a:t>        William Gilbert Endowed C of E Primary School and Nursery</a:t>
            </a:r>
            <a:endParaRPr lang="en-GB" sz="1100" dirty="0">
              <a:effectLst/>
              <a:ea typeface="Calibri" panose="020F0502020204030204" pitchFamily="34" charset="0"/>
              <a:cs typeface="Times New Roman" panose="02020603050405020304" pitchFamily="18" charset="0"/>
            </a:endParaRPr>
          </a:p>
          <a:p>
            <a:pPr algn="ctr">
              <a:spcAft>
                <a:spcPts val="800"/>
              </a:spcAft>
            </a:pPr>
            <a:r>
              <a:rPr lang="en-GB" sz="1100" b="1" dirty="0">
                <a:effectLst/>
                <a:latin typeface="Gill Sans MT" panose="020B0502020104020203" pitchFamily="34" charset="0"/>
                <a:ea typeface="Calibri" panose="020F0502020204030204" pitchFamily="34" charset="0"/>
                <a:cs typeface="Times New Roman" panose="02020603050405020304" pitchFamily="18" charset="0"/>
              </a:rPr>
              <a:t>  			         www.williamgilbertend.derbyshire.sch.uk				</a:t>
            </a:r>
            <a:r>
              <a:rPr lang="en-GB" sz="2000" b="1" dirty="0">
                <a:effectLst/>
                <a:latin typeface="Gill Sans MT" panose="020B0502020104020203" pitchFamily="34" charset="0"/>
                <a:ea typeface="Calibri" panose="020F0502020204030204" pitchFamily="34" charset="0"/>
                <a:cs typeface="Times New Roman" panose="02020603050405020304" pitchFamily="18" charset="0"/>
              </a:rPr>
              <a:t>Safeguarding and Child Protection</a:t>
            </a:r>
            <a:endParaRPr lang="en-GB" sz="105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400" b="1" dirty="0">
                <a:effectLst/>
                <a:latin typeface="Gill Sans MT" panose="020B0502020104020203" pitchFamily="34" charset="0"/>
                <a:ea typeface="Calibri" panose="020F0502020204030204" pitchFamily="34" charset="0"/>
                <a:cs typeface="Times New Roman" panose="02020603050405020304" pitchFamily="18" charset="0"/>
              </a:rPr>
              <a:t>at William Gilbert School </a:t>
            </a:r>
            <a:endParaRPr lang="en-GB" sz="1050" dirty="0">
              <a:effectLst/>
              <a:ea typeface="Calibri" panose="020F0502020204030204" pitchFamily="34" charset="0"/>
              <a:cs typeface="Times New Roman" panose="02020603050405020304" pitchFamily="18" charset="0"/>
            </a:endParaRPr>
          </a:p>
        </p:txBody>
      </p:sp>
      <p:pic>
        <p:nvPicPr>
          <p:cNvPr id="9" name="Picture 8" descr="A picture containing icon&#10;&#10;Description automatically generated">
            <a:extLst>
              <a:ext uri="{FF2B5EF4-FFF2-40B4-BE49-F238E27FC236}">
                <a16:creationId xmlns:a16="http://schemas.microsoft.com/office/drawing/2014/main" id="{0C69539C-6C8B-99AA-323D-C704D0DF57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322" y="253886"/>
            <a:ext cx="622935" cy="985520"/>
          </a:xfrm>
          <a:prstGeom prst="rect">
            <a:avLst/>
          </a:prstGeom>
        </p:spPr>
      </p:pic>
      <p:sp>
        <p:nvSpPr>
          <p:cNvPr id="10" name="AutoShape 14">
            <a:extLst>
              <a:ext uri="{FF2B5EF4-FFF2-40B4-BE49-F238E27FC236}">
                <a16:creationId xmlns:a16="http://schemas.microsoft.com/office/drawing/2014/main" id="{CB3C87A4-C80D-D834-9401-0D9A7FA616EE}"/>
              </a:ext>
            </a:extLst>
          </p:cNvPr>
          <p:cNvSpPr>
            <a:spLocks noChangeArrowheads="1"/>
          </p:cNvSpPr>
          <p:nvPr/>
        </p:nvSpPr>
        <p:spPr bwMode="auto">
          <a:xfrm>
            <a:off x="4947919" y="1333500"/>
            <a:ext cx="1910080" cy="8572500"/>
          </a:xfrm>
          <a:prstGeom prst="rect">
            <a:avLst/>
          </a:prstGeom>
          <a:solidFill>
            <a:schemeClr val="tx2">
              <a:lumMod val="20000"/>
              <a:lumOff val="80000"/>
              <a:alpha val="34902"/>
            </a:schemeClr>
          </a:solidFill>
          <a:ln w="38100">
            <a:solidFill>
              <a:srgbClr val="002060"/>
            </a:solidFill>
          </a:ln>
        </p:spPr>
        <p:txBody>
          <a:bodyPr rot="0" vert="horz" wrap="square" lIns="36000" tIns="72000" rIns="36000" bIns="72000" anchor="t" anchorCtr="0" upright="1">
            <a:noAutofit/>
          </a:bodyPr>
          <a:lstStyle/>
          <a:p>
            <a:pPr algn="ctr">
              <a:lnSpc>
                <a:spcPct val="107000"/>
              </a:lnSpc>
              <a:spcAft>
                <a:spcPts val="1200"/>
              </a:spcAft>
            </a:pPr>
            <a:r>
              <a:rPr lang="en-GB" sz="105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Useful Acronyms &amp; Vocabulary</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b="1" dirty="0">
                <a:effectLst/>
                <a:latin typeface="Gill Sans MT" panose="020B0502020104020203" pitchFamily="34" charset="0"/>
                <a:ea typeface="Arial" panose="020B0604020202020204" pitchFamily="34" charset="0"/>
                <a:cs typeface="Times New Roman" panose="02020603050405020304" pitchFamily="18" charset="0"/>
              </a:rPr>
              <a:t>DSL</a:t>
            </a:r>
            <a:r>
              <a:rPr lang="en-GB" sz="900" dirty="0">
                <a:effectLst/>
                <a:latin typeface="Gill Sans MT" panose="020B0502020104020203" pitchFamily="34" charset="0"/>
                <a:ea typeface="Arial" panose="020B0604020202020204" pitchFamily="34" charset="0"/>
                <a:cs typeface="Times New Roman" panose="02020603050405020304" pitchFamily="18" charset="0"/>
              </a:rPr>
              <a:t>: Designated Safeguarding Lead</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R="101600">
              <a:lnSpc>
                <a:spcPct val="92000"/>
              </a:lnSpc>
              <a:spcAft>
                <a:spcPts val="800"/>
              </a:spcAft>
            </a:pPr>
            <a:r>
              <a:rPr lang="en-GB" sz="900" b="1" dirty="0">
                <a:effectLst/>
                <a:latin typeface="Gill Sans MT" panose="020B0502020104020203" pitchFamily="34" charset="0"/>
                <a:ea typeface="Arial" panose="020B0604020202020204" pitchFamily="34" charset="0"/>
                <a:cs typeface="Times New Roman" panose="02020603050405020304" pitchFamily="18" charset="0"/>
              </a:rPr>
              <a:t>PREVENT</a:t>
            </a:r>
            <a:r>
              <a:rPr lang="en-GB" sz="900" dirty="0">
                <a:effectLst/>
                <a:latin typeface="Gill Sans MT" panose="020B0502020104020203" pitchFamily="34" charset="0"/>
                <a:ea typeface="Arial" panose="020B0604020202020204" pitchFamily="34" charset="0"/>
                <a:cs typeface="Times New Roman" panose="02020603050405020304" pitchFamily="18" charset="0"/>
              </a:rPr>
              <a:t>: Part of the Governments Counter Terrorism Strategy to stop people being drawn into extremism</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R="38100">
              <a:lnSpc>
                <a:spcPct val="92000"/>
              </a:lnSpc>
              <a:spcAft>
                <a:spcPts val="800"/>
              </a:spcAft>
            </a:pPr>
            <a:r>
              <a:rPr lang="en-GB" sz="900" b="1" dirty="0">
                <a:effectLst/>
                <a:latin typeface="Gill Sans MT" panose="020B0502020104020203" pitchFamily="34" charset="0"/>
                <a:ea typeface="Arial" panose="020B0604020202020204" pitchFamily="34" charset="0"/>
                <a:cs typeface="Times New Roman" panose="02020603050405020304" pitchFamily="18" charset="0"/>
              </a:rPr>
              <a:t>LADO</a:t>
            </a:r>
            <a:r>
              <a:rPr lang="en-GB" sz="900" dirty="0">
                <a:effectLst/>
                <a:latin typeface="Gill Sans MT" panose="020B0502020104020203" pitchFamily="34" charset="0"/>
                <a:ea typeface="Arial" panose="020B0604020202020204" pitchFamily="34" charset="0"/>
                <a:cs typeface="Times New Roman" panose="02020603050405020304" pitchFamily="18" charset="0"/>
              </a:rPr>
              <a:t>: Local Authority Designated Officer - who deals with position of trust safeguarding issues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R="165100">
              <a:lnSpc>
                <a:spcPct val="94000"/>
              </a:lnSpc>
              <a:spcAft>
                <a:spcPts val="800"/>
              </a:spcAft>
            </a:pPr>
            <a:r>
              <a:rPr lang="en-GB" sz="900" b="1" dirty="0">
                <a:effectLst/>
                <a:latin typeface="Gill Sans MT" panose="020B0502020104020203" pitchFamily="34" charset="0"/>
                <a:ea typeface="Arial" panose="020B0604020202020204" pitchFamily="34" charset="0"/>
                <a:cs typeface="Times New Roman" panose="02020603050405020304" pitchFamily="18" charset="0"/>
              </a:rPr>
              <a:t>CEOP</a:t>
            </a:r>
            <a:r>
              <a:rPr lang="en-GB" sz="900" dirty="0">
                <a:effectLst/>
                <a:latin typeface="Gill Sans MT" panose="020B0502020104020203" pitchFamily="34" charset="0"/>
                <a:ea typeface="Arial" panose="020B0604020202020204" pitchFamily="34" charset="0"/>
                <a:cs typeface="Times New Roman" panose="02020603050405020304" pitchFamily="18" charset="0"/>
              </a:rPr>
              <a:t>: Child Exploitation and Online Protection Centre</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R="76200">
              <a:lnSpc>
                <a:spcPct val="92000"/>
              </a:lnSpc>
              <a:spcAft>
                <a:spcPts val="800"/>
              </a:spcAft>
            </a:pPr>
            <a:r>
              <a:rPr lang="en-GB" sz="900" b="1" dirty="0">
                <a:effectLst/>
                <a:latin typeface="Gill Sans MT" panose="020B0502020104020203" pitchFamily="34" charset="0"/>
                <a:ea typeface="Arial" panose="020B0604020202020204" pitchFamily="34" charset="0"/>
                <a:cs typeface="Times New Roman" panose="02020603050405020304" pitchFamily="18" charset="0"/>
              </a:rPr>
              <a:t>National Online Safety</a:t>
            </a:r>
            <a:r>
              <a:rPr lang="en-GB" sz="900" dirty="0">
                <a:effectLst/>
                <a:latin typeface="Gill Sans MT" panose="020B0502020104020203" pitchFamily="34" charset="0"/>
                <a:ea typeface="Arial" panose="020B0604020202020204" pitchFamily="34" charset="0"/>
                <a:cs typeface="Times New Roman" panose="02020603050405020304" pitchFamily="18" charset="0"/>
              </a:rPr>
              <a:t> -Online training and support for families about all things online</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R="38100">
              <a:lnSpc>
                <a:spcPct val="91000"/>
              </a:lnSpc>
              <a:spcAft>
                <a:spcPts val="800"/>
              </a:spcAft>
            </a:pPr>
            <a:r>
              <a:rPr lang="en-GB" sz="900" b="1" dirty="0">
                <a:effectLst/>
                <a:latin typeface="Gill Sans MT" panose="020B0502020104020203" pitchFamily="34" charset="0"/>
                <a:ea typeface="Arial" panose="020B0604020202020204" pitchFamily="34" charset="0"/>
                <a:cs typeface="Times New Roman" panose="02020603050405020304" pitchFamily="18" charset="0"/>
              </a:rPr>
              <a:t>KCSIE</a:t>
            </a:r>
            <a:r>
              <a:rPr lang="en-GB" sz="900" dirty="0">
                <a:effectLst/>
                <a:latin typeface="Gill Sans MT" panose="020B0502020104020203" pitchFamily="34" charset="0"/>
                <a:ea typeface="Arial" panose="020B0604020202020204" pitchFamily="34" charset="0"/>
                <a:cs typeface="Times New Roman" panose="02020603050405020304" pitchFamily="18" charset="0"/>
              </a:rPr>
              <a:t>: Keeping Children Safe in Education (available on the school web pages)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12700">
              <a:lnSpc>
                <a:spcPct val="107000"/>
              </a:lnSpc>
              <a:spcAft>
                <a:spcPts val="800"/>
              </a:spcAft>
            </a:pPr>
            <a:r>
              <a:rPr lang="en-GB" sz="1100" b="1" dirty="0">
                <a:effectLst/>
                <a:latin typeface="Gill Sans MT" panose="020B0502020104020203" pitchFamily="34" charset="0"/>
                <a:ea typeface="Arial" panose="020B0604020202020204" pitchFamily="34" charset="0"/>
                <a:cs typeface="Times New Roman" panose="02020603050405020304" pitchFamily="18" charset="0"/>
              </a:rPr>
              <a:t>Who’s Who at WGES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025"/>
              </a:lnSpc>
              <a:buFont typeface="Symbol" panose="05050102010706020507" pitchFamily="18" charset="2"/>
              <a:buChar char=""/>
            </a:pPr>
            <a:r>
              <a:rPr lang="en-GB" sz="1000" dirty="0">
                <a:solidFill>
                  <a:srgbClr val="4472C4"/>
                </a:solidFill>
                <a:effectLst/>
                <a:latin typeface="Gill Sans MT" panose="020B0502020104020203" pitchFamily="34" charset="0"/>
                <a:ea typeface="Times New Roman" panose="02020603050405020304" pitchFamily="18" charset="0"/>
                <a:cs typeface="Times New Roman" panose="02020603050405020304" pitchFamily="18" charset="0"/>
              </a:rPr>
              <a:t>Mrs </a:t>
            </a:r>
            <a:r>
              <a:rPr lang="en-GB" sz="1000" dirty="0">
                <a:solidFill>
                  <a:srgbClr val="4472C4"/>
                </a:solidFill>
                <a:latin typeface="Gill Sans MT" panose="020B0502020104020203" pitchFamily="34" charset="0"/>
                <a:ea typeface="Times New Roman" panose="02020603050405020304" pitchFamily="18" charset="0"/>
                <a:cs typeface="Times New Roman" panose="02020603050405020304" pitchFamily="18" charset="0"/>
              </a:rPr>
              <a:t>E H Britten</a:t>
            </a:r>
            <a:r>
              <a:rPr lang="en-GB" sz="1000" dirty="0">
                <a:solidFill>
                  <a:srgbClr val="4472C4"/>
                </a:solidFill>
                <a:effectLst/>
                <a:latin typeface="Gill Sans MT" panose="020B0502020104020203" pitchFamily="34" charset="0"/>
                <a:ea typeface="Times New Roman" panose="02020603050405020304" pitchFamily="18" charset="0"/>
                <a:cs typeface="Times New Roman" panose="02020603050405020304" pitchFamily="18" charset="0"/>
              </a:rPr>
              <a:t> - Senior DSL</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241300">
              <a:lnSpc>
                <a:spcPts val="1025"/>
              </a:lnSpc>
            </a:pPr>
            <a:r>
              <a:rPr lang="en-GB" sz="1000" dirty="0">
                <a:solidFill>
                  <a:srgbClr val="4472C4"/>
                </a:solidFill>
                <a:effectLst/>
                <a:latin typeface="Gill Sans MT" panose="020B0502020104020203" pitchFamily="34" charset="0"/>
                <a:ea typeface="Times New Roman" panose="02020603050405020304" pitchFamily="18"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025"/>
              </a:lnSpc>
              <a:buFont typeface="Symbol" panose="05050102010706020507" pitchFamily="18" charset="2"/>
              <a:buChar char=""/>
            </a:pPr>
            <a:r>
              <a:rPr lang="en-GB" sz="1000" dirty="0">
                <a:solidFill>
                  <a:srgbClr val="4472C4"/>
                </a:solidFill>
                <a:effectLst/>
                <a:latin typeface="Gill Sans MT" panose="020B0502020104020203" pitchFamily="34" charset="0"/>
                <a:ea typeface="Times New Roman" panose="02020603050405020304" pitchFamily="18" charset="0"/>
                <a:cs typeface="Times New Roman" panose="02020603050405020304" pitchFamily="18" charset="0"/>
              </a:rPr>
              <a:t>Mrs </a:t>
            </a:r>
            <a:r>
              <a:rPr lang="en-GB" sz="1000" dirty="0">
                <a:solidFill>
                  <a:srgbClr val="4472C4"/>
                </a:solidFill>
                <a:latin typeface="Gill Sans MT" panose="020B0502020104020203" pitchFamily="34" charset="0"/>
                <a:ea typeface="Times New Roman" panose="02020603050405020304" pitchFamily="18" charset="0"/>
                <a:cs typeface="Times New Roman" panose="02020603050405020304" pitchFamily="18" charset="0"/>
              </a:rPr>
              <a:t>Z</a:t>
            </a:r>
            <a:r>
              <a:rPr lang="en-GB" sz="1000" dirty="0">
                <a:solidFill>
                  <a:srgbClr val="4472C4"/>
                </a:solidFill>
                <a:effectLst/>
                <a:latin typeface="Gill Sans MT" panose="020B0502020104020203" pitchFamily="34" charset="0"/>
                <a:ea typeface="Times New Roman" panose="02020603050405020304" pitchFamily="18" charset="0"/>
                <a:cs typeface="Times New Roman" panose="02020603050405020304" pitchFamily="18" charset="0"/>
              </a:rPr>
              <a:t> Kibble - Deputy DSL</a:t>
            </a:r>
          </a:p>
          <a:p>
            <a:pPr marL="342900" lvl="0" indent="-342900">
              <a:lnSpc>
                <a:spcPts val="1025"/>
              </a:lnSpc>
              <a:buFont typeface="Symbol" panose="05050102010706020507" pitchFamily="18" charset="2"/>
              <a:buChar char=""/>
            </a:pPr>
            <a:endParaRPr lang="en-GB" sz="1000" dirty="0">
              <a:solidFill>
                <a:srgbClr val="4472C4"/>
              </a:solidFill>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nSpc>
                <a:spcPts val="1025"/>
              </a:lnSpc>
              <a:buFont typeface="Symbol" panose="05050102010706020507" pitchFamily="18" charset="2"/>
              <a:buChar char=""/>
            </a:pPr>
            <a:r>
              <a:rPr lang="en-GB" sz="1000" dirty="0">
                <a:solidFill>
                  <a:srgbClr val="4472C4"/>
                </a:solidFill>
                <a:effectLst/>
                <a:latin typeface="Gill Sans MT" panose="020B0502020104020203" pitchFamily="34" charset="0"/>
                <a:ea typeface="Times New Roman" panose="02020603050405020304" pitchFamily="18" charset="0"/>
                <a:cs typeface="Times New Roman" panose="02020603050405020304" pitchFamily="18" charset="0"/>
              </a:rPr>
              <a:t>Mrs </a:t>
            </a:r>
            <a:r>
              <a:rPr lang="en-GB" sz="1000" dirty="0">
                <a:solidFill>
                  <a:srgbClr val="4472C4"/>
                </a:solidFill>
                <a:latin typeface="Gill Sans MT" panose="020B0502020104020203" pitchFamily="34" charset="0"/>
                <a:ea typeface="Times New Roman" panose="02020603050405020304" pitchFamily="18" charset="0"/>
                <a:cs typeface="Times New Roman" panose="02020603050405020304" pitchFamily="18" charset="0"/>
              </a:rPr>
              <a:t>A Aston</a:t>
            </a:r>
            <a:r>
              <a:rPr lang="en-GB" sz="1000" dirty="0">
                <a:solidFill>
                  <a:srgbClr val="4472C4"/>
                </a:solidFill>
                <a:effectLst/>
                <a:latin typeface="Gill Sans MT" panose="020B0502020104020203" pitchFamily="34" charset="0"/>
                <a:ea typeface="Times New Roman" panose="02020603050405020304" pitchFamily="18" charset="0"/>
                <a:cs typeface="Times New Roman" panose="02020603050405020304" pitchFamily="18" charset="0"/>
              </a:rPr>
              <a:t> - DSL and pastoral wellbeing lead.</a:t>
            </a:r>
          </a:p>
          <a:p>
            <a:pPr marL="342900" lvl="0" indent="-342900">
              <a:lnSpc>
                <a:spcPts val="1025"/>
              </a:lnSpc>
              <a:buFont typeface="Symbol" panose="05050102010706020507" pitchFamily="18" charset="2"/>
              <a:buChar char=""/>
            </a:pPr>
            <a:endParaRPr lang="en-GB" sz="1000" dirty="0">
              <a:solidFill>
                <a:srgbClr val="4472C4"/>
              </a:solidFill>
              <a:latin typeface="Gill Sans MT" panose="020B0502020104020203" pitchFamily="34" charset="0"/>
              <a:ea typeface="Times New Roman" panose="02020603050405020304" pitchFamily="18" charset="0"/>
              <a:cs typeface="Times New Roman" panose="02020603050405020304" pitchFamily="18" charset="0"/>
            </a:endParaRPr>
          </a:p>
          <a:p>
            <a:pPr marL="342900" lvl="0" indent="-342900">
              <a:lnSpc>
                <a:spcPts val="1025"/>
              </a:lnSpc>
              <a:buFont typeface="Symbol" panose="05050102010706020507" pitchFamily="18" charset="2"/>
              <a:buChar char=""/>
            </a:pPr>
            <a:r>
              <a:rPr lang="en-GB" sz="1000" dirty="0">
                <a:solidFill>
                  <a:srgbClr val="4472C4"/>
                </a:solidFill>
                <a:effectLst/>
                <a:latin typeface="Gill Sans MT" panose="020B0502020104020203" pitchFamily="34" charset="0"/>
                <a:ea typeface="Times New Roman" panose="02020603050405020304" pitchFamily="18" charset="0"/>
                <a:cs typeface="Times New Roman" panose="02020603050405020304" pitchFamily="18" charset="0"/>
              </a:rPr>
              <a:t>Mrs S Owen –  DSL and mental health first aider</a:t>
            </a:r>
          </a:p>
          <a:p>
            <a:pPr lvl="0">
              <a:lnSpc>
                <a:spcPts val="1025"/>
              </a:lnSpc>
            </a:pPr>
            <a:endParaRPr lang="en-GB" sz="1000" dirty="0">
              <a:solidFill>
                <a:srgbClr val="4472C4"/>
              </a:solidFill>
              <a:effectLst/>
              <a:latin typeface="Gill Sans MT" panose="020B0502020104020203" pitchFamily="34" charset="0"/>
              <a:ea typeface="Times New Roman" panose="02020603050405020304" pitchFamily="18" charset="0"/>
              <a:cs typeface="Times New Roman" panose="02020603050405020304" pitchFamily="18" charset="0"/>
            </a:endParaRPr>
          </a:p>
          <a:p>
            <a:pPr marL="342900" lvl="0" indent="-342900">
              <a:lnSpc>
                <a:spcPts val="1025"/>
              </a:lnSpc>
              <a:buFont typeface="Symbol" panose="05050102010706020507" pitchFamily="18" charset="2"/>
              <a:buChar char=""/>
            </a:pPr>
            <a:r>
              <a:rPr lang="en-GB" sz="1000" dirty="0">
                <a:solidFill>
                  <a:srgbClr val="4472C4"/>
                </a:solidFill>
                <a:latin typeface="Gill Sans MT" panose="020B0502020104020203" pitchFamily="34" charset="0"/>
                <a:ea typeface="Times New Roman" panose="02020603050405020304" pitchFamily="18" charset="0"/>
                <a:cs typeface="Times New Roman" panose="02020603050405020304" pitchFamily="18" charset="0"/>
              </a:rPr>
              <a:t>Mrs R Manners – DSL and SBM</a:t>
            </a:r>
            <a:endParaRPr lang="en-GB" sz="1000" dirty="0">
              <a:solidFill>
                <a:srgbClr val="4472C4"/>
              </a:solidFill>
              <a:effectLst/>
              <a:latin typeface="Gill Sans MT" panose="020B0502020104020203" pitchFamily="34" charset="0"/>
              <a:ea typeface="Times New Roman" panose="02020603050405020304" pitchFamily="18" charset="0"/>
              <a:cs typeface="Times New Roman" panose="02020603050405020304" pitchFamily="18" charset="0"/>
            </a:endParaRPr>
          </a:p>
          <a:p>
            <a:pPr marL="342900" lvl="0" indent="-342900">
              <a:lnSpc>
                <a:spcPts val="1025"/>
              </a:lnSpc>
              <a:buFont typeface="Symbol" panose="05050102010706020507" pitchFamily="18" charset="2"/>
              <a:buChar char=""/>
            </a:pPr>
            <a:endParaRPr lang="en-GB" sz="1000" dirty="0">
              <a:solidFill>
                <a:srgbClr val="4472C4"/>
              </a:solidFill>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nSpc>
                <a:spcPts val="1025"/>
              </a:lnSpc>
              <a:buFont typeface="Symbol" panose="05050102010706020507" pitchFamily="18" charset="2"/>
              <a:buChar char=""/>
            </a:pPr>
            <a:r>
              <a:rPr lang="en-GB" sz="1000" dirty="0">
                <a:solidFill>
                  <a:srgbClr val="4472C4"/>
                </a:solidFill>
                <a:latin typeface="Gill Sans MT" panose="020B0502020104020203" pitchFamily="34" charset="0"/>
                <a:ea typeface="Calibri" panose="020F0502020204030204" pitchFamily="34" charset="0"/>
                <a:cs typeface="Times New Roman" panose="02020603050405020304" pitchFamily="18" charset="0"/>
              </a:rPr>
              <a:t>Dr N </a:t>
            </a:r>
            <a:r>
              <a:rPr lang="en-GB" sz="1000" dirty="0" err="1">
                <a:solidFill>
                  <a:srgbClr val="4472C4"/>
                </a:solidFill>
                <a:latin typeface="Gill Sans MT" panose="020B0502020104020203" pitchFamily="34" charset="0"/>
                <a:ea typeface="Calibri" panose="020F0502020204030204" pitchFamily="34" charset="0"/>
                <a:cs typeface="Times New Roman" panose="02020603050405020304" pitchFamily="18" charset="0"/>
              </a:rPr>
              <a:t>Ruggins</a:t>
            </a:r>
            <a:r>
              <a:rPr lang="en-GB" sz="1000" dirty="0">
                <a:solidFill>
                  <a:srgbClr val="4472C4"/>
                </a:solidFill>
                <a:latin typeface="Gill Sans MT" panose="020B0502020104020203" pitchFamily="34" charset="0"/>
                <a:ea typeface="Calibri" panose="020F0502020204030204" pitchFamily="34" charset="0"/>
                <a:cs typeface="Times New Roman" panose="02020603050405020304" pitchFamily="18" charset="0"/>
              </a:rPr>
              <a:t> – Safeguarding Governor</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GB" sz="1000" dirty="0">
                <a:solidFill>
                  <a:srgbClr val="4472C4"/>
                </a:solidFill>
                <a:effectLst/>
                <a:latin typeface="Gill Sans MT" panose="020B0502020104020203" pitchFamily="34" charset="0"/>
                <a:ea typeface="Times New Roman" panose="02020603050405020304" pitchFamily="18"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025"/>
              </a:lnSpc>
              <a:buFont typeface="Symbol" panose="05050102010706020507" pitchFamily="18" charset="2"/>
              <a:buChar char=""/>
            </a:pPr>
            <a:r>
              <a:rPr lang="en-GB" sz="1000" dirty="0">
                <a:solidFill>
                  <a:srgbClr val="4472C4"/>
                </a:solidFill>
                <a:effectLst/>
                <a:latin typeface="Gill Sans MT" panose="020B0502020104020203" pitchFamily="34" charset="0"/>
                <a:ea typeface="Times New Roman" panose="02020603050405020304" pitchFamily="18" charset="0"/>
                <a:cs typeface="Times New Roman" panose="02020603050405020304" pitchFamily="18" charset="0"/>
              </a:rPr>
              <a:t>Miss K Whiting –Mental Health First Aider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GB" sz="1000" dirty="0">
                <a:solidFill>
                  <a:srgbClr val="4472C4"/>
                </a:solidFill>
                <a:effectLst/>
                <a:latin typeface="Gill Sans MT" panose="020B0502020104020203" pitchFamily="34" charset="0"/>
                <a:ea typeface="Times New Roman" panose="02020603050405020304" pitchFamily="18"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025"/>
              </a:lnSpc>
              <a:spcAft>
                <a:spcPts val="800"/>
              </a:spcAft>
              <a:buFont typeface="Symbol" panose="05050102010706020507" pitchFamily="18" charset="2"/>
              <a:buChar char=""/>
            </a:pPr>
            <a:r>
              <a:rPr lang="en-GB" sz="1000" dirty="0">
                <a:solidFill>
                  <a:srgbClr val="4472C4"/>
                </a:solidFill>
                <a:effectLst/>
                <a:latin typeface="Gill Sans MT" panose="020B0502020104020203" pitchFamily="34" charset="0"/>
                <a:ea typeface="Times New Roman" panose="02020603050405020304" pitchFamily="18" charset="0"/>
                <a:cs typeface="Times New Roman" panose="02020603050405020304" pitchFamily="18" charset="0"/>
              </a:rPr>
              <a:t>Mrs E Davies –  SENCO</a:t>
            </a:r>
            <a:endParaRPr lang="en-GB" sz="1050" dirty="0">
              <a:solidFill>
                <a:srgbClr val="4472C4"/>
              </a:solidFill>
              <a:latin typeface="Gill Sans MT" panose="020B0502020104020203" pitchFamily="34" charset="0"/>
              <a:ea typeface="Times New Roman" panose="02020603050405020304" pitchFamily="18" charset="0"/>
              <a:cs typeface="Times New Roman" panose="02020603050405020304" pitchFamily="18" charset="0"/>
            </a:endParaRPr>
          </a:p>
          <a:p>
            <a:pPr algn="ctr">
              <a:lnSpc>
                <a:spcPct val="107000"/>
              </a:lnSpc>
              <a:spcAft>
                <a:spcPts val="800"/>
              </a:spcAft>
            </a:pPr>
            <a:r>
              <a:rPr lang="en-GB" sz="900" b="1" dirty="0">
                <a:solidFill>
                  <a:srgbClr val="808080"/>
                </a:solidFill>
                <a:effectLst/>
                <a:latin typeface="Gill Sans MT" panose="020B0502020104020203" pitchFamily="34" charset="0"/>
                <a:ea typeface="Calibri" panose="020F0502020204030204" pitchFamily="34" charset="0"/>
                <a:cs typeface="Times New Roman" panose="02020603050405020304" pitchFamily="18" charset="0"/>
              </a:rPr>
              <a:t>Designated Safeguarding Leads can be accessed via our safeguarding email</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50" b="1" u="sng" dirty="0">
                <a:solidFill>
                  <a:srgbClr val="4472C4"/>
                </a:solidFill>
                <a:effectLst/>
                <a:latin typeface="Gill Sans MT" panose="020B0502020104020203" pitchFamily="34" charset="0"/>
                <a:ea typeface="Calibri" panose="020F0502020204030204" pitchFamily="34" charset="0"/>
                <a:cs typeface="Times New Roman" panose="02020603050405020304" pitchFamily="18" charset="0"/>
                <a:hlinkClick r:id="rId4"/>
              </a:rPr>
              <a:t>safeguarding@williamgilbertend.derbyshire.sch.uk</a:t>
            </a:r>
            <a:r>
              <a:rPr lang="en-GB" sz="1050" b="1" dirty="0">
                <a:solidFill>
                  <a:srgbClr val="4472C4"/>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700" b="1" dirty="0">
                <a:effectLst/>
                <a:latin typeface="Gill Sans MT" panose="020B0502020104020203" pitchFamily="34" charset="0"/>
                <a:ea typeface="Calibri" panose="020F0502020204030204" pitchFamily="34" charset="0"/>
                <a:cs typeface="Times New Roman" panose="02020603050405020304" pitchFamily="18" charset="0"/>
              </a:rPr>
              <a:t>If you believe that a child or an adult is at immediate risk of harm and in need of protection then you should call the Police - 999, straight away.</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700" b="1" dirty="0">
                <a:effectLst/>
                <a:latin typeface="Gill Sans MT" panose="020B0502020104020203" pitchFamily="34" charset="0"/>
                <a:ea typeface="Calibri" panose="020F0502020204030204" pitchFamily="34" charset="0"/>
                <a:cs typeface="Times New Roman" panose="02020603050405020304" pitchFamily="18" charset="0"/>
              </a:rPr>
              <a:t>Alternatively if you want advice from the Police and the child or adult is not in immediate need of protection, you can call the Police on the telephone </a:t>
            </a:r>
            <a:r>
              <a:rPr lang="en-GB" sz="800" b="1" dirty="0">
                <a:effectLst/>
                <a:latin typeface="Gill Sans MT" panose="020B0502020104020203" pitchFamily="34" charset="0"/>
                <a:ea typeface="Calibri" panose="020F0502020204030204" pitchFamily="34" charset="0"/>
                <a:cs typeface="Times New Roman" panose="02020603050405020304" pitchFamily="18" charset="0"/>
              </a:rPr>
              <a:t>number 101.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b="1" dirty="0">
                <a:solidFill>
                  <a:srgbClr val="4472C4"/>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69FAD662-4192-6D89-33C0-A1ACFABB9679}"/>
              </a:ext>
            </a:extLst>
          </p:cNvPr>
          <p:cNvSpPr txBox="1"/>
          <p:nvPr/>
        </p:nvSpPr>
        <p:spPr>
          <a:xfrm>
            <a:off x="35985" y="7719176"/>
            <a:ext cx="4548010" cy="2061718"/>
          </a:xfrm>
          <a:prstGeom prst="rect">
            <a:avLst/>
          </a:prstGeom>
          <a:noFill/>
        </p:spPr>
        <p:txBody>
          <a:bodyPr wrap="square" numCol="1" rtlCol="0">
            <a:spAutoFit/>
          </a:bodyPr>
          <a:lstStyle/>
          <a:p>
            <a:pPr>
              <a:lnSpc>
                <a:spcPct val="107000"/>
              </a:lnSpc>
            </a:pPr>
            <a:r>
              <a:rPr lang="en-GB" sz="900" b="1" dirty="0">
                <a:solidFill>
                  <a:srgbClr val="FF0000"/>
                </a:solidFill>
                <a:effectLst/>
                <a:latin typeface="Gill Sans MT" panose="020B0502020104020203" pitchFamily="34" charset="0"/>
                <a:ea typeface="Arial" panose="020B0604020202020204" pitchFamily="34" charset="0"/>
                <a:cs typeface="Times New Roman" panose="02020603050405020304" pitchFamily="18" charset="0"/>
              </a:rPr>
              <a:t>Here are some examples coming this term that you can discuss with your child</a:t>
            </a:r>
          </a:p>
          <a:p>
            <a:pPr marL="171450" indent="-171450">
              <a:lnSpc>
                <a:spcPct val="107000"/>
              </a:lnSpc>
              <a:buFont typeface="Arial" panose="020B0604020202020204" pitchFamily="34" charset="0"/>
              <a:buChar char="•"/>
            </a:pPr>
            <a:r>
              <a:rPr lang="en-GB" sz="900"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Weekly Safeguarding Awareness Assemblies covering the following topics this term –Who is a trusted adult at school and home; How to stay safe on the playground; NSPCC speak out to stay safe; online safety; World mental health day, </a:t>
            </a:r>
            <a:r>
              <a:rPr lang="en-GB" sz="900" dirty="0">
                <a:solidFill>
                  <a:srgbClr val="0070C0"/>
                </a:solidFill>
                <a:latin typeface="Gill Sans MT" panose="020B0502020104020203" pitchFamily="34" charset="0"/>
                <a:ea typeface="Arial" panose="020B0604020202020204" pitchFamily="34" charset="0"/>
                <a:cs typeface="Times New Roman" panose="02020603050405020304" pitchFamily="18" charset="0"/>
              </a:rPr>
              <a:t>road safety, safety in the community and how to report concerns/worries.</a:t>
            </a:r>
            <a:endParaRPr lang="en-GB" sz="900"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endParaRPr>
          </a:p>
          <a:p>
            <a:pPr marL="171450" indent="-171450">
              <a:lnSpc>
                <a:spcPct val="107000"/>
              </a:lnSpc>
              <a:buFont typeface="Arial" panose="020B0604020202020204" pitchFamily="34" charset="0"/>
              <a:buChar char="•"/>
            </a:pPr>
            <a:r>
              <a:rPr lang="en-GB" sz="900"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Religious Education lessons reinforce messages of tolerance and respect for others. Opportunities to learn about other faiths and visit places of worship.</a:t>
            </a:r>
            <a:endParaRPr lang="en-GB" sz="900" dirty="0">
              <a:latin typeface="Calibri" panose="020F0502020204030204" pitchFamily="34" charset="0"/>
              <a:ea typeface="Arial" panose="020B0604020202020204" pitchFamily="34" charset="0"/>
              <a:cs typeface="Times New Roman" panose="02020603050405020304" pitchFamily="18" charset="0"/>
            </a:endParaRPr>
          </a:p>
          <a:p>
            <a:pPr marL="171450" indent="-171450">
              <a:lnSpc>
                <a:spcPct val="107000"/>
              </a:lnSpc>
              <a:buFont typeface="Arial" panose="020B0604020202020204" pitchFamily="34" charset="0"/>
              <a:buChar char="•"/>
            </a:pPr>
            <a:r>
              <a:rPr lang="en-GB" sz="900"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RSHE lessons – see knowledge mats on the school website for year group information</a:t>
            </a:r>
            <a:endParaRPr lang="en-GB" sz="900" dirty="0">
              <a:latin typeface="Calibri" panose="020F0502020204030204" pitchFamily="34" charset="0"/>
              <a:ea typeface="Arial" panose="020B0604020202020204" pitchFamily="34" charset="0"/>
              <a:cs typeface="Times New Roman" panose="02020603050405020304" pitchFamily="18" charset="0"/>
            </a:endParaRPr>
          </a:p>
          <a:p>
            <a:pPr marL="171450" indent="-171450">
              <a:lnSpc>
                <a:spcPct val="107000"/>
              </a:lnSpc>
              <a:buFont typeface="Arial" panose="020B0604020202020204" pitchFamily="34" charset="0"/>
              <a:buChar char="•"/>
            </a:pPr>
            <a:r>
              <a:rPr lang="en-GB" sz="900"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Links with the NSPCC initiatives through workshops, assemblies and lessons</a:t>
            </a:r>
            <a:endParaRPr lang="en-GB" sz="900" dirty="0">
              <a:latin typeface="Calibri" panose="020F0502020204030204" pitchFamily="34" charset="0"/>
              <a:ea typeface="Arial" panose="020B0604020202020204" pitchFamily="34" charset="0"/>
              <a:cs typeface="Times New Roman" panose="02020603050405020304" pitchFamily="18" charset="0"/>
            </a:endParaRPr>
          </a:p>
          <a:p>
            <a:pPr marL="171450" indent="-171450">
              <a:lnSpc>
                <a:spcPct val="107000"/>
              </a:lnSpc>
              <a:buFont typeface="Arial" panose="020B0604020202020204" pitchFamily="34" charset="0"/>
              <a:buChar char="•"/>
            </a:pPr>
            <a:r>
              <a:rPr lang="en-GB" sz="900" dirty="0" err="1">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Balanceability</a:t>
            </a:r>
            <a:r>
              <a:rPr lang="en-GB" sz="900"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 and </a:t>
            </a:r>
            <a:r>
              <a:rPr lang="en-GB" sz="900" dirty="0" err="1">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Bikeability</a:t>
            </a:r>
            <a:r>
              <a:rPr lang="en-GB" sz="900"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 training </a:t>
            </a:r>
          </a:p>
          <a:p>
            <a:pPr marL="171450" lvl="0" indent="-171450">
              <a:lnSpc>
                <a:spcPct val="88000"/>
              </a:lnSpc>
              <a:buFont typeface="Arial" panose="020B0604020202020204" pitchFamily="34" charset="0"/>
              <a:buChar char="•"/>
            </a:pPr>
            <a:r>
              <a:rPr lang="en-GB" sz="900"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Engagement with charities that broaden pupils' awareness, understanding and worldview</a:t>
            </a:r>
            <a:endParaRPr lang="en-GB" sz="900" dirty="0">
              <a:latin typeface="Gill Sans MT" panose="020B0502020104020203" pitchFamily="34" charset="0"/>
              <a:ea typeface="Arial" panose="020B0604020202020204" pitchFamily="34" charset="0"/>
              <a:cs typeface="Times New Roman" panose="02020603050405020304" pitchFamily="18" charset="0"/>
            </a:endParaRPr>
          </a:p>
          <a:p>
            <a:pPr marL="171450" lvl="0" indent="-171450">
              <a:lnSpc>
                <a:spcPct val="88000"/>
              </a:lnSpc>
              <a:buFont typeface="Arial" panose="020B0604020202020204" pitchFamily="34" charset="0"/>
              <a:buChar char="•"/>
            </a:pPr>
            <a:r>
              <a:rPr lang="en-GB" sz="900"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Behaviour policy and practice in school under the ‘Golden Rules’ </a:t>
            </a:r>
          </a:p>
          <a:p>
            <a:pPr marL="171450" lvl="0" indent="-171450">
              <a:lnSpc>
                <a:spcPct val="88000"/>
              </a:lnSpc>
              <a:buFont typeface="Arial" panose="020B0604020202020204" pitchFamily="34" charset="0"/>
              <a:buChar char="•"/>
            </a:pPr>
            <a:r>
              <a:rPr lang="en-GB" sz="900" dirty="0">
                <a:solidFill>
                  <a:srgbClr val="0070C0"/>
                </a:solidFill>
                <a:latin typeface="Gill Sans MT" panose="020B0502020104020203" pitchFamily="34" charset="0"/>
                <a:ea typeface="Arial" panose="020B0604020202020204" pitchFamily="34" charset="0"/>
                <a:cs typeface="Times New Roman" panose="02020603050405020304" pitchFamily="18" charset="0"/>
              </a:rPr>
              <a:t>Visit from our local PCSO to promote safety in the community during the autumn nights and festivities. </a:t>
            </a:r>
            <a:endParaRPr lang="en-GB" sz="900" dirty="0">
              <a:latin typeface="Gill Sans MT" panose="020B0502020104020203"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607321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4">
            <a:extLst>
              <a:ext uri="{FF2B5EF4-FFF2-40B4-BE49-F238E27FC236}">
                <a16:creationId xmlns:a16="http://schemas.microsoft.com/office/drawing/2014/main" id="{40AA4712-F96D-4E0B-AD36-B818BC95550E}"/>
              </a:ext>
            </a:extLst>
          </p:cNvPr>
          <p:cNvSpPr>
            <a:spLocks noGrp="1" noRot="1" noMove="1" noResize="1" noEditPoints="1" noAdjustHandles="1" noChangeArrowheads="1" noChangeShapeType="1"/>
          </p:cNvSpPr>
          <p:nvPr/>
        </p:nvSpPr>
        <p:spPr bwMode="auto">
          <a:xfrm>
            <a:off x="0" y="325272"/>
            <a:ext cx="1858316" cy="9580728"/>
          </a:xfrm>
          <a:prstGeom prst="rect">
            <a:avLst/>
          </a:prstGeom>
          <a:solidFill>
            <a:schemeClr val="tx2">
              <a:lumMod val="20000"/>
              <a:lumOff val="80000"/>
              <a:alpha val="34902"/>
            </a:schemeClr>
          </a:solidFill>
          <a:ln w="28575">
            <a:solidFill>
              <a:srgbClr val="002060"/>
            </a:solidFill>
          </a:ln>
        </p:spPr>
        <p:txBody>
          <a:bodyPr rot="0" vert="horz" wrap="square" lIns="182880" tIns="182880" rIns="182880" bIns="182880" anchor="t" anchorCtr="0" upright="1">
            <a:noAutofit/>
          </a:bodyPr>
          <a:lstStyle/>
          <a:p>
            <a:pPr algn="ct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 </a:t>
            </a:r>
          </a:p>
          <a:p>
            <a:pPr>
              <a:lnSpc>
                <a:spcPct val="107000"/>
              </a:lnSpc>
              <a:spcAft>
                <a:spcPts val="12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Useful Acronyms &amp; Vocabulary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12700">
              <a:lnSpc>
                <a:spcPct val="92000"/>
              </a:lnSpc>
              <a:spcAft>
                <a:spcPts val="800"/>
              </a:spcAft>
            </a:pPr>
            <a:r>
              <a:rPr lang="en-GB" sz="1000" b="1" dirty="0">
                <a:effectLst/>
                <a:latin typeface="Gill Sans MT" panose="020B0502020104020203" pitchFamily="34" charset="0"/>
                <a:ea typeface="Arial" panose="020B0604020202020204" pitchFamily="34" charset="0"/>
                <a:cs typeface="Times New Roman" panose="02020603050405020304" pitchFamily="18" charset="0"/>
              </a:rPr>
              <a:t>Sexual Violence:</a:t>
            </a:r>
            <a:r>
              <a:rPr lang="en-GB" sz="1000" dirty="0">
                <a:effectLst/>
                <a:latin typeface="Gill Sans MT" panose="020B0502020104020203" pitchFamily="34" charset="0"/>
                <a:ea typeface="Arial" panose="020B0604020202020204" pitchFamily="34" charset="0"/>
                <a:cs typeface="Times New Roman" panose="02020603050405020304" pitchFamily="18" charset="0"/>
              </a:rPr>
              <a:t> Incidents such as rape, assault by penetration and sexual assault.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12700">
              <a:lnSpc>
                <a:spcPct val="92000"/>
              </a:lnSpc>
              <a:spcAft>
                <a:spcPts val="800"/>
              </a:spcAft>
            </a:pPr>
            <a:r>
              <a:rPr lang="en-GB" sz="1000" b="1" dirty="0">
                <a:effectLst/>
                <a:latin typeface="Gill Sans MT" panose="020B0502020104020203" pitchFamily="34" charset="0"/>
                <a:ea typeface="Arial" panose="020B0604020202020204" pitchFamily="34" charset="0"/>
                <a:cs typeface="Times New Roman" panose="02020603050405020304" pitchFamily="18" charset="0"/>
              </a:rPr>
              <a:t>Sexual Harassment:</a:t>
            </a:r>
            <a:r>
              <a:rPr lang="en-GB" sz="1000" dirty="0">
                <a:effectLst/>
                <a:latin typeface="Gill Sans MT" panose="020B0502020104020203" pitchFamily="34" charset="0"/>
                <a:ea typeface="Arial" panose="020B0604020202020204" pitchFamily="34" charset="0"/>
                <a:cs typeface="Times New Roman" panose="02020603050405020304" pitchFamily="18" charset="0"/>
              </a:rPr>
              <a:t> sexual comments, remarks, jokes and online sexual harassment, which may be stand-alone or part of a broader pattern of abuse.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12700">
              <a:lnSpc>
                <a:spcPct val="92000"/>
              </a:lnSpc>
              <a:spcAft>
                <a:spcPts val="800"/>
              </a:spcAft>
            </a:pPr>
            <a:r>
              <a:rPr lang="en-GB" sz="1000" b="1" dirty="0">
                <a:effectLst/>
                <a:latin typeface="Gill Sans MT" panose="020B0502020104020203" pitchFamily="34" charset="0"/>
                <a:ea typeface="Arial" panose="020B0604020202020204" pitchFamily="34" charset="0"/>
                <a:cs typeface="Times New Roman" panose="02020603050405020304" pitchFamily="18" charset="0"/>
              </a:rPr>
              <a:t>Sexting:</a:t>
            </a:r>
            <a:r>
              <a:rPr lang="en-GB" sz="1000" dirty="0">
                <a:effectLst/>
                <a:latin typeface="Gill Sans MT" panose="020B0502020104020203" pitchFamily="34" charset="0"/>
                <a:ea typeface="Arial" panose="020B0604020202020204" pitchFamily="34" charset="0"/>
                <a:cs typeface="Times New Roman" panose="02020603050405020304" pitchFamily="18" charset="0"/>
              </a:rPr>
              <a:t> also known as ‘youth-produced sexual imagery’ </a:t>
            </a:r>
          </a:p>
          <a:p>
            <a:pPr marR="12700">
              <a:lnSpc>
                <a:spcPct val="92000"/>
              </a:lnSpc>
              <a:spcAft>
                <a:spcPts val="800"/>
              </a:spcAft>
            </a:pPr>
            <a:r>
              <a:rPr lang="en-GB" sz="1000" b="1" dirty="0">
                <a:latin typeface="Gill Sans MT" panose="020B0502020104020203" pitchFamily="34" charset="0"/>
                <a:ea typeface="Calibri" panose="020F0502020204030204" pitchFamily="34" charset="0"/>
                <a:cs typeface="Times New Roman" panose="02020603050405020304" pitchFamily="18" charset="0"/>
              </a:rPr>
              <a:t>Sexual abuse:</a:t>
            </a:r>
            <a:r>
              <a:rPr lang="en-GB" sz="1000" dirty="0">
                <a:latin typeface="Gill Sans MT" panose="020B0502020104020203" pitchFamily="34" charset="0"/>
                <a:ea typeface="Calibri" panose="020F0502020204030204" pitchFamily="34" charset="0"/>
                <a:cs typeface="Times New Roman" panose="02020603050405020304" pitchFamily="18" charset="0"/>
              </a:rPr>
              <a:t> being persuaded or forced into undesired sexual activity </a:t>
            </a:r>
          </a:p>
          <a:p>
            <a:pPr marR="12700">
              <a:lnSpc>
                <a:spcPct val="92000"/>
              </a:lnSpc>
              <a:spcAft>
                <a:spcPts val="800"/>
              </a:spcAft>
            </a:pPr>
            <a:r>
              <a:rPr lang="en-GB" sz="1000" b="1" dirty="0">
                <a:effectLst/>
                <a:latin typeface="Gill Sans MT" panose="020B0502020104020203" pitchFamily="34" charset="0"/>
                <a:ea typeface="Calibri" panose="020F0502020204030204" pitchFamily="34" charset="0"/>
                <a:cs typeface="Times New Roman" panose="02020603050405020304" pitchFamily="18" charset="0"/>
              </a:rPr>
              <a:t>Misogyny</a:t>
            </a:r>
            <a:r>
              <a:rPr lang="en-GB" sz="1000" b="1" dirty="0">
                <a:latin typeface="Gill Sans MT" panose="020B0502020104020203" pitchFamily="34" charset="0"/>
                <a:ea typeface="Calibri" panose="020F0502020204030204" pitchFamily="34" charset="0"/>
                <a:cs typeface="Times New Roman" panose="02020603050405020304" pitchFamily="18" charset="0"/>
              </a:rPr>
              <a:t>: </a:t>
            </a:r>
            <a:r>
              <a:rPr lang="en-GB" sz="1000" dirty="0">
                <a:latin typeface="Gill Sans MT" panose="020B0502020104020203" pitchFamily="34" charset="0"/>
                <a:ea typeface="Calibri" panose="020F0502020204030204" pitchFamily="34" charset="0"/>
                <a:cs typeface="Times New Roman" panose="02020603050405020304" pitchFamily="18" charset="0"/>
              </a:rPr>
              <a:t>Feelings of hating women or the belief that men are better than woman. </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p>
            <a:pPr marR="12700" algn="ctr">
              <a:lnSpc>
                <a:spcPct val="92000"/>
              </a:lnSpc>
              <a:spcAft>
                <a:spcPts val="800"/>
              </a:spcAft>
            </a:pPr>
            <a:r>
              <a:rPr lang="en-GB" sz="900" b="1"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Safeguarding Information at WGES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R="12700" algn="ctr">
              <a:lnSpc>
                <a:spcPct val="92000"/>
              </a:lnSpc>
              <a:spcAft>
                <a:spcPts val="800"/>
              </a:spcAft>
            </a:pPr>
            <a:r>
              <a:rPr lang="en-GB" sz="900" dirty="0">
                <a:effectLst/>
                <a:latin typeface="Gill Sans MT" panose="020B0502020104020203" pitchFamily="34" charset="0"/>
                <a:ea typeface="Arial" panose="020B0604020202020204" pitchFamily="34" charset="0"/>
                <a:cs typeface="Times New Roman" panose="02020603050405020304" pitchFamily="18" charset="0"/>
              </a:rPr>
              <a:t>We have a wealth of information on our school website for parents to access, including important documents and contact details.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R="12700" algn="ctr">
              <a:lnSpc>
                <a:spcPct val="92000"/>
              </a:lnSpc>
              <a:spcAft>
                <a:spcPts val="800"/>
              </a:spcAft>
            </a:pPr>
            <a:r>
              <a:rPr lang="en-GB" sz="900" dirty="0">
                <a:effectLst/>
                <a:latin typeface="Gill Sans MT" panose="020B0502020104020203" pitchFamily="34" charset="0"/>
                <a:ea typeface="Arial" panose="020B0604020202020204" pitchFamily="34" charset="0"/>
                <a:cs typeface="Times New Roman" panose="02020603050405020304" pitchFamily="18" charset="0"/>
              </a:rPr>
              <a:t>Please visit </a:t>
            </a:r>
            <a:r>
              <a:rPr lang="en-GB" sz="900" u="sng" dirty="0">
                <a:solidFill>
                  <a:srgbClr val="0563C1"/>
                </a:solidFill>
                <a:effectLst/>
                <a:latin typeface="Gill Sans MT" panose="020B0502020104020203" pitchFamily="34" charset="0"/>
                <a:ea typeface="Arial" panose="020B0604020202020204" pitchFamily="34" charset="0"/>
                <a:cs typeface="Times New Roman" panose="02020603050405020304" pitchFamily="18" charset="0"/>
                <a:hlinkClick r:id="rId2"/>
              </a:rPr>
              <a:t>www.williamgilbertend.derbyshire.sch.uk</a:t>
            </a:r>
            <a:r>
              <a:rPr lang="en-GB" sz="900" dirty="0">
                <a:effectLst/>
                <a:latin typeface="Gill Sans MT" panose="020B0502020104020203" pitchFamily="34" charset="0"/>
                <a:ea typeface="Arial" panose="020B0604020202020204" pitchFamily="34" charset="0"/>
                <a:cs typeface="Times New Roman" panose="02020603050405020304" pitchFamily="18" charset="0"/>
              </a:rPr>
              <a:t>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R="12700" algn="ctr">
              <a:lnSpc>
                <a:spcPct val="92000"/>
              </a:lnSpc>
              <a:spcAft>
                <a:spcPts val="800"/>
              </a:spcAft>
            </a:pPr>
            <a:r>
              <a:rPr lang="en-GB" sz="900" dirty="0">
                <a:effectLst/>
                <a:latin typeface="Gill Sans MT" panose="020B0502020104020203" pitchFamily="34" charset="0"/>
                <a:ea typeface="Arial" panose="020B0604020202020204" pitchFamily="34" charset="0"/>
                <a:cs typeface="Times New Roman" panose="02020603050405020304" pitchFamily="18" charset="0"/>
              </a:rPr>
              <a:t>Scan the QR code below to take you to </a:t>
            </a:r>
            <a:r>
              <a:rPr lang="en-GB" sz="900" b="1"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our safeguarding page</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R="76200">
              <a:lnSpc>
                <a:spcPct val="92000"/>
              </a:lnSpc>
              <a:spcAft>
                <a:spcPts val="800"/>
              </a:spcAft>
            </a:pPr>
            <a:r>
              <a:rPr lang="en-GB" sz="1000" dirty="0">
                <a:effectLst/>
                <a:latin typeface="Gill Sans MT" panose="020B0502020104020203"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76200">
              <a:lnSpc>
                <a:spcPct val="92000"/>
              </a:lnSpc>
              <a:spcAft>
                <a:spcPts val="800"/>
              </a:spcAft>
            </a:pPr>
            <a:r>
              <a:rPr lang="en-GB" sz="1000" dirty="0">
                <a:effectLst/>
                <a:latin typeface="Gill Sans MT" panose="020B0502020104020203"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76200">
              <a:lnSpc>
                <a:spcPct val="92000"/>
              </a:lnSpc>
              <a:spcAft>
                <a:spcPts val="800"/>
              </a:spcAft>
            </a:pPr>
            <a:r>
              <a:rPr lang="en-GB" sz="1000" dirty="0">
                <a:effectLst/>
                <a:latin typeface="Gill Sans MT" panose="020B0502020104020203"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76200">
              <a:lnSpc>
                <a:spcPct val="92000"/>
              </a:lnSpc>
              <a:spcAft>
                <a:spcPts val="800"/>
              </a:spcAft>
            </a:pPr>
            <a:r>
              <a:rPr lang="en-GB" sz="1000" dirty="0">
                <a:effectLst/>
                <a:latin typeface="Gill Sans MT" panose="020B0502020104020203"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76200">
              <a:lnSpc>
                <a:spcPct val="92000"/>
              </a:lnSpc>
              <a:spcAft>
                <a:spcPts val="800"/>
              </a:spcAft>
            </a:pPr>
            <a:r>
              <a:rPr lang="en-GB" sz="1000" dirty="0">
                <a:effectLst/>
                <a:latin typeface="Gill Sans MT" panose="020B0502020104020203"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400"/>
              </a:spcBef>
              <a:spcAft>
                <a:spcPts val="1200"/>
              </a:spcAft>
            </a:pPr>
            <a:r>
              <a:rPr lang="en-GB" sz="1200" b="1" dirty="0">
                <a:solidFill>
                  <a:srgbClr val="323E4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solidFill>
                  <a:srgbClr val="323E4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D5A8A5C6-45AC-B695-F4A7-5419CE66A8B9}"/>
              </a:ext>
            </a:extLst>
          </p:cNvPr>
          <p:cNvSpPr>
            <a:spLocks noGrp="1" noRot="1" noMove="1" noResize="1" noEditPoints="1" noAdjustHandles="1" noChangeArrowheads="1" noChangeShapeType="1"/>
          </p:cNvSpPr>
          <p:nvPr/>
        </p:nvSpPr>
        <p:spPr>
          <a:xfrm>
            <a:off x="-7620" y="-41441"/>
            <a:ext cx="1865936" cy="175006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4" name="Picture 3" descr="A picture containing icon&#10;&#10;Description automatically generated">
            <a:extLst>
              <a:ext uri="{FF2B5EF4-FFF2-40B4-BE49-F238E27FC236}">
                <a16:creationId xmlns:a16="http://schemas.microsoft.com/office/drawing/2014/main" id="{5DE15174-7C2A-B4F9-FB74-9A147082FAB0}"/>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544512" y="189547"/>
            <a:ext cx="866775" cy="1370965"/>
          </a:xfrm>
          <a:prstGeom prst="rect">
            <a:avLst/>
          </a:prstGeom>
        </p:spPr>
      </p:pic>
      <p:pic>
        <p:nvPicPr>
          <p:cNvPr id="5" name="Picture 4" descr="Qr code&#10;&#10;Description automatically generated">
            <a:extLst>
              <a:ext uri="{FF2B5EF4-FFF2-40B4-BE49-F238E27FC236}">
                <a16:creationId xmlns:a16="http://schemas.microsoft.com/office/drawing/2014/main" id="{65CD740B-4A35-E725-9FD8-24A1E82B4A4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2192" y="7676994"/>
            <a:ext cx="1029095" cy="1029095"/>
          </a:xfrm>
          <a:prstGeom prst="rect">
            <a:avLst/>
          </a:prstGeom>
          <a:noFill/>
          <a:ln>
            <a:noFill/>
          </a:ln>
        </p:spPr>
      </p:pic>
      <p:sp>
        <p:nvSpPr>
          <p:cNvPr id="7" name="Text Box 10">
            <a:extLst>
              <a:ext uri="{FF2B5EF4-FFF2-40B4-BE49-F238E27FC236}">
                <a16:creationId xmlns:a16="http://schemas.microsoft.com/office/drawing/2014/main" id="{A915999E-7A41-7C5B-C02D-F219BB64FBE2}"/>
              </a:ext>
            </a:extLst>
          </p:cNvPr>
          <p:cNvSpPr txBox="1">
            <a:spLocks/>
          </p:cNvSpPr>
          <p:nvPr/>
        </p:nvSpPr>
        <p:spPr>
          <a:xfrm>
            <a:off x="1988822" y="-1"/>
            <a:ext cx="4749802" cy="9705976"/>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endParaRPr lang="en-GB" sz="1400" b="1" dirty="0">
              <a:solidFill>
                <a:srgbClr val="4472C4"/>
              </a:solidFill>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400" b="1" dirty="0">
              <a:solidFill>
                <a:srgbClr val="4472C4"/>
              </a:solidFill>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b="1" dirty="0">
                <a:solidFill>
                  <a:srgbClr val="4472C4"/>
                </a:solidFill>
                <a:effectLst/>
                <a:latin typeface="Gill Sans MT" panose="020B0502020104020203" pitchFamily="34" charset="0"/>
                <a:ea typeface="Calibri" panose="020F0502020204030204" pitchFamily="34" charset="0"/>
                <a:cs typeface="Times New Roman" panose="02020603050405020304" pitchFamily="18" charset="0"/>
              </a:rPr>
              <a:t>What are the signs of child abuse?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b="1" dirty="0">
                <a:solidFill>
                  <a:srgbClr val="4472C4"/>
                </a:solidFill>
                <a:effectLst/>
                <a:latin typeface="Gill Sans MT" panose="020B0502020104020203" pitchFamily="34" charset="0"/>
                <a:ea typeface="Calibri" panose="020F0502020204030204" pitchFamily="34" charset="0"/>
                <a:cs typeface="Times New Roman" panose="02020603050405020304" pitchFamily="18" charset="0"/>
              </a:rPr>
              <a:t>NSPCC</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a:effectLst/>
                <a:latin typeface="Gill Sans MT" panose="020B0502020104020203" pitchFamily="34" charset="0"/>
                <a:ea typeface="Arial" panose="020B0604020202020204" pitchFamily="34" charset="0"/>
                <a:cs typeface="Times New Roman" panose="02020603050405020304" pitchFamily="18" charset="0"/>
              </a:rPr>
              <a:t>The signs of child abuse aren't always obvious, and a child might not feel able to tell anyone what's happening to them. Sometimes, children don't even realise that what is happening to them, is abuse.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R="114300">
              <a:lnSpc>
                <a:spcPct val="107000"/>
              </a:lnSpc>
              <a:spcAft>
                <a:spcPts val="800"/>
              </a:spcAft>
            </a:pPr>
            <a:r>
              <a:rPr lang="en-GB" sz="1000" dirty="0">
                <a:effectLst/>
                <a:latin typeface="Gill Sans MT" panose="020B0502020104020203" pitchFamily="34" charset="0"/>
                <a:ea typeface="Arial" panose="020B0604020202020204" pitchFamily="34" charset="0"/>
                <a:cs typeface="Times New Roman" panose="02020603050405020304" pitchFamily="18" charset="0"/>
              </a:rPr>
              <a:t>There are different types of child abuse and the signs that a child is being abused may depend on the type. For example, the signs that a child is being neglected may be different from the signs that a child is being abused sexually.</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R="114300">
              <a:lnSpc>
                <a:spcPct val="107000"/>
              </a:lnSpc>
              <a:spcAft>
                <a:spcPts val="800"/>
              </a:spcAft>
            </a:pPr>
            <a:r>
              <a:rPr lang="en-GB" sz="1000" b="1" u="sng" dirty="0">
                <a:effectLst/>
                <a:latin typeface="Gill Sans MT" panose="020B0502020104020203" pitchFamily="34" charset="0"/>
                <a:ea typeface="Arial" panose="020B0604020202020204" pitchFamily="34" charset="0"/>
                <a:cs typeface="Times New Roman" panose="02020603050405020304" pitchFamily="18" charset="0"/>
              </a:rPr>
              <a:t>Common Signs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R="114300">
              <a:lnSpc>
                <a:spcPct val="107000"/>
              </a:lnSpc>
              <a:spcAft>
                <a:spcPts val="800"/>
              </a:spcAft>
            </a:pPr>
            <a:r>
              <a:rPr lang="en-GB" sz="1000" dirty="0">
                <a:effectLst/>
                <a:latin typeface="Gill Sans MT" panose="020B0502020104020203" pitchFamily="34" charset="0"/>
                <a:ea typeface="Arial" panose="020B0604020202020204" pitchFamily="34" charset="0"/>
                <a:cs typeface="Times New Roman" panose="02020603050405020304" pitchFamily="18" charset="0"/>
              </a:rPr>
              <a:t>Some common signs that there may be something concerning happening in a child’s life include: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14300" lvl="0" indent="-342900">
              <a:lnSpc>
                <a:spcPct val="107000"/>
              </a:lnSpc>
              <a:buFont typeface="Symbol" panose="05050102010706020507" pitchFamily="18" charset="2"/>
              <a:buChar char=""/>
            </a:pPr>
            <a:r>
              <a:rPr lang="en-GB" sz="1000" dirty="0">
                <a:effectLst/>
                <a:latin typeface="Gill Sans MT" panose="020B0502020104020203" pitchFamily="34" charset="0"/>
                <a:ea typeface="Arial" panose="020B0604020202020204" pitchFamily="34" charset="0"/>
                <a:cs typeface="Times New Roman" panose="02020603050405020304" pitchFamily="18" charset="0"/>
              </a:rPr>
              <a:t>unexplained changes in behaviour or personality</a:t>
            </a:r>
            <a:endParaRPr lang="en-GB" sz="1000" dirty="0">
              <a:effectLst/>
              <a:latin typeface="Calibri" panose="020F0502020204030204" pitchFamily="34" charset="0"/>
              <a:ea typeface="Arial" panose="020B0604020202020204" pitchFamily="34" charset="0"/>
              <a:cs typeface="Times New Roman" panose="02020603050405020304" pitchFamily="18" charset="0"/>
            </a:endParaRPr>
          </a:p>
          <a:p>
            <a:pPr marL="342900" marR="114300" lvl="0" indent="-342900">
              <a:lnSpc>
                <a:spcPct val="107000"/>
              </a:lnSpc>
              <a:buFont typeface="Symbol" panose="05050102010706020507" pitchFamily="18" charset="2"/>
              <a:buChar char=""/>
            </a:pPr>
            <a:r>
              <a:rPr lang="en-GB" sz="1000" dirty="0">
                <a:effectLst/>
                <a:latin typeface="Gill Sans MT" panose="020B0502020104020203" pitchFamily="34" charset="0"/>
                <a:ea typeface="Arial" panose="020B0604020202020204" pitchFamily="34" charset="0"/>
                <a:cs typeface="Times New Roman" panose="02020603050405020304" pitchFamily="18" charset="0"/>
              </a:rPr>
              <a:t>becoming withdrawn</a:t>
            </a:r>
            <a:endParaRPr lang="en-GB" sz="1000" dirty="0">
              <a:effectLst/>
              <a:latin typeface="Calibri" panose="020F0502020204030204" pitchFamily="34" charset="0"/>
              <a:ea typeface="Arial" panose="020B0604020202020204" pitchFamily="34" charset="0"/>
              <a:cs typeface="Times New Roman" panose="02020603050405020304" pitchFamily="18" charset="0"/>
            </a:endParaRPr>
          </a:p>
          <a:p>
            <a:pPr marL="342900" marR="114300" lvl="0" indent="-342900">
              <a:lnSpc>
                <a:spcPct val="107000"/>
              </a:lnSpc>
              <a:buFont typeface="Symbol" panose="05050102010706020507" pitchFamily="18" charset="2"/>
              <a:buChar char=""/>
            </a:pPr>
            <a:r>
              <a:rPr lang="en-GB" sz="1000" dirty="0">
                <a:effectLst/>
                <a:latin typeface="Gill Sans MT" panose="020B0502020104020203" pitchFamily="34" charset="0"/>
                <a:ea typeface="Arial" panose="020B0604020202020204" pitchFamily="34" charset="0"/>
                <a:cs typeface="Times New Roman" panose="02020603050405020304" pitchFamily="18" charset="0"/>
              </a:rPr>
              <a:t>seeming anxious</a:t>
            </a:r>
            <a:endParaRPr lang="en-GB" sz="1000" dirty="0">
              <a:effectLst/>
              <a:latin typeface="Calibri" panose="020F0502020204030204" pitchFamily="34" charset="0"/>
              <a:ea typeface="Arial" panose="020B0604020202020204" pitchFamily="34" charset="0"/>
              <a:cs typeface="Times New Roman" panose="02020603050405020304" pitchFamily="18" charset="0"/>
            </a:endParaRPr>
          </a:p>
          <a:p>
            <a:pPr marL="342900" marR="114300" lvl="0" indent="-342900">
              <a:lnSpc>
                <a:spcPct val="107000"/>
              </a:lnSpc>
              <a:buFont typeface="Symbol" panose="05050102010706020507" pitchFamily="18" charset="2"/>
              <a:buChar char=""/>
            </a:pPr>
            <a:r>
              <a:rPr lang="en-GB" sz="1000" dirty="0">
                <a:effectLst/>
                <a:latin typeface="Gill Sans MT" panose="020B0502020104020203" pitchFamily="34" charset="0"/>
                <a:ea typeface="Arial" panose="020B0604020202020204" pitchFamily="34" charset="0"/>
                <a:cs typeface="Times New Roman" panose="02020603050405020304" pitchFamily="18" charset="0"/>
              </a:rPr>
              <a:t>becoming uncharacteristically aggressive</a:t>
            </a:r>
            <a:endParaRPr lang="en-GB" sz="1000" dirty="0">
              <a:effectLst/>
              <a:latin typeface="Calibri" panose="020F0502020204030204" pitchFamily="34" charset="0"/>
              <a:ea typeface="Arial" panose="020B0604020202020204" pitchFamily="34" charset="0"/>
              <a:cs typeface="Times New Roman" panose="02020603050405020304" pitchFamily="18" charset="0"/>
            </a:endParaRPr>
          </a:p>
          <a:p>
            <a:pPr marL="342900" marR="114300" lvl="0" indent="-342900">
              <a:lnSpc>
                <a:spcPct val="107000"/>
              </a:lnSpc>
              <a:buFont typeface="Symbol" panose="05050102010706020507" pitchFamily="18" charset="2"/>
              <a:buChar char=""/>
            </a:pPr>
            <a:r>
              <a:rPr lang="en-GB" sz="1000" dirty="0">
                <a:effectLst/>
                <a:latin typeface="Gill Sans MT" panose="020B0502020104020203" pitchFamily="34" charset="0"/>
                <a:ea typeface="Arial" panose="020B0604020202020204" pitchFamily="34" charset="0"/>
                <a:cs typeface="Times New Roman" panose="02020603050405020304" pitchFamily="18" charset="0"/>
              </a:rPr>
              <a:t>lacks social skills and has few friends if any</a:t>
            </a:r>
            <a:endParaRPr lang="en-GB" sz="1000" dirty="0">
              <a:effectLst/>
              <a:latin typeface="Calibri" panose="020F0502020204030204" pitchFamily="34" charset="0"/>
              <a:ea typeface="Arial" panose="020B0604020202020204" pitchFamily="34" charset="0"/>
              <a:cs typeface="Times New Roman" panose="02020603050405020304" pitchFamily="18" charset="0"/>
            </a:endParaRPr>
          </a:p>
          <a:p>
            <a:pPr marL="342900" marR="114300" lvl="0" indent="-342900">
              <a:lnSpc>
                <a:spcPct val="107000"/>
              </a:lnSpc>
              <a:buFont typeface="Symbol" panose="05050102010706020507" pitchFamily="18" charset="2"/>
              <a:buChar char=""/>
            </a:pPr>
            <a:r>
              <a:rPr lang="en-GB" sz="1000" dirty="0">
                <a:effectLst/>
                <a:latin typeface="Gill Sans MT" panose="020B0502020104020203" pitchFamily="34" charset="0"/>
                <a:ea typeface="Arial" panose="020B0604020202020204" pitchFamily="34" charset="0"/>
                <a:cs typeface="Times New Roman" panose="02020603050405020304" pitchFamily="18" charset="0"/>
              </a:rPr>
              <a:t>poor bond or relationship with a parent</a:t>
            </a:r>
            <a:endParaRPr lang="en-GB" sz="1000" dirty="0">
              <a:effectLst/>
              <a:latin typeface="Calibri" panose="020F0502020204030204" pitchFamily="34" charset="0"/>
              <a:ea typeface="Arial" panose="020B0604020202020204" pitchFamily="34" charset="0"/>
              <a:cs typeface="Times New Roman" panose="02020603050405020304" pitchFamily="18" charset="0"/>
            </a:endParaRPr>
          </a:p>
          <a:p>
            <a:pPr marL="342900" marR="114300" lvl="0" indent="-342900">
              <a:lnSpc>
                <a:spcPct val="107000"/>
              </a:lnSpc>
              <a:buFont typeface="Symbol" panose="05050102010706020507" pitchFamily="18" charset="2"/>
              <a:buChar char=""/>
            </a:pPr>
            <a:r>
              <a:rPr lang="en-GB" sz="1000" dirty="0">
                <a:effectLst/>
                <a:latin typeface="Gill Sans MT" panose="020B0502020104020203" pitchFamily="34" charset="0"/>
                <a:ea typeface="Arial" panose="020B0604020202020204" pitchFamily="34" charset="0"/>
                <a:cs typeface="Times New Roman" panose="02020603050405020304" pitchFamily="18" charset="0"/>
              </a:rPr>
              <a:t>knowledge of adult issues inappropriate for their age</a:t>
            </a:r>
            <a:endParaRPr lang="en-GB" sz="1000" dirty="0">
              <a:effectLst/>
              <a:latin typeface="Calibri" panose="020F0502020204030204" pitchFamily="34" charset="0"/>
              <a:ea typeface="Arial" panose="020B0604020202020204" pitchFamily="34" charset="0"/>
              <a:cs typeface="Times New Roman" panose="02020603050405020304" pitchFamily="18" charset="0"/>
            </a:endParaRPr>
          </a:p>
          <a:p>
            <a:pPr marL="342900" marR="114300" lvl="0" indent="-342900">
              <a:lnSpc>
                <a:spcPct val="107000"/>
              </a:lnSpc>
              <a:buFont typeface="Symbol" panose="05050102010706020507" pitchFamily="18" charset="2"/>
              <a:buChar char=""/>
            </a:pPr>
            <a:r>
              <a:rPr lang="en-GB" sz="1000" dirty="0">
                <a:effectLst/>
                <a:latin typeface="Gill Sans MT" panose="020B0502020104020203" pitchFamily="34" charset="0"/>
                <a:ea typeface="Arial" panose="020B0604020202020204" pitchFamily="34" charset="0"/>
                <a:cs typeface="Times New Roman" panose="02020603050405020304" pitchFamily="18" charset="0"/>
              </a:rPr>
              <a:t>running away or going missing</a:t>
            </a:r>
            <a:endParaRPr lang="en-GB" sz="1000" dirty="0">
              <a:effectLst/>
              <a:latin typeface="Calibri" panose="020F0502020204030204" pitchFamily="34" charset="0"/>
              <a:ea typeface="Arial" panose="020B0604020202020204" pitchFamily="34" charset="0"/>
              <a:cs typeface="Times New Roman" panose="02020603050405020304" pitchFamily="18" charset="0"/>
            </a:endParaRPr>
          </a:p>
          <a:p>
            <a:pPr marL="342900" marR="114300" lvl="0" indent="-342900">
              <a:lnSpc>
                <a:spcPct val="107000"/>
              </a:lnSpc>
              <a:spcAft>
                <a:spcPts val="800"/>
              </a:spcAft>
              <a:buFont typeface="Symbol" panose="05050102010706020507" pitchFamily="18" charset="2"/>
              <a:buChar char=""/>
            </a:pPr>
            <a:r>
              <a:rPr lang="en-GB" sz="1000" dirty="0">
                <a:effectLst/>
                <a:latin typeface="Gill Sans MT" panose="020B0502020104020203" pitchFamily="34" charset="0"/>
                <a:ea typeface="Arial" panose="020B0604020202020204" pitchFamily="34" charset="0"/>
                <a:cs typeface="Times New Roman" panose="02020603050405020304" pitchFamily="18" charset="0"/>
              </a:rPr>
              <a:t>always choosing to wear clothes which cover their body</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R="317500">
              <a:lnSpc>
                <a:spcPct val="93000"/>
              </a:lnSpc>
              <a:spcAft>
                <a:spcPts val="800"/>
              </a:spcAft>
            </a:pPr>
            <a:r>
              <a:rPr lang="en-GB" sz="900" dirty="0">
                <a:effectLst/>
                <a:latin typeface="Gill Sans MT" panose="020B0502020104020203" pitchFamily="34" charset="0"/>
                <a:ea typeface="Arial" panose="020B0604020202020204" pitchFamily="34" charset="0"/>
                <a:cs typeface="Times New Roman" panose="02020603050405020304" pitchFamily="18" charset="0"/>
              </a:rPr>
              <a:t>These signs don’t necessarily mean that a child is being abused, there could be other things happening in their life which are affecting their behaviour – but we can help you to assess the situation.</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R="190500">
              <a:lnSpc>
                <a:spcPct val="94000"/>
              </a:lnSpc>
              <a:spcAft>
                <a:spcPts val="800"/>
              </a:spcAft>
            </a:pPr>
            <a:r>
              <a:rPr lang="en-GB" sz="900" dirty="0">
                <a:effectLst/>
                <a:latin typeface="Gill Sans MT" panose="020B0502020104020203" pitchFamily="34" charset="0"/>
                <a:ea typeface="Arial" panose="020B0604020202020204" pitchFamily="34" charset="0"/>
                <a:cs typeface="Times New Roman" panose="02020603050405020304" pitchFamily="18" charset="0"/>
              </a:rPr>
              <a:t>You may also notice some concerning behaviour from adults who you know have children in their care, which makes you concerned for the child/ children’s safety and wellbeing.</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u="sng" dirty="0">
                <a:solidFill>
                  <a:srgbClr val="0563C1"/>
                </a:solidFill>
                <a:effectLst/>
                <a:latin typeface="Gill Sans MT" panose="020B0502020104020203" pitchFamily="34" charset="0"/>
                <a:ea typeface="Arial" panose="020B0604020202020204" pitchFamily="34" charset="0"/>
                <a:cs typeface="Times New Roman" panose="02020603050405020304" pitchFamily="18" charset="0"/>
                <a:hlinkClick r:id="rId5"/>
              </a:rPr>
              <a:t>https://www.nspcc.org.uk/what-is-child-abuse/</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87000"/>
              </a:lnSpc>
              <a:spcAft>
                <a:spcPts val="800"/>
              </a:spcAft>
            </a:pPr>
            <a:r>
              <a:rPr lang="en-GB" sz="900" u="sng" dirty="0">
                <a:solidFill>
                  <a:srgbClr val="0563C1"/>
                </a:solidFill>
                <a:effectLst/>
                <a:latin typeface="Gill Sans MT" panose="020B0502020104020203" pitchFamily="34" charset="0"/>
                <a:ea typeface="Arial" panose="020B0604020202020204" pitchFamily="34" charset="0"/>
                <a:cs typeface="Times New Roman" panose="02020603050405020304" pitchFamily="18" charset="0"/>
                <a:hlinkClick r:id="rId6"/>
              </a:rPr>
              <a:t>https://www.nspcc.org.uk/what-is-child-abuse/types-of-abuse/</a:t>
            </a:r>
            <a:endParaRPr lang="en-GB" sz="1200" b="1" dirty="0">
              <a:solidFill>
                <a:srgbClr val="4472C4"/>
              </a:solidFill>
              <a:effectLst/>
              <a:latin typeface="Gill Sans MT" panose="020B0502020104020203"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200" b="1" dirty="0">
                <a:solidFill>
                  <a:srgbClr val="4472C4"/>
                </a:solidFill>
                <a:effectLst/>
                <a:latin typeface="Gill Sans MT" panose="020B0502020104020203" pitchFamily="34" charset="0"/>
                <a:ea typeface="Calibri" panose="020F0502020204030204" pitchFamily="34" charset="0"/>
                <a:cs typeface="Times New Roman" panose="02020603050405020304" pitchFamily="18" charset="0"/>
              </a:rPr>
              <a:t> </a:t>
            </a:r>
            <a:r>
              <a:rPr lang="en-GB" sz="1600" b="1" dirty="0">
                <a:solidFill>
                  <a:srgbClr val="4472C4"/>
                </a:solidFill>
                <a:effectLst/>
                <a:latin typeface="Gill Sans MT" panose="020B0502020104020203" pitchFamily="34" charset="0"/>
                <a:ea typeface="Calibri" panose="020F0502020204030204" pitchFamily="34" charset="0"/>
                <a:cs typeface="Times New Roman" panose="02020603050405020304" pitchFamily="18" charset="0"/>
              </a:rPr>
              <a:t>Sexual Harassment in Schools</a:t>
            </a:r>
            <a:endParaRPr lang="en-GB" sz="1050" b="0" i="0" u="none" strike="noStrike" baseline="0" dirty="0">
              <a:solidFill>
                <a:srgbClr val="000000"/>
              </a:solidFill>
              <a:latin typeface="Gill Sans MT" panose="020B0502020104020203" pitchFamily="34" charset="0"/>
            </a:endParaRPr>
          </a:p>
          <a:p>
            <a:r>
              <a:rPr lang="en-GB" sz="1050" b="1" i="0" u="none" strike="noStrike" baseline="0" dirty="0">
                <a:solidFill>
                  <a:srgbClr val="0070C0"/>
                </a:solidFill>
                <a:latin typeface="Gill Sans MT" panose="020B0502020104020203" pitchFamily="34" charset="0"/>
              </a:rPr>
              <a:t>What is Sexual Harassment? </a:t>
            </a:r>
            <a:endParaRPr lang="en-GB" sz="1050" b="0" i="0" u="none" strike="noStrike" baseline="0" dirty="0">
              <a:solidFill>
                <a:srgbClr val="0070C0"/>
              </a:solidFill>
              <a:latin typeface="Gill Sans MT" panose="020B0502020104020203" pitchFamily="34" charset="0"/>
            </a:endParaRPr>
          </a:p>
          <a:p>
            <a:r>
              <a:rPr lang="en-GB" sz="1050" b="0" i="0" u="none" strike="noStrike" baseline="0" dirty="0">
                <a:solidFill>
                  <a:srgbClr val="000000"/>
                </a:solidFill>
                <a:latin typeface="Gill Sans MT" panose="020B0502020104020203" pitchFamily="34" charset="0"/>
              </a:rPr>
              <a:t>Sexual harassment in general is any unwanted sexual attention online and offline that can cause physical, emotional/mental, psychological or economic harm to the victim. </a:t>
            </a:r>
          </a:p>
          <a:p>
            <a:r>
              <a:rPr lang="en-GB" sz="1050" b="1" i="0" u="none" strike="noStrike" baseline="0" dirty="0">
                <a:solidFill>
                  <a:srgbClr val="0070C0"/>
                </a:solidFill>
                <a:latin typeface="Gill Sans MT" panose="020B0502020104020203" pitchFamily="34" charset="0"/>
              </a:rPr>
              <a:t>Can this happen in Primary School? </a:t>
            </a:r>
            <a:endParaRPr lang="en-GB" sz="1050" b="0" i="0" u="none" strike="noStrike" baseline="0" dirty="0">
              <a:solidFill>
                <a:srgbClr val="0070C0"/>
              </a:solidFill>
              <a:latin typeface="Gill Sans MT" panose="020B0502020104020203" pitchFamily="34" charset="0"/>
            </a:endParaRPr>
          </a:p>
          <a:p>
            <a:r>
              <a:rPr lang="en-GB" sz="1050" b="0" i="0" u="none" strike="noStrike" baseline="0" dirty="0">
                <a:solidFill>
                  <a:srgbClr val="000000"/>
                </a:solidFill>
                <a:latin typeface="Gill Sans MT" panose="020B0502020104020203" pitchFamily="34" charset="0"/>
              </a:rPr>
              <a:t>Research suggests that more than a third of sexual abuse reported by any age children is perpetrated by their peers (Child on Child Sexual Abuse) - with girls being the victim in the majority of cases. Sexual violence and sexual harassment can occur between two children of any sex. </a:t>
            </a:r>
            <a:r>
              <a:rPr lang="en-GB" sz="1050" dirty="0">
                <a:solidFill>
                  <a:srgbClr val="000000"/>
                </a:solidFill>
                <a:latin typeface="Gill Sans MT" panose="020B0502020104020203" pitchFamily="34" charset="0"/>
              </a:rPr>
              <a:t>It</a:t>
            </a:r>
            <a:r>
              <a:rPr lang="en-GB" sz="1050" b="0" i="0" u="none" strike="noStrike" baseline="0" dirty="0">
                <a:solidFill>
                  <a:srgbClr val="000000"/>
                </a:solidFill>
                <a:latin typeface="Gill Sans MT" panose="020B0502020104020203" pitchFamily="34" charset="0"/>
              </a:rPr>
              <a:t> can also occur through a group of children sexually assaulting or sexually harassing a single child or group of children. It is important that we teach all children (boys and girls), of all ages, what is acceptable interaction and what is not, and then what they must do if any unwanted sexual attention happens to them. </a:t>
            </a:r>
          </a:p>
          <a:p>
            <a:r>
              <a:rPr lang="en-GB" sz="1050" b="1" i="0" u="none" strike="noStrike" baseline="0" dirty="0">
                <a:solidFill>
                  <a:srgbClr val="0070C0"/>
                </a:solidFill>
                <a:latin typeface="Gill Sans MT" panose="020B0502020104020203" pitchFamily="34" charset="0"/>
              </a:rPr>
              <a:t>What can we do to teach children appropriate interaction? </a:t>
            </a:r>
            <a:endParaRPr lang="en-GB" sz="1050" b="0" i="0" u="none" strike="noStrike" baseline="0" dirty="0">
              <a:solidFill>
                <a:srgbClr val="0070C0"/>
              </a:solidFill>
              <a:latin typeface="Gill Sans MT" panose="020B0502020104020203" pitchFamily="34" charset="0"/>
            </a:endParaRPr>
          </a:p>
          <a:p>
            <a:r>
              <a:rPr lang="en-GB" sz="1050" b="0" i="0" u="none" strike="noStrike" baseline="0" dirty="0">
                <a:solidFill>
                  <a:srgbClr val="000000"/>
                </a:solidFill>
                <a:latin typeface="Gill Sans MT" panose="020B0502020104020203" pitchFamily="34" charset="0"/>
              </a:rPr>
              <a:t>Boys and girls mix together in every social environment, at every age and many children will never experience sexism, harassment or abuse based on gender. To ensure that our youngest children know how to keep themselves safe we must encourage an open honesty about their experiences so that they know it is always safe to disclose to a trusted adult. Parents and staff should make sure they model the best ways of showing respect between the genders and challenge any attempt by family members, friends, other parents and organisations to undermine that work. </a:t>
            </a:r>
            <a:endParaRPr lang="en-GB" sz="1800" b="0" i="0" u="none" strike="noStrike" baseline="0" dirty="0">
              <a:solidFill>
                <a:srgbClr val="000000"/>
              </a:solidFill>
              <a:latin typeface="Gill Sans MT" panose="020B0502020104020203" pitchFamily="34" charset="0"/>
            </a:endParaRPr>
          </a:p>
          <a:p>
            <a:endParaRPr lang="en-GB" sz="1050" b="1" i="0" u="none" strike="noStrike" baseline="0" dirty="0">
              <a:solidFill>
                <a:srgbClr val="0070C0"/>
              </a:solidFill>
              <a:latin typeface="Gill Sans MT" panose="020B0502020104020203" pitchFamily="34" charset="0"/>
            </a:endParaRPr>
          </a:p>
          <a:p>
            <a:pPr marR="114300">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NSPCC">
            <a:extLst>
              <a:ext uri="{FF2B5EF4-FFF2-40B4-BE49-F238E27FC236}">
                <a16:creationId xmlns:a16="http://schemas.microsoft.com/office/drawing/2014/main" id="{AB34B36E-ACA0-EDE0-26A7-9F1482C79163}"/>
              </a:ext>
            </a:extLst>
          </p:cNvPr>
          <p:cNvPicPr>
            <a:picLocks noChangeAspect="1"/>
          </p:cNvPicPr>
          <p:nvPr/>
        </p:nvPicPr>
        <p:blipFill rotWithShape="1">
          <a:blip r:embed="rId7">
            <a:extLst>
              <a:ext uri="{28A0092B-C50C-407E-A947-70E740481C1C}">
                <a14:useLocalDpi xmlns:a14="http://schemas.microsoft.com/office/drawing/2010/main" val="0"/>
              </a:ext>
            </a:extLst>
          </a:blip>
          <a:srcRect t="15203" b="13900"/>
          <a:stretch/>
        </p:blipFill>
        <p:spPr bwMode="auto">
          <a:xfrm>
            <a:off x="1988822" y="66675"/>
            <a:ext cx="2028190" cy="664210"/>
          </a:xfrm>
          <a:prstGeom prst="rect">
            <a:avLst/>
          </a:prstGeom>
          <a:noFill/>
          <a:ln>
            <a:noFill/>
          </a:ln>
          <a:extLst>
            <a:ext uri="{53640926-AAD7-44D8-BBD7-CCE9431645EC}">
              <a14:shadowObscured xmlns:a14="http://schemas.microsoft.com/office/drawing/2010/main"/>
            </a:ext>
          </a:extLst>
        </p:spPr>
      </p:pic>
      <p:pic>
        <p:nvPicPr>
          <p:cNvPr id="9" name="Picture 8" descr="Diagram&#10;&#10;Description automatically generated">
            <a:extLst>
              <a:ext uri="{FF2B5EF4-FFF2-40B4-BE49-F238E27FC236}">
                <a16:creationId xmlns:a16="http://schemas.microsoft.com/office/drawing/2014/main" id="{F678EDA8-FF2A-3625-800C-DCB358D367F2}"/>
              </a:ext>
            </a:extLst>
          </p:cNvPr>
          <p:cNvPicPr>
            <a:picLocks noChangeAspect="1"/>
          </p:cNvPicPr>
          <p:nvPr/>
        </p:nvPicPr>
        <p:blipFill rotWithShape="1">
          <a:blip r:embed="rId8">
            <a:extLst>
              <a:ext uri="{28A0092B-C50C-407E-A947-70E740481C1C}">
                <a14:useLocalDpi xmlns:a14="http://schemas.microsoft.com/office/drawing/2010/main" val="0"/>
              </a:ext>
            </a:extLst>
          </a:blip>
          <a:srcRect l="16927" r="16148"/>
          <a:stretch/>
        </p:blipFill>
        <p:spPr bwMode="auto">
          <a:xfrm>
            <a:off x="5575608" y="125071"/>
            <a:ext cx="1032510" cy="8661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81655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4">
            <a:extLst>
              <a:ext uri="{FF2B5EF4-FFF2-40B4-BE49-F238E27FC236}">
                <a16:creationId xmlns:a16="http://schemas.microsoft.com/office/drawing/2014/main" id="{DF874437-1F58-A5D3-99EC-B929B6AAF431}"/>
              </a:ext>
            </a:extLst>
          </p:cNvPr>
          <p:cNvSpPr>
            <a:spLocks noGrp="1" noRot="1" noMove="1" noResize="1" noEditPoints="1" noAdjustHandles="1" noChangeArrowheads="1" noChangeShapeType="1"/>
          </p:cNvSpPr>
          <p:nvPr/>
        </p:nvSpPr>
        <p:spPr bwMode="auto">
          <a:xfrm>
            <a:off x="5133975" y="252412"/>
            <a:ext cx="1724024" cy="9653588"/>
          </a:xfrm>
          <a:prstGeom prst="rect">
            <a:avLst/>
          </a:prstGeom>
          <a:solidFill>
            <a:schemeClr val="tx2">
              <a:lumMod val="20000"/>
              <a:lumOff val="80000"/>
              <a:alpha val="34902"/>
            </a:schemeClr>
          </a:solidFill>
          <a:ln w="28575">
            <a:solidFill>
              <a:srgbClr val="002060"/>
            </a:solidFill>
          </a:ln>
        </p:spPr>
        <p:txBody>
          <a:bodyPr rot="0" vert="horz" wrap="square" lIns="182880" tIns="182880" rIns="182880" bIns="182880" anchor="t" anchorCtr="0" upright="1">
            <a:noAutofit/>
          </a:bodyPr>
          <a:lstStyle/>
          <a:p>
            <a:pPr algn="ct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Useful Acronyms &amp; Vocabulary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50800">
              <a:lnSpc>
                <a:spcPct val="92000"/>
              </a:lnSpc>
              <a:spcAft>
                <a:spcPts val="800"/>
              </a:spcAft>
            </a:pPr>
            <a:r>
              <a:rPr lang="en-GB" sz="1000" b="1" dirty="0">
                <a:effectLst/>
                <a:latin typeface="Gill Sans MT" panose="020B0502020104020203" pitchFamily="34" charset="0"/>
                <a:ea typeface="Arial" panose="020B0604020202020204" pitchFamily="34" charset="0"/>
                <a:cs typeface="Times New Roman" panose="02020603050405020304" pitchFamily="18" charset="0"/>
              </a:rPr>
              <a:t>CAMHS:</a:t>
            </a:r>
            <a:r>
              <a:rPr lang="en-GB" sz="1000" dirty="0">
                <a:effectLst/>
                <a:latin typeface="Gill Sans MT" panose="020B0502020104020203" pitchFamily="34" charset="0"/>
                <a:ea typeface="Arial" panose="020B0604020202020204" pitchFamily="34" charset="0"/>
                <a:cs typeface="Times New Roman" panose="02020603050405020304" pitchFamily="18" charset="0"/>
              </a:rPr>
              <a:t> Child and Adolescent Mental Health Services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a:effectLst/>
                <a:latin typeface="Gill Sans MT" panose="020B0502020104020203" pitchFamily="34" charset="0"/>
                <a:ea typeface="Arial" panose="020B0604020202020204" pitchFamily="34" charset="0"/>
                <a:cs typeface="Times New Roman" panose="02020603050405020304" pitchFamily="18" charset="0"/>
              </a:rPr>
              <a:t>My Concern</a:t>
            </a:r>
            <a:r>
              <a:rPr lang="en-GB" sz="1000" dirty="0">
                <a:effectLst/>
                <a:latin typeface="Gill Sans MT" panose="020B0502020104020203" pitchFamily="34" charset="0"/>
                <a:ea typeface="Arial" panose="020B0604020202020204" pitchFamily="34" charset="0"/>
                <a:cs typeface="Times New Roman" panose="02020603050405020304" pitchFamily="18" charset="0"/>
              </a:rPr>
              <a:t> – Safeguarding record system (safeguarding and child protection software for schools used at WGES).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12700">
              <a:lnSpc>
                <a:spcPct val="92000"/>
              </a:lnSpc>
              <a:spcAft>
                <a:spcPts val="800"/>
              </a:spcAft>
            </a:pPr>
            <a:r>
              <a:rPr lang="en-GB" sz="1000" b="1" dirty="0">
                <a:effectLst/>
                <a:latin typeface="Gill Sans MT" panose="020B0502020104020203" pitchFamily="34" charset="0"/>
                <a:ea typeface="Arial" panose="020B0604020202020204" pitchFamily="34" charset="0"/>
                <a:cs typeface="Times New Roman" panose="02020603050405020304" pitchFamily="18" charset="0"/>
              </a:rPr>
              <a:t>EHA:</a:t>
            </a:r>
            <a:r>
              <a:rPr lang="en-GB" sz="1000" dirty="0">
                <a:effectLst/>
                <a:latin typeface="Gill Sans MT" panose="020B0502020104020203" pitchFamily="34" charset="0"/>
                <a:ea typeface="Arial" panose="020B0604020202020204" pitchFamily="34" charset="0"/>
                <a:cs typeface="Times New Roman" panose="02020603050405020304" pitchFamily="18" charset="0"/>
              </a:rPr>
              <a:t> Early Help Assessment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12700">
              <a:lnSpc>
                <a:spcPct val="92000"/>
              </a:lnSpc>
              <a:spcAft>
                <a:spcPts val="800"/>
              </a:spcAft>
            </a:pPr>
            <a:r>
              <a:rPr lang="en-GB" sz="1000" b="1" dirty="0">
                <a:effectLst/>
                <a:latin typeface="Gill Sans MT" panose="020B0502020104020203" pitchFamily="34" charset="0"/>
                <a:ea typeface="Arial" panose="020B0604020202020204" pitchFamily="34" charset="0"/>
                <a:cs typeface="Times New Roman" panose="02020603050405020304" pitchFamily="18" charset="0"/>
              </a:rPr>
              <a:t>SEND:</a:t>
            </a:r>
            <a:r>
              <a:rPr lang="en-GB" sz="1000" dirty="0">
                <a:effectLst/>
                <a:latin typeface="Gill Sans MT" panose="020B0502020104020203" pitchFamily="34" charset="0"/>
                <a:ea typeface="Arial" panose="020B0604020202020204" pitchFamily="34" charset="0"/>
                <a:cs typeface="Times New Roman" panose="02020603050405020304" pitchFamily="18" charset="0"/>
              </a:rPr>
              <a:t> Special Educational Needs &amp; Disabilities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12700" algn="ctr">
              <a:lnSpc>
                <a:spcPct val="92000"/>
              </a:lnSpc>
              <a:spcAft>
                <a:spcPts val="800"/>
              </a:spcAft>
            </a:pPr>
            <a:r>
              <a:rPr lang="en-GB" sz="1000" b="1"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Safeguarding Information at WGES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12700" algn="ctr">
              <a:lnSpc>
                <a:spcPct val="92000"/>
              </a:lnSpc>
              <a:spcAft>
                <a:spcPts val="800"/>
              </a:spcAft>
            </a:pPr>
            <a:r>
              <a:rPr lang="en-GB" sz="900" dirty="0">
                <a:effectLst/>
                <a:latin typeface="Gill Sans MT" panose="020B0502020104020203" pitchFamily="34" charset="0"/>
                <a:ea typeface="Arial" panose="020B0604020202020204" pitchFamily="34" charset="0"/>
                <a:cs typeface="Times New Roman" panose="02020603050405020304" pitchFamily="18" charset="0"/>
              </a:rPr>
              <a:t>We have a wealth of information on our school website for parents to access, including important documents and contact details.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R="12700" algn="ctr">
              <a:lnSpc>
                <a:spcPct val="92000"/>
              </a:lnSpc>
              <a:spcAft>
                <a:spcPts val="800"/>
              </a:spcAft>
            </a:pPr>
            <a:r>
              <a:rPr lang="en-GB" sz="1000" dirty="0">
                <a:effectLst/>
                <a:latin typeface="Gill Sans MT" panose="020B0502020104020203" pitchFamily="34" charset="0"/>
                <a:ea typeface="Arial" panose="020B0604020202020204" pitchFamily="34" charset="0"/>
                <a:cs typeface="Times New Roman" panose="02020603050405020304" pitchFamily="18" charset="0"/>
              </a:rPr>
              <a:t>Please visit </a:t>
            </a:r>
            <a:r>
              <a:rPr lang="en-GB" sz="1000" u="sng" dirty="0">
                <a:solidFill>
                  <a:srgbClr val="0563C1"/>
                </a:solidFill>
                <a:effectLst/>
                <a:latin typeface="Gill Sans MT" panose="020B0502020104020203" pitchFamily="34" charset="0"/>
                <a:ea typeface="Arial" panose="020B0604020202020204" pitchFamily="34" charset="0"/>
                <a:cs typeface="Times New Roman" panose="02020603050405020304" pitchFamily="18" charset="0"/>
                <a:hlinkClick r:id="rId2"/>
              </a:rPr>
              <a:t>www.williamgilbertend.derbyshire.sch.uk</a:t>
            </a:r>
            <a:r>
              <a:rPr lang="en-GB" sz="1000" dirty="0">
                <a:effectLst/>
                <a:latin typeface="Gill Sans MT" panose="020B0502020104020203" pitchFamily="34" charset="0"/>
                <a:ea typeface="Arial" panose="020B0604020202020204" pitchFamily="34" charset="0"/>
                <a:cs typeface="Times New Roman" panose="02020603050405020304" pitchFamily="18" charset="0"/>
              </a:rPr>
              <a:t> </a:t>
            </a:r>
            <a:r>
              <a:rPr lang="en-GB" sz="1000" dirty="0">
                <a:solidFill>
                  <a:srgbClr val="808080"/>
                </a:solidFill>
                <a:effectLst/>
                <a:latin typeface="Gill Sans MT" panose="020B0502020104020203"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050" b="1" dirty="0">
              <a:solidFill>
                <a:srgbClr val="FF0000"/>
              </a:solidFill>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050" b="1" dirty="0">
              <a:solidFill>
                <a:srgbClr val="FF0000"/>
              </a:solidFill>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050" b="1" dirty="0">
              <a:solidFill>
                <a:srgbClr val="FF0000"/>
              </a:solidFill>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050" b="1" dirty="0">
              <a:solidFill>
                <a:srgbClr val="FF0000"/>
              </a:solidFill>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50" b="1" dirty="0">
                <a:solidFill>
                  <a:srgbClr val="FF0000"/>
                </a:solidFill>
                <a:effectLst/>
                <a:latin typeface="Gill Sans MT" panose="020B0502020104020203" pitchFamily="34" charset="0"/>
                <a:ea typeface="Calibri" panose="020F0502020204030204" pitchFamily="34" charset="0"/>
                <a:cs typeface="Times New Roman" panose="02020603050405020304" pitchFamily="18" charset="0"/>
              </a:rPr>
              <a:t>If you believe that any child is in danger ring </a:t>
            </a:r>
            <a:r>
              <a:rPr lang="en-GB" sz="1050" b="1" u="sng" dirty="0">
                <a:solidFill>
                  <a:srgbClr val="FF0000"/>
                </a:solidFill>
                <a:effectLst/>
                <a:latin typeface="Gill Sans MT" panose="020B0502020104020203" pitchFamily="34" charset="0"/>
                <a:ea typeface="Calibri" panose="020F0502020204030204" pitchFamily="34" charset="0"/>
                <a:cs typeface="Times New Roman" panose="02020603050405020304" pitchFamily="18" charset="0"/>
              </a:rPr>
              <a:t>Call Derbyshire</a:t>
            </a:r>
            <a:r>
              <a:rPr lang="en-GB" sz="1050" b="1" dirty="0">
                <a:solidFill>
                  <a:srgbClr val="FF0000"/>
                </a:solidFill>
                <a:effectLst/>
                <a:latin typeface="Gill Sans MT" panose="020B0502020104020203" pitchFamily="34" charset="0"/>
                <a:ea typeface="Calibri" panose="020F0502020204030204" pitchFamily="34" charset="0"/>
                <a:cs typeface="Times New Roman" panose="02020603050405020304" pitchFamily="18" charset="0"/>
              </a:rPr>
              <a:t> Tel: 01629 533190 choosing the option for urgent child protection calls at any time</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Childline is helping young people spot the signs of peer-on-peer abuse in  Essex - Essex-TV">
            <a:extLst>
              <a:ext uri="{FF2B5EF4-FFF2-40B4-BE49-F238E27FC236}">
                <a16:creationId xmlns:a16="http://schemas.microsoft.com/office/drawing/2014/main" id="{4AE05406-2AD7-3E03-0B1C-D927E005BEE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1781" y="9072345"/>
            <a:ext cx="1217613" cy="671413"/>
          </a:xfrm>
          <a:prstGeom prst="rect">
            <a:avLst/>
          </a:prstGeom>
          <a:noFill/>
          <a:ln>
            <a:noFill/>
          </a:ln>
        </p:spPr>
      </p:pic>
      <p:sp>
        <p:nvSpPr>
          <p:cNvPr id="4" name="Rectangle 3">
            <a:extLst>
              <a:ext uri="{FF2B5EF4-FFF2-40B4-BE49-F238E27FC236}">
                <a16:creationId xmlns:a16="http://schemas.microsoft.com/office/drawing/2014/main" id="{0C4D6FFD-AB07-AE4C-2891-034495FFEEC1}"/>
              </a:ext>
            </a:extLst>
          </p:cNvPr>
          <p:cNvSpPr>
            <a:spLocks noGrp="1" noRot="1" noMove="1" noResize="1" noEditPoints="1" noAdjustHandles="1" noChangeArrowheads="1" noChangeShapeType="1"/>
          </p:cNvSpPr>
          <p:nvPr/>
        </p:nvSpPr>
        <p:spPr>
          <a:xfrm>
            <a:off x="5123176" y="0"/>
            <a:ext cx="1734824" cy="169545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5" name="Picture 4" descr="A picture containing icon&#10;&#10;Description automatically generated">
            <a:extLst>
              <a:ext uri="{FF2B5EF4-FFF2-40B4-BE49-F238E27FC236}">
                <a16:creationId xmlns:a16="http://schemas.microsoft.com/office/drawing/2014/main" id="{F94236FA-0290-3296-5087-4E8F749DD337}"/>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5557201" y="162242"/>
            <a:ext cx="866775" cy="1370965"/>
          </a:xfrm>
          <a:prstGeom prst="rect">
            <a:avLst/>
          </a:prstGeom>
        </p:spPr>
      </p:pic>
      <p:sp>
        <p:nvSpPr>
          <p:cNvPr id="7" name="Rectangle 6">
            <a:extLst>
              <a:ext uri="{FF2B5EF4-FFF2-40B4-BE49-F238E27FC236}">
                <a16:creationId xmlns:a16="http://schemas.microsoft.com/office/drawing/2014/main" id="{13D84B7F-A943-BE4E-3127-964153E3535D}"/>
              </a:ext>
            </a:extLst>
          </p:cNvPr>
          <p:cNvSpPr>
            <a:spLocks/>
          </p:cNvSpPr>
          <p:nvPr/>
        </p:nvSpPr>
        <p:spPr>
          <a:xfrm>
            <a:off x="-1" y="0"/>
            <a:ext cx="5123177" cy="12934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GB" b="1" dirty="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How to prevent Sexual Harassment in School and protect your child from sexual abuse</a:t>
            </a:r>
            <a:endParaRPr lang="en-GB" sz="900" dirty="0">
              <a:effectLst/>
              <a:ea typeface="Calibri" panose="020F0502020204030204" pitchFamily="34" charset="0"/>
              <a:cs typeface="Times New Roman" panose="02020603050405020304" pitchFamily="18" charset="0"/>
            </a:endParaRPr>
          </a:p>
        </p:txBody>
      </p:sp>
      <p:sp>
        <p:nvSpPr>
          <p:cNvPr id="10" name="Text Box 25">
            <a:extLst>
              <a:ext uri="{FF2B5EF4-FFF2-40B4-BE49-F238E27FC236}">
                <a16:creationId xmlns:a16="http://schemas.microsoft.com/office/drawing/2014/main" id="{9479BC12-CD10-E3A6-90C6-88B4BCD5441C}"/>
              </a:ext>
            </a:extLst>
          </p:cNvPr>
          <p:cNvSpPr txBox="1">
            <a:spLocks/>
          </p:cNvSpPr>
          <p:nvPr/>
        </p:nvSpPr>
        <p:spPr>
          <a:xfrm>
            <a:off x="123825" y="1091796"/>
            <a:ext cx="4898549" cy="4480329"/>
          </a:xfrm>
          <a:prstGeom prst="rect">
            <a:avLst/>
          </a:prstGeom>
          <a:solidFill>
            <a:schemeClr val="accent5">
              <a:lumMod val="20000"/>
              <a:lumOff val="80000"/>
            </a:schemeClr>
          </a:solidFill>
          <a:ln w="38100">
            <a:solidFill>
              <a:srgbClr val="00B0F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000" dirty="0">
                <a:effectLst/>
                <a:latin typeface="Gill Sans MT" panose="020B0502020104020203" pitchFamily="34" charset="0"/>
                <a:ea typeface="Calibri" panose="020F0502020204030204" pitchFamily="34" charset="0"/>
                <a:cs typeface="Times New Roman" panose="02020603050405020304" pitchFamily="18" charset="0"/>
              </a:rPr>
              <a:t>At Primary School, we have to be very proactive in creating an environment that teaches boys and girls how to behave respectfully towards each other, and how to respect personal/physical boundaries set. We must make sure all of our young people (boys and girls) are prepared for the wider world of secondary school and employment</a:t>
            </a:r>
            <a:r>
              <a:rPr lang="en-GB" sz="1000" dirty="0">
                <a:latin typeface="Gill Sans MT" panose="020B0502020104020203" pitchFamily="34" charset="0"/>
                <a:ea typeface="Calibri" panose="020F0502020204030204" pitchFamily="34" charset="0"/>
                <a:cs typeface="Times New Roman" panose="02020603050405020304" pitchFamily="18" charset="0"/>
              </a:rPr>
              <a:t>.</a:t>
            </a:r>
            <a:endParaRPr lang="en-GB" sz="1000" dirty="0">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a:effectLst/>
                <a:latin typeface="Gill Sans MT" panose="020B0502020104020203" pitchFamily="34" charset="0"/>
                <a:ea typeface="Calibri" panose="020F0502020204030204" pitchFamily="34" charset="0"/>
                <a:cs typeface="Times New Roman" panose="02020603050405020304" pitchFamily="18" charset="0"/>
              </a:rPr>
              <a:t>Developing Awareness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000" b="0" i="0" u="none" strike="noStrike" baseline="0" dirty="0">
                <a:solidFill>
                  <a:srgbClr val="000000"/>
                </a:solidFill>
                <a:latin typeface="Gill Sans MT" panose="020B0502020104020203" pitchFamily="34" charset="0"/>
              </a:rPr>
              <a:t>We should not frighten children but should develop age-appropriate awareness and understanding of the dignity of the person and how to respect self, thereby giving skills to respect others. If children understand their own bodies, the terminology to use, why other words are not appropriate, they will speak more knowledgably and respectfully to each other.  </a:t>
            </a:r>
            <a:endParaRPr lang="en-GB" sz="1800" b="0" i="0" u="none" strike="noStrike" baseline="0" dirty="0">
              <a:solidFill>
                <a:srgbClr val="000000"/>
              </a:solidFill>
              <a:latin typeface="Twinkl Cursive Unlooped"/>
            </a:endParaRPr>
          </a:p>
          <a:p>
            <a:pPr marL="171450" indent="-171450">
              <a:buFont typeface="Arial" panose="020B0604020202020204" pitchFamily="34" charset="0"/>
              <a:buChar char="•"/>
            </a:pPr>
            <a:r>
              <a:rPr lang="en-GB" sz="1000" b="0" i="0" u="none" strike="noStrike" baseline="0" dirty="0">
                <a:solidFill>
                  <a:srgbClr val="002060"/>
                </a:solidFill>
                <a:latin typeface="Gill Sans MT" panose="020B0502020104020203" pitchFamily="34" charset="0"/>
              </a:rPr>
              <a:t>Pupils who are the victim of any level of inappropriate sexual behaviour must tell (and adults must make it safe for them to do so) </a:t>
            </a:r>
            <a:endParaRPr lang="en-GB" sz="1000" dirty="0">
              <a:solidFill>
                <a:srgbClr val="002060"/>
              </a:solidFill>
              <a:latin typeface="Gill Sans MT" panose="020B0502020104020203" pitchFamily="34" charset="0"/>
            </a:endParaRPr>
          </a:p>
          <a:p>
            <a:pPr marL="171450" indent="-171450">
              <a:buFont typeface="Arial" panose="020B0604020202020204" pitchFamily="34" charset="0"/>
              <a:buChar char="•"/>
            </a:pPr>
            <a:r>
              <a:rPr lang="en-GB" sz="1000" b="0" i="0" u="none" strike="noStrike" baseline="0" dirty="0">
                <a:solidFill>
                  <a:srgbClr val="002060"/>
                </a:solidFill>
                <a:latin typeface="Gill Sans MT" panose="020B0502020104020203" pitchFamily="34" charset="0"/>
              </a:rPr>
              <a:t>Challenge your child if they are using stereotypical or sexist language and educate why it is wrong—the sooner we remove the normalisation of this language, the better. </a:t>
            </a:r>
            <a:endParaRPr lang="en-GB" sz="1000" dirty="0">
              <a:solidFill>
                <a:srgbClr val="002060"/>
              </a:solidFill>
              <a:latin typeface="Gill Sans MT" panose="020B0502020104020203" pitchFamily="34" charset="0"/>
            </a:endParaRPr>
          </a:p>
          <a:p>
            <a:pPr marL="171450" indent="-171450">
              <a:buFont typeface="Arial" panose="020B0604020202020204" pitchFamily="34" charset="0"/>
              <a:buChar char="•"/>
            </a:pPr>
            <a:r>
              <a:rPr lang="en-GB" sz="1000" b="0" i="0" u="none" strike="noStrike" baseline="0" dirty="0">
                <a:solidFill>
                  <a:srgbClr val="002060"/>
                </a:solidFill>
                <a:latin typeface="Gill Sans MT" panose="020B0502020104020203" pitchFamily="34" charset="0"/>
              </a:rPr>
              <a:t>Talk openly (in an age-appropriate way) about anatomy and the similarities and differences between people. We are all made in the image and likeness of God and so our form, no matter what form that takes, is always perfect to God (there is no superior gender) </a:t>
            </a:r>
            <a:endParaRPr lang="en-GB" sz="1000" dirty="0">
              <a:solidFill>
                <a:srgbClr val="002060"/>
              </a:solidFill>
              <a:latin typeface="Gill Sans MT" panose="020B0502020104020203" pitchFamily="34" charset="0"/>
            </a:endParaRPr>
          </a:p>
          <a:p>
            <a:pPr marL="171450" indent="-171450">
              <a:buFont typeface="Arial" panose="020B0604020202020204" pitchFamily="34" charset="0"/>
              <a:buChar char="•"/>
            </a:pPr>
            <a:r>
              <a:rPr lang="en-GB" sz="1000" b="0" i="0" u="none" strike="noStrike" baseline="0" dirty="0">
                <a:solidFill>
                  <a:srgbClr val="002060"/>
                </a:solidFill>
                <a:latin typeface="Gill Sans MT" panose="020B0502020104020203" pitchFamily="34" charset="0"/>
              </a:rPr>
              <a:t>Teach your child (and model) what healthy relationships look like—this is lifelong learning that will shape how your child views their future interactions with people and what they see as acceptable </a:t>
            </a:r>
            <a:endParaRPr lang="en-GB" sz="1000" dirty="0">
              <a:solidFill>
                <a:srgbClr val="002060"/>
              </a:solidFill>
              <a:latin typeface="Gill Sans MT" panose="020B0502020104020203" pitchFamily="34" charset="0"/>
            </a:endParaRPr>
          </a:p>
          <a:p>
            <a:pPr marL="171450" indent="-171450">
              <a:buFont typeface="Arial" panose="020B0604020202020204" pitchFamily="34" charset="0"/>
              <a:buChar char="•"/>
            </a:pPr>
            <a:r>
              <a:rPr lang="en-GB" sz="1000" b="0" i="0" u="none" strike="noStrike" baseline="0" dirty="0">
                <a:solidFill>
                  <a:srgbClr val="002060"/>
                </a:solidFill>
                <a:latin typeface="Gill Sans MT" panose="020B0502020104020203" pitchFamily="34" charset="0"/>
              </a:rPr>
              <a:t>Teach your child about consent </a:t>
            </a:r>
          </a:p>
          <a:p>
            <a:pPr marL="171450" indent="-171450">
              <a:buFont typeface="Arial" panose="020B0604020202020204" pitchFamily="34" charset="0"/>
              <a:buChar char="•"/>
            </a:pPr>
            <a:r>
              <a:rPr lang="en-GB" sz="1000" b="0" i="0" u="none" strike="noStrike" baseline="0" dirty="0">
                <a:solidFill>
                  <a:srgbClr val="002060"/>
                </a:solidFill>
                <a:latin typeface="Gill Sans MT" panose="020B0502020104020203" pitchFamily="34" charset="0"/>
              </a:rPr>
              <a:t>Make sure  that your child knows they can say “No” if the behaviour of another person crosses a boundary making it unacceptable.</a:t>
            </a:r>
          </a:p>
          <a:p>
            <a:pPr marL="171450" indent="-171450">
              <a:buFont typeface="Arial" panose="020B0604020202020204" pitchFamily="34" charset="0"/>
              <a:buChar char="•"/>
            </a:pPr>
            <a:r>
              <a:rPr lang="en-GB" sz="1000" dirty="0">
                <a:solidFill>
                  <a:srgbClr val="002060"/>
                </a:solidFill>
                <a:latin typeface="Gill Sans MT" panose="020B0502020104020203" pitchFamily="34" charset="0"/>
              </a:rPr>
              <a:t>T</a:t>
            </a:r>
            <a:r>
              <a:rPr lang="en-GB" sz="1000" b="0" i="0" u="none" strike="noStrike" baseline="0" dirty="0">
                <a:solidFill>
                  <a:srgbClr val="002060"/>
                </a:solidFill>
                <a:latin typeface="Gill Sans MT" panose="020B0502020104020203" pitchFamily="34" charset="0"/>
              </a:rPr>
              <a:t>each your child to tell someone they trust about what has happened to them—we take all reports seriously and take action to support alleged victims and alleged perpetrators.  </a:t>
            </a:r>
          </a:p>
          <a:p>
            <a:pPr lvl="0">
              <a:lnSpc>
                <a:spcPct val="107000"/>
              </a:lnSpc>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Qr code&#10;&#10;Description automatically generated">
            <a:extLst>
              <a:ext uri="{FF2B5EF4-FFF2-40B4-BE49-F238E27FC236}">
                <a16:creationId xmlns:a16="http://schemas.microsoft.com/office/drawing/2014/main" id="{F4462041-D4E7-5FF9-84EF-3CE343DCD9D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76039" y="6521242"/>
            <a:ext cx="1029095" cy="1029095"/>
          </a:xfrm>
          <a:prstGeom prst="rect">
            <a:avLst/>
          </a:prstGeom>
          <a:noFill/>
          <a:ln>
            <a:noFill/>
          </a:ln>
        </p:spPr>
      </p:pic>
      <p:pic>
        <p:nvPicPr>
          <p:cNvPr id="1026" name="Picture 2" descr="NSPCC Pantosaurus Safeguarding - Vale View Primary School">
            <a:extLst>
              <a:ext uri="{FF2B5EF4-FFF2-40B4-BE49-F238E27FC236}">
                <a16:creationId xmlns:a16="http://schemas.microsoft.com/office/drawing/2014/main" id="{4C8EF816-2B7A-D0F8-BFFF-0F57A4D0C0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3825" y="5729748"/>
            <a:ext cx="2335700" cy="3576484"/>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5">
            <a:extLst>
              <a:ext uri="{FF2B5EF4-FFF2-40B4-BE49-F238E27FC236}">
                <a16:creationId xmlns:a16="http://schemas.microsoft.com/office/drawing/2014/main" id="{D1EC44BC-B24B-012B-ECE3-F86FFDB122BF}"/>
              </a:ext>
            </a:extLst>
          </p:cNvPr>
          <p:cNvSpPr txBox="1">
            <a:spLocks/>
          </p:cNvSpPr>
          <p:nvPr/>
        </p:nvSpPr>
        <p:spPr>
          <a:xfrm>
            <a:off x="2667830" y="5729748"/>
            <a:ext cx="2113280" cy="3928601"/>
          </a:xfrm>
          <a:prstGeom prst="rect">
            <a:avLst/>
          </a:prstGeom>
          <a:solidFill>
            <a:schemeClr val="accent1">
              <a:lumMod val="20000"/>
              <a:lumOff val="80000"/>
            </a:schemeClr>
          </a:solidFill>
          <a:ln w="38100">
            <a:solidFill>
              <a:srgbClr val="00206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900" dirty="0">
                <a:latin typeface="Gill Sans MT" panose="020B0502020104020203" pitchFamily="34" charset="0"/>
                <a:ea typeface="Calibri" panose="020F0502020204030204" pitchFamily="34" charset="0"/>
                <a:cs typeface="Times New Roman" panose="02020603050405020304" pitchFamily="18" charset="0"/>
              </a:rPr>
              <a:t>We use the NSPCC resources to teach pupils, in an age-appropriate manner about how to keep safe from sexual abuse. </a:t>
            </a:r>
          </a:p>
          <a:p>
            <a:pPr>
              <a:lnSpc>
                <a:spcPct val="107000"/>
              </a:lnSpc>
              <a:spcAft>
                <a:spcPts val="800"/>
              </a:spcAft>
            </a:pPr>
            <a:r>
              <a:rPr lang="en-GB" sz="900" dirty="0">
                <a:effectLst/>
                <a:latin typeface="Gill Sans MT" panose="020B0502020104020203" pitchFamily="34" charset="0"/>
                <a:ea typeface="Calibri" panose="020F0502020204030204" pitchFamily="34" charset="0"/>
                <a:cs typeface="Times New Roman" panose="02020603050405020304" pitchFamily="18" charset="0"/>
              </a:rPr>
              <a:t>Every family is different, and when and where you have these conversations may depend on your child's age, or how grown up they are - it's all about whatever feels natural for you and them.</a:t>
            </a:r>
          </a:p>
          <a:p>
            <a:pPr>
              <a:lnSpc>
                <a:spcPct val="107000"/>
              </a:lnSpc>
              <a:spcAft>
                <a:spcPts val="800"/>
              </a:spcAft>
            </a:pPr>
            <a:r>
              <a:rPr lang="en-GB" sz="900" dirty="0">
                <a:latin typeface="Gill Sans MT" panose="020B0502020104020203" pitchFamily="34" charset="0"/>
                <a:ea typeface="Calibri" panose="020F0502020204030204" pitchFamily="34" charset="0"/>
                <a:cs typeface="Times New Roman" panose="02020603050405020304" pitchFamily="18" charset="0"/>
              </a:rPr>
              <a:t>Scan the QR code or follow the link below to take you to the NSPCC website to find lots of information for parents and fun songs to teach them these crucial messages. </a:t>
            </a:r>
          </a:p>
          <a:p>
            <a:pPr>
              <a:lnSpc>
                <a:spcPct val="107000"/>
              </a:lnSpc>
              <a:spcAft>
                <a:spcPts val="800"/>
              </a:spcAft>
            </a:pPr>
            <a:r>
              <a:rPr lang="en-GB" sz="900" dirty="0">
                <a:effectLst/>
                <a:latin typeface="Gill Sans MT" panose="020B0502020104020203" pitchFamily="34" charset="0"/>
                <a:ea typeface="Calibri" panose="020F0502020204030204" pitchFamily="34" charset="0"/>
                <a:cs typeface="Times New Roman" panose="02020603050405020304" pitchFamily="18" charset="0"/>
                <a:hlinkClick r:id="rId7"/>
              </a:rPr>
              <a:t>https://www.nspcc.org.uk/keeping-children-safe/support-for-parents/pants-underwear-rule/</a:t>
            </a:r>
            <a:endParaRPr lang="en-GB" sz="900" dirty="0">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900" dirty="0">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900" dirty="0">
              <a:effectLst/>
              <a:latin typeface="Gill Sans MT" panose="020B0502020104020203" pitchFamily="34" charset="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28A16DBA-8128-6CEF-A4A1-DF7538974F8B}"/>
              </a:ext>
            </a:extLst>
          </p:cNvPr>
          <p:cNvPicPr>
            <a:picLocks noChangeAspect="1"/>
          </p:cNvPicPr>
          <p:nvPr/>
        </p:nvPicPr>
        <p:blipFill>
          <a:blip r:embed="rId8"/>
          <a:stretch>
            <a:fillRect/>
          </a:stretch>
        </p:blipFill>
        <p:spPr>
          <a:xfrm>
            <a:off x="3227380" y="8575255"/>
            <a:ext cx="994179" cy="994179"/>
          </a:xfrm>
          <a:prstGeom prst="rect">
            <a:avLst/>
          </a:prstGeom>
        </p:spPr>
      </p:pic>
    </p:spTree>
    <p:extLst>
      <p:ext uri="{BB962C8B-B14F-4D97-AF65-F5344CB8AC3E}">
        <p14:creationId xmlns:p14="http://schemas.microsoft.com/office/powerpoint/2010/main" val="2112691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4">
            <a:extLst>
              <a:ext uri="{FF2B5EF4-FFF2-40B4-BE49-F238E27FC236}">
                <a16:creationId xmlns:a16="http://schemas.microsoft.com/office/drawing/2014/main" id="{40AA4712-F96D-4E0B-AD36-B818BC95550E}"/>
              </a:ext>
            </a:extLst>
          </p:cNvPr>
          <p:cNvSpPr>
            <a:spLocks noGrp="1" noRot="1" noMove="1" noResize="1" noEditPoints="1" noAdjustHandles="1" noChangeArrowheads="1" noChangeShapeType="1"/>
          </p:cNvSpPr>
          <p:nvPr/>
        </p:nvSpPr>
        <p:spPr bwMode="auto">
          <a:xfrm>
            <a:off x="0" y="325272"/>
            <a:ext cx="1858316" cy="9580728"/>
          </a:xfrm>
          <a:prstGeom prst="rect">
            <a:avLst/>
          </a:prstGeom>
          <a:solidFill>
            <a:schemeClr val="tx2">
              <a:lumMod val="20000"/>
              <a:lumOff val="80000"/>
              <a:alpha val="34902"/>
            </a:schemeClr>
          </a:solidFill>
          <a:ln w="28575">
            <a:solidFill>
              <a:srgbClr val="002060"/>
            </a:solidFill>
          </a:ln>
        </p:spPr>
        <p:txBody>
          <a:bodyPr rot="0" vert="horz" wrap="square" lIns="182880" tIns="182880" rIns="182880" bIns="182880" anchor="t" anchorCtr="0" upright="1">
            <a:noAutofit/>
          </a:bodyPr>
          <a:lstStyle/>
          <a:p>
            <a:pPr marL="0" marR="0" lvl="0" indent="0" algn="ctr" defTabSz="457200" rtl="0" eaLnBrk="1" fontAlgn="auto" latinLnBrk="0" hangingPunct="1">
              <a:lnSpc>
                <a:spcPct val="107000"/>
              </a:lnSpc>
              <a:spcBef>
                <a:spcPts val="0"/>
              </a:spcBef>
              <a:spcAft>
                <a:spcPts val="1200"/>
              </a:spcAft>
              <a:buClrTx/>
              <a:buSzTx/>
              <a:buFontTx/>
              <a:buNone/>
              <a:tabLst/>
              <a:defRPr/>
            </a:pPr>
            <a:r>
              <a:rPr kumimoji="0" lang="en-GB" sz="1100" b="1" i="0" u="none" strike="noStrike" kern="1200" cap="none" spc="0" normalizeH="0" baseline="0" noProof="0" dirty="0">
                <a:ln>
                  <a:noFill/>
                </a:ln>
                <a:solidFill>
                  <a:srgbClr val="323E4F"/>
                </a:solidFill>
                <a:effectLst/>
                <a:uLnTx/>
                <a:uFillTx/>
                <a:latin typeface="Gill Sans MT" panose="020B0502020104020203" pitchFamily="34" charset="0"/>
                <a:ea typeface="Calibri" panose="020F0502020204030204" pitchFamily="34" charset="0"/>
                <a:cs typeface="Times New Roman" panose="02020603050405020304" pitchFamily="18" charset="0"/>
              </a:rPr>
              <a:t> </a:t>
            </a:r>
            <a:endPar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1200"/>
              </a:spcAft>
              <a:buClrTx/>
              <a:buSzTx/>
              <a:buFontTx/>
              <a:buNone/>
              <a:tabLst/>
              <a:defRPr/>
            </a:pPr>
            <a:r>
              <a:rPr kumimoji="0" lang="en-GB" sz="1100" b="1" i="0" u="none" strike="noStrike" kern="1200" cap="none" spc="0" normalizeH="0" baseline="0" noProof="0" dirty="0">
                <a:ln>
                  <a:noFill/>
                </a:ln>
                <a:solidFill>
                  <a:srgbClr val="323E4F"/>
                </a:solidFill>
                <a:effectLst/>
                <a:uLnTx/>
                <a:uFillTx/>
                <a:latin typeface="Gill Sans MT" panose="020B0502020104020203" pitchFamily="34" charset="0"/>
                <a:ea typeface="Calibri" panose="020F0502020204030204" pitchFamily="34" charset="0"/>
                <a:cs typeface="Times New Roman" panose="02020603050405020304" pitchFamily="18" charset="0"/>
              </a:rPr>
              <a:t> </a:t>
            </a:r>
            <a:endPar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1200"/>
              </a:spcAft>
              <a:buClrTx/>
              <a:buSzTx/>
              <a:buFontTx/>
              <a:buNone/>
              <a:tabLst/>
              <a:defRPr/>
            </a:pPr>
            <a:r>
              <a:rPr kumimoji="0" lang="en-GB" sz="1100" b="1" i="0" u="none" strike="noStrike" kern="1200" cap="none" spc="0" normalizeH="0" baseline="0" noProof="0" dirty="0">
                <a:ln>
                  <a:noFill/>
                </a:ln>
                <a:solidFill>
                  <a:srgbClr val="323E4F"/>
                </a:solidFill>
                <a:effectLst/>
                <a:uLnTx/>
                <a:uFillTx/>
                <a:latin typeface="Gill Sans MT" panose="020B0502020104020203" pitchFamily="34" charset="0"/>
                <a:ea typeface="Calibri" panose="020F0502020204030204" pitchFamily="34" charset="0"/>
                <a:cs typeface="Times New Roman" panose="02020603050405020304" pitchFamily="18" charset="0"/>
              </a:rPr>
              <a:t> </a:t>
            </a:r>
          </a:p>
          <a:p>
            <a:pPr marL="0" marR="0" lvl="0" indent="0" algn="l" defTabSz="457200" rtl="0" eaLnBrk="1" fontAlgn="auto" latinLnBrk="0" hangingPunct="1">
              <a:lnSpc>
                <a:spcPct val="107000"/>
              </a:lnSpc>
              <a:spcBef>
                <a:spcPts val="0"/>
              </a:spcBef>
              <a:spcAft>
                <a:spcPts val="120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1200"/>
              </a:spcAft>
              <a:buClrTx/>
              <a:buSzTx/>
              <a:buFontTx/>
              <a:buNone/>
              <a:tabLst/>
              <a:defRPr/>
            </a:pPr>
            <a:r>
              <a:rPr kumimoji="0" lang="en-GB" sz="1100" b="1" i="0" u="none" strike="noStrike" kern="1200" cap="none" spc="0" normalizeH="0" baseline="0" noProof="0" dirty="0">
                <a:ln>
                  <a:noFill/>
                </a:ln>
                <a:solidFill>
                  <a:srgbClr val="323E4F"/>
                </a:solidFill>
                <a:effectLst/>
                <a:uLnTx/>
                <a:uFillTx/>
                <a:latin typeface="Gill Sans MT" panose="020B0502020104020203" pitchFamily="34" charset="0"/>
                <a:ea typeface="Calibri" panose="020F0502020204030204" pitchFamily="34" charset="0"/>
                <a:cs typeface="Times New Roman" panose="02020603050405020304" pitchFamily="18" charset="0"/>
              </a:rPr>
              <a:t>Useful Acronyms &amp; Vocabulary</a:t>
            </a:r>
            <a:endPar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50800" lvl="0" indent="0" algn="l" defTabSz="457200" rtl="0" eaLnBrk="1" fontAlgn="auto" latinLnBrk="0" hangingPunct="1">
              <a:lnSpc>
                <a:spcPct val="92000"/>
              </a:lnSpc>
              <a:spcBef>
                <a:spcPts val="0"/>
              </a:spcBef>
              <a:spcAft>
                <a:spcPts val="80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Gill Sans MT" panose="020B0502020104020203" pitchFamily="34" charset="0"/>
                <a:ea typeface="Arial" panose="020B0604020202020204" pitchFamily="34" charset="0"/>
                <a:cs typeface="Times New Roman" panose="02020603050405020304" pitchFamily="18" charset="0"/>
              </a:rPr>
              <a:t>CAMHS:</a:t>
            </a:r>
            <a:r>
              <a:rPr kumimoji="0" lang="en-GB" sz="1000" b="0" i="0" u="none" strike="noStrike" kern="1200" cap="none" spc="0" normalizeH="0" baseline="0" noProof="0" dirty="0">
                <a:ln>
                  <a:noFill/>
                </a:ln>
                <a:solidFill>
                  <a:prstClr val="black"/>
                </a:solidFill>
                <a:effectLst/>
                <a:uLnTx/>
                <a:uFillTx/>
                <a:latin typeface="Gill Sans MT" panose="020B0502020104020203" pitchFamily="34" charset="0"/>
                <a:ea typeface="Arial" panose="020B0604020202020204" pitchFamily="34" charset="0"/>
                <a:cs typeface="Times New Roman" panose="02020603050405020304" pitchFamily="18" charset="0"/>
              </a:rPr>
              <a:t> Child and Adolescent Mental Health Services</a:t>
            </a:r>
            <a:endPar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Gill Sans MT" panose="020B0502020104020203" pitchFamily="34" charset="0"/>
                <a:ea typeface="Arial" panose="020B0604020202020204" pitchFamily="34" charset="0"/>
                <a:cs typeface="Times New Roman" panose="02020603050405020304" pitchFamily="18" charset="0"/>
              </a:rPr>
              <a:t>My Concern</a:t>
            </a:r>
            <a:r>
              <a:rPr kumimoji="0" lang="en-GB" sz="1000" b="0" i="0" u="none" strike="noStrike" kern="1200" cap="none" spc="0" normalizeH="0" baseline="0" noProof="0" dirty="0">
                <a:ln>
                  <a:noFill/>
                </a:ln>
                <a:solidFill>
                  <a:prstClr val="black"/>
                </a:solidFill>
                <a:effectLst/>
                <a:uLnTx/>
                <a:uFillTx/>
                <a:latin typeface="Gill Sans MT" panose="020B0502020104020203" pitchFamily="34" charset="0"/>
                <a:ea typeface="Arial" panose="020B0604020202020204" pitchFamily="34" charset="0"/>
                <a:cs typeface="Times New Roman" panose="02020603050405020304" pitchFamily="18" charset="0"/>
              </a:rPr>
              <a:t> – Safeguarding record system (safeguarding and child protection software for schools used at WGES).</a:t>
            </a:r>
            <a:endPar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12700" lvl="0" indent="0" algn="l" defTabSz="457200" rtl="0" eaLnBrk="1" fontAlgn="auto" latinLnBrk="0" hangingPunct="1">
              <a:lnSpc>
                <a:spcPct val="92000"/>
              </a:lnSpc>
              <a:spcBef>
                <a:spcPts val="0"/>
              </a:spcBef>
              <a:spcAft>
                <a:spcPts val="80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Gill Sans MT" panose="020B0502020104020203" pitchFamily="34" charset="0"/>
                <a:ea typeface="Arial" panose="020B0604020202020204" pitchFamily="34" charset="0"/>
                <a:cs typeface="Times New Roman" panose="02020603050405020304" pitchFamily="18" charset="0"/>
              </a:rPr>
              <a:t>EHA:</a:t>
            </a:r>
            <a:r>
              <a:rPr kumimoji="0" lang="en-GB" sz="1000" b="0" i="0" u="none" strike="noStrike" kern="1200" cap="none" spc="0" normalizeH="0" baseline="0" noProof="0" dirty="0">
                <a:ln>
                  <a:noFill/>
                </a:ln>
                <a:solidFill>
                  <a:prstClr val="black"/>
                </a:solidFill>
                <a:effectLst/>
                <a:uLnTx/>
                <a:uFillTx/>
                <a:latin typeface="Gill Sans MT" panose="020B0502020104020203" pitchFamily="34" charset="0"/>
                <a:ea typeface="Arial" panose="020B0604020202020204" pitchFamily="34" charset="0"/>
                <a:cs typeface="Times New Roman" panose="02020603050405020304" pitchFamily="18" charset="0"/>
              </a:rPr>
              <a:t> Early Help Assessment</a:t>
            </a:r>
            <a:endPar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12700" lvl="0" indent="0" algn="l" defTabSz="457200" rtl="0" eaLnBrk="1" fontAlgn="auto" latinLnBrk="0" hangingPunct="1">
              <a:lnSpc>
                <a:spcPct val="92000"/>
              </a:lnSpc>
              <a:spcBef>
                <a:spcPts val="0"/>
              </a:spcBef>
              <a:spcAft>
                <a:spcPts val="80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Gill Sans MT" panose="020B0502020104020203" pitchFamily="34" charset="0"/>
                <a:ea typeface="Arial" panose="020B0604020202020204" pitchFamily="34" charset="0"/>
                <a:cs typeface="Times New Roman" panose="02020603050405020304" pitchFamily="18" charset="0"/>
              </a:rPr>
              <a:t>SEND:</a:t>
            </a:r>
            <a:r>
              <a:rPr kumimoji="0" lang="en-GB" sz="1000" b="0" i="0" u="none" strike="noStrike" kern="1200" cap="none" spc="0" normalizeH="0" baseline="0" noProof="0" dirty="0">
                <a:ln>
                  <a:noFill/>
                </a:ln>
                <a:solidFill>
                  <a:prstClr val="black"/>
                </a:solidFill>
                <a:effectLst/>
                <a:uLnTx/>
                <a:uFillTx/>
                <a:latin typeface="Gill Sans MT" panose="020B0502020104020203" pitchFamily="34" charset="0"/>
                <a:ea typeface="Arial" panose="020B0604020202020204" pitchFamily="34" charset="0"/>
                <a:cs typeface="Times New Roman" panose="02020603050405020304" pitchFamily="18" charset="0"/>
              </a:rPr>
              <a:t> Special Educational Needs &amp; Disabilities </a:t>
            </a:r>
            <a:endPar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12700" lvl="0" indent="0" algn="ctr" defTabSz="457200" rtl="0" eaLnBrk="1" fontAlgn="auto" latinLnBrk="0" hangingPunct="1">
              <a:lnSpc>
                <a:spcPct val="92000"/>
              </a:lnSpc>
              <a:spcBef>
                <a:spcPts val="0"/>
              </a:spcBef>
              <a:spcAft>
                <a:spcPts val="800"/>
              </a:spcAft>
              <a:buClrTx/>
              <a:buSzTx/>
              <a:buFontTx/>
              <a:buNone/>
              <a:tabLst/>
              <a:defRPr/>
            </a:pPr>
            <a:r>
              <a:rPr kumimoji="0" lang="en-GB" sz="900" b="1" i="0" u="none" strike="noStrike" kern="1200" cap="none" spc="0" normalizeH="0" baseline="0" noProof="0" dirty="0">
                <a:ln>
                  <a:noFill/>
                </a:ln>
                <a:solidFill>
                  <a:srgbClr val="0070C0"/>
                </a:solidFill>
                <a:effectLst/>
                <a:uLnTx/>
                <a:uFillTx/>
                <a:latin typeface="Gill Sans MT" panose="020B0502020104020203" pitchFamily="34" charset="0"/>
                <a:ea typeface="Arial" panose="020B0604020202020204" pitchFamily="34" charset="0"/>
                <a:cs typeface="Times New Roman" panose="02020603050405020304" pitchFamily="18" charset="0"/>
              </a:rPr>
              <a:t>Safeguarding Information at WGES</a:t>
            </a:r>
            <a:endParaRPr kumimoji="0" lang="en-GB"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12700" lvl="0" indent="0" algn="ctr" defTabSz="457200" rtl="0" eaLnBrk="1" fontAlgn="auto" latinLnBrk="0" hangingPunct="1">
              <a:lnSpc>
                <a:spcPct val="92000"/>
              </a:lnSpc>
              <a:spcBef>
                <a:spcPts val="0"/>
              </a:spcBef>
              <a:spcAft>
                <a:spcPts val="80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Gill Sans MT" panose="020B0502020104020203" pitchFamily="34" charset="0"/>
                <a:ea typeface="Arial" panose="020B0604020202020204" pitchFamily="34" charset="0"/>
                <a:cs typeface="Times New Roman" panose="02020603050405020304" pitchFamily="18" charset="0"/>
              </a:rPr>
              <a:t>We have a wealth of information on our school website for parents to access, including important documents and contact details. </a:t>
            </a:r>
            <a:endParaRPr kumimoji="0" lang="en-GB"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12700" lvl="0" indent="0" algn="ctr" defTabSz="457200" rtl="0" eaLnBrk="1" fontAlgn="auto" latinLnBrk="0" hangingPunct="1">
              <a:lnSpc>
                <a:spcPct val="92000"/>
              </a:lnSpc>
              <a:spcBef>
                <a:spcPts val="0"/>
              </a:spcBef>
              <a:spcAft>
                <a:spcPts val="80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Gill Sans MT" panose="020B0502020104020203" pitchFamily="34" charset="0"/>
                <a:ea typeface="Arial" panose="020B0604020202020204" pitchFamily="34" charset="0"/>
                <a:cs typeface="Times New Roman" panose="02020603050405020304" pitchFamily="18" charset="0"/>
              </a:rPr>
              <a:t>Please visit </a:t>
            </a:r>
            <a:r>
              <a:rPr kumimoji="0" lang="en-GB" sz="900" b="0" i="0" u="sng" strike="noStrike" kern="1200" cap="none" spc="0" normalizeH="0" baseline="0" noProof="0" dirty="0">
                <a:ln>
                  <a:noFill/>
                </a:ln>
                <a:solidFill>
                  <a:srgbClr val="0563C1"/>
                </a:solidFill>
                <a:effectLst/>
                <a:uLnTx/>
                <a:uFillTx/>
                <a:latin typeface="Gill Sans MT" panose="020B0502020104020203" pitchFamily="34" charset="0"/>
                <a:ea typeface="Arial" panose="020B0604020202020204" pitchFamily="34" charset="0"/>
                <a:cs typeface="Times New Roman" panose="02020603050405020304" pitchFamily="18" charset="0"/>
                <a:hlinkClick r:id="rId2"/>
              </a:rPr>
              <a:t>www.williamgilbertend.derbyshire.sch.uk</a:t>
            </a:r>
            <a:r>
              <a:rPr kumimoji="0" lang="en-GB" sz="900" b="0" i="0" u="none" strike="noStrike" kern="1200" cap="none" spc="0" normalizeH="0" baseline="0" noProof="0" dirty="0">
                <a:ln>
                  <a:noFill/>
                </a:ln>
                <a:solidFill>
                  <a:prstClr val="black"/>
                </a:solidFill>
                <a:effectLst/>
                <a:uLnTx/>
                <a:uFillTx/>
                <a:latin typeface="Gill Sans MT" panose="020B0502020104020203" pitchFamily="34" charset="0"/>
                <a:ea typeface="Arial" panose="020B0604020202020204" pitchFamily="34" charset="0"/>
                <a:cs typeface="Times New Roman" panose="02020603050405020304" pitchFamily="18" charset="0"/>
              </a:rPr>
              <a:t> </a:t>
            </a:r>
            <a:endParaRPr kumimoji="0" lang="en-GB"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76200" lvl="0" indent="0" algn="l" defTabSz="457200" rtl="0" eaLnBrk="1" fontAlgn="auto" latinLnBrk="0" hangingPunct="1">
              <a:lnSpc>
                <a:spcPct val="92000"/>
              </a:lnSpc>
              <a:spcBef>
                <a:spcPts val="0"/>
              </a:spcBef>
              <a:spcAft>
                <a:spcPts val="80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Gill Sans MT" panose="020B0502020104020203" pitchFamily="34" charset="0"/>
                <a:ea typeface="Arial" panose="020B0604020202020204" pitchFamily="34" charset="0"/>
                <a:cs typeface="Times New Roman" panose="02020603050405020304" pitchFamily="18" charset="0"/>
              </a:rPr>
              <a:t> </a:t>
            </a:r>
            <a:r>
              <a:rPr kumimoji="0" lang="en-GB" sz="900" b="0" i="0" u="none" strike="noStrike" kern="1200" cap="none" spc="0" normalizeH="0" baseline="0" noProof="0" dirty="0">
                <a:ln>
                  <a:noFill/>
                </a:ln>
                <a:solidFill>
                  <a:prstClr val="black"/>
                </a:solidFill>
                <a:effectLst/>
                <a:uLnTx/>
                <a:uFillTx/>
                <a:latin typeface="Gill Sans MT" panose="020B0502020104020203" pitchFamily="34" charset="0"/>
                <a:ea typeface="Arial" panose="020B0604020202020204" pitchFamily="34" charset="0"/>
                <a:cs typeface="Times New Roman" panose="02020603050405020304" pitchFamily="18" charset="0"/>
              </a:rPr>
              <a:t>Scan the QR code below to take you to our </a:t>
            </a:r>
            <a:r>
              <a:rPr kumimoji="0" lang="en-GB" sz="900" b="1" i="0" u="none" strike="noStrike" kern="1200" cap="none" spc="0" normalizeH="0" baseline="0" noProof="0" dirty="0">
                <a:ln>
                  <a:noFill/>
                </a:ln>
                <a:solidFill>
                  <a:srgbClr val="0070C0"/>
                </a:solidFill>
                <a:effectLst/>
                <a:uLnTx/>
                <a:uFillTx/>
                <a:latin typeface="Gill Sans MT" panose="020B0502020104020203" pitchFamily="34" charset="0"/>
                <a:ea typeface="Arial" panose="020B0604020202020204" pitchFamily="34" charset="0"/>
                <a:cs typeface="Times New Roman" panose="02020603050405020304" pitchFamily="18" charset="0"/>
              </a:rPr>
              <a:t>parenting support page for further advice on mental health </a:t>
            </a:r>
          </a:p>
          <a:p>
            <a:pPr marL="0" marR="12700" lvl="0" indent="0" algn="ctr" defTabSz="457200" rtl="0" eaLnBrk="1" fontAlgn="auto" latinLnBrk="0" hangingPunct="1">
              <a:lnSpc>
                <a:spcPct val="92000"/>
              </a:lnSpc>
              <a:spcBef>
                <a:spcPts val="0"/>
              </a:spcBef>
              <a:spcAft>
                <a:spcPts val="800"/>
              </a:spcAft>
              <a:buClrTx/>
              <a:buSzTx/>
              <a:buFontTx/>
              <a:buNone/>
              <a:tabLst/>
              <a:defRPr/>
            </a:pPr>
            <a:endParaRPr kumimoji="0" lang="en-GB" sz="900" b="1" i="0" u="none" strike="noStrike" kern="1200" cap="none" spc="0" normalizeH="0" baseline="0" noProof="0" dirty="0">
              <a:ln>
                <a:noFill/>
              </a:ln>
              <a:solidFill>
                <a:srgbClr val="0070C0"/>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p>
            <a:pPr marL="0" marR="12700" lvl="0" indent="0" algn="ctr" defTabSz="457200" rtl="0" eaLnBrk="1" fontAlgn="auto" latinLnBrk="0" hangingPunct="1">
              <a:lnSpc>
                <a:spcPct val="92000"/>
              </a:lnSpc>
              <a:spcBef>
                <a:spcPts val="0"/>
              </a:spcBef>
              <a:spcAft>
                <a:spcPts val="800"/>
              </a:spcAft>
              <a:buClrTx/>
              <a:buSzTx/>
              <a:buFontTx/>
              <a:buNone/>
              <a:tabLst/>
              <a:defRPr/>
            </a:pPr>
            <a:endParaRPr kumimoji="0" lang="en-GB" sz="900" b="1" i="0" u="none" strike="noStrike" kern="1200" cap="none" spc="0" normalizeH="0" baseline="0" noProof="0" dirty="0">
              <a:ln>
                <a:noFill/>
              </a:ln>
              <a:solidFill>
                <a:srgbClr val="0070C0"/>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p>
            <a:pPr marL="0" marR="12700" lvl="0" indent="0" algn="ctr" defTabSz="457200" rtl="0" eaLnBrk="1" fontAlgn="auto" latinLnBrk="0" hangingPunct="1">
              <a:lnSpc>
                <a:spcPct val="92000"/>
              </a:lnSpc>
              <a:spcBef>
                <a:spcPts val="0"/>
              </a:spcBef>
              <a:spcAft>
                <a:spcPts val="800"/>
              </a:spcAft>
              <a:buClrTx/>
              <a:buSzTx/>
              <a:buFontTx/>
              <a:buNone/>
              <a:tabLst/>
              <a:defRPr/>
            </a:pPr>
            <a:endParaRPr kumimoji="0" lang="en-GB" sz="900" b="1" i="0" u="none" strike="noStrike" kern="1200" cap="none" spc="0" normalizeH="0" baseline="0" noProof="0" dirty="0">
              <a:ln>
                <a:noFill/>
              </a:ln>
              <a:solidFill>
                <a:srgbClr val="0070C0"/>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p>
            <a:pPr marL="0" marR="12700" lvl="0" indent="0" algn="ctr" defTabSz="457200" rtl="0" eaLnBrk="1" fontAlgn="auto" latinLnBrk="0" hangingPunct="1">
              <a:lnSpc>
                <a:spcPct val="92000"/>
              </a:lnSpc>
              <a:spcBef>
                <a:spcPts val="0"/>
              </a:spcBef>
              <a:spcAft>
                <a:spcPts val="800"/>
              </a:spcAft>
              <a:buClrTx/>
              <a:buSzTx/>
              <a:buFontTx/>
              <a:buNone/>
              <a:tabLst/>
              <a:defRPr/>
            </a:pPr>
            <a:endParaRPr kumimoji="0" lang="en-GB" sz="900" b="1" i="0" u="none" strike="noStrike" kern="1200" cap="none" spc="0" normalizeH="0" baseline="0" noProof="0" dirty="0">
              <a:ln>
                <a:noFill/>
              </a:ln>
              <a:solidFill>
                <a:srgbClr val="0070C0"/>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p>
            <a:pPr marL="0" marR="12700" lvl="0" indent="0" algn="ctr" defTabSz="457200" rtl="0" eaLnBrk="1" fontAlgn="auto" latinLnBrk="0" hangingPunct="1">
              <a:lnSpc>
                <a:spcPct val="92000"/>
              </a:lnSpc>
              <a:spcBef>
                <a:spcPts val="0"/>
              </a:spcBef>
              <a:spcAft>
                <a:spcPts val="800"/>
              </a:spcAft>
              <a:buClrTx/>
              <a:buSzTx/>
              <a:buFontTx/>
              <a:buNone/>
              <a:tabLst/>
              <a:defRPr/>
            </a:pPr>
            <a:endParaRPr kumimoji="0" lang="en-GB" sz="900" b="1" i="0" u="none" strike="noStrike" kern="1200" cap="none" spc="0" normalizeH="0" baseline="0" noProof="0" dirty="0">
              <a:ln>
                <a:noFill/>
              </a:ln>
              <a:solidFill>
                <a:srgbClr val="0070C0"/>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p>
            <a:pPr marL="0" marR="12700" lvl="0" indent="0" algn="ctr" defTabSz="457200" rtl="0" eaLnBrk="1" fontAlgn="auto" latinLnBrk="0" hangingPunct="1">
              <a:lnSpc>
                <a:spcPct val="92000"/>
              </a:lnSpc>
              <a:spcBef>
                <a:spcPts val="0"/>
              </a:spcBef>
              <a:spcAft>
                <a:spcPts val="80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The children’s mental health charity, Place2Be, has launched a new website aimed at helping parents with typical situations they may experience with children.</a:t>
            </a:r>
          </a:p>
          <a:p>
            <a:pPr marL="0" marR="12700" lvl="0" indent="0" algn="ctr" defTabSz="457200" rtl="0" eaLnBrk="1" fontAlgn="auto" latinLnBrk="0" hangingPunct="1">
              <a:lnSpc>
                <a:spcPct val="92000"/>
              </a:lnSpc>
              <a:spcBef>
                <a:spcPts val="0"/>
              </a:spcBef>
              <a:spcAft>
                <a:spcPts val="80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p>
            <a:pPr marL="0" marR="12700" lvl="0" indent="0" algn="ctr" defTabSz="457200" rtl="0" eaLnBrk="1" fontAlgn="auto" latinLnBrk="0" hangingPunct="1">
              <a:lnSpc>
                <a:spcPct val="92000"/>
              </a:lnSpc>
              <a:spcBef>
                <a:spcPts val="0"/>
              </a:spcBef>
              <a:spcAft>
                <a:spcPts val="80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12700" lvl="0" indent="0" algn="ctr" defTabSz="457200" rtl="0" eaLnBrk="1" fontAlgn="auto" latinLnBrk="0" hangingPunct="1">
              <a:lnSpc>
                <a:spcPct val="92000"/>
              </a:lnSpc>
              <a:spcBef>
                <a:spcPts val="0"/>
              </a:spcBef>
              <a:spcAft>
                <a:spcPts val="80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The Parenting Smart website can be found here: </a:t>
            </a:r>
            <a:r>
              <a:rPr kumimoji="0" lang="en-GB" sz="1000" b="0" i="0" u="sng" strike="noStrike" kern="1200" cap="none" spc="0" normalizeH="0" baseline="0" noProof="0" dirty="0">
                <a:ln>
                  <a:noFill/>
                </a:ln>
                <a:solidFill>
                  <a:srgbClr val="0563C1"/>
                </a:solidFill>
                <a:effectLst/>
                <a:uLnTx/>
                <a:uFillTx/>
                <a:latin typeface="Gill Sans MT" panose="020B0502020104020203" pitchFamily="34" charset="0"/>
                <a:ea typeface="Calibri" panose="020F0502020204030204" pitchFamily="34" charset="0"/>
                <a:cs typeface="Times New Roman" panose="02020603050405020304" pitchFamily="18" charset="0"/>
                <a:hlinkClick r:id="rId3"/>
              </a:rPr>
              <a:t>https://parentingsmart.place2be.org.uk/</a:t>
            </a:r>
            <a:endPar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12700" lvl="0" indent="0" algn="ctr" defTabSz="457200" rtl="0" eaLnBrk="1" fontAlgn="auto" latinLnBrk="0" hangingPunct="1">
              <a:lnSpc>
                <a:spcPct val="92000"/>
              </a:lnSpc>
              <a:spcBef>
                <a:spcPts val="0"/>
              </a:spcBef>
              <a:spcAft>
                <a:spcPts val="80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2400"/>
              </a:spcBef>
              <a:spcAft>
                <a:spcPts val="1200"/>
              </a:spcAft>
              <a:buClrTx/>
              <a:buSzTx/>
              <a:buFontTx/>
              <a:buNone/>
              <a:tabLst/>
              <a:defRPr/>
            </a:pPr>
            <a:r>
              <a:rPr kumimoji="0" lang="en-GB" sz="1200" b="1" i="0" u="none" strike="noStrike" kern="1200" cap="none" spc="0" normalizeH="0" baseline="0" noProof="0" dirty="0">
                <a:ln>
                  <a:noFill/>
                </a:ln>
                <a:solidFill>
                  <a:srgbClr val="323E4F"/>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GB"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dirty="0">
                <a:ln>
                  <a:noFill/>
                </a:ln>
                <a:solidFill>
                  <a:srgbClr val="323E4F"/>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D5A8A5C6-45AC-B695-F4A7-5419CE66A8B9}"/>
              </a:ext>
            </a:extLst>
          </p:cNvPr>
          <p:cNvSpPr>
            <a:spLocks noGrp="1" noRot="1" noMove="1" noResize="1" noEditPoints="1" noAdjustHandles="1" noChangeArrowheads="1" noChangeShapeType="1"/>
          </p:cNvSpPr>
          <p:nvPr/>
        </p:nvSpPr>
        <p:spPr>
          <a:xfrm>
            <a:off x="-7620" y="-41441"/>
            <a:ext cx="1865936" cy="175006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icon&#10;&#10;Description automatically generated">
            <a:extLst>
              <a:ext uri="{FF2B5EF4-FFF2-40B4-BE49-F238E27FC236}">
                <a16:creationId xmlns:a16="http://schemas.microsoft.com/office/drawing/2014/main" id="{5DE15174-7C2A-B4F9-FB74-9A147082FAB0}"/>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544512" y="189547"/>
            <a:ext cx="866775" cy="1370965"/>
          </a:xfrm>
          <a:prstGeom prst="rect">
            <a:avLst/>
          </a:prstGeom>
        </p:spPr>
      </p:pic>
      <p:pic>
        <p:nvPicPr>
          <p:cNvPr id="6" name="Picture 5" descr="Qr code&#10;&#10;Description automatically generated">
            <a:extLst>
              <a:ext uri="{FF2B5EF4-FFF2-40B4-BE49-F238E27FC236}">
                <a16:creationId xmlns:a16="http://schemas.microsoft.com/office/drawing/2014/main" id="{2FD08975-A142-8D3A-5E2F-7E0DE5D5867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0798" y="6705204"/>
            <a:ext cx="1029095" cy="1029095"/>
          </a:xfrm>
          <a:prstGeom prst="rect">
            <a:avLst/>
          </a:prstGeom>
          <a:noFill/>
          <a:ln>
            <a:noFill/>
          </a:ln>
        </p:spPr>
      </p:pic>
      <p:sp>
        <p:nvSpPr>
          <p:cNvPr id="10" name="Text Box 12">
            <a:extLst>
              <a:ext uri="{FF2B5EF4-FFF2-40B4-BE49-F238E27FC236}">
                <a16:creationId xmlns:a16="http://schemas.microsoft.com/office/drawing/2014/main" id="{027BE1C6-B184-E0EE-E9C3-33E83D769D07}"/>
              </a:ext>
            </a:extLst>
          </p:cNvPr>
          <p:cNvSpPr txBox="1">
            <a:spLocks/>
          </p:cNvSpPr>
          <p:nvPr/>
        </p:nvSpPr>
        <p:spPr>
          <a:xfrm>
            <a:off x="1987230" y="6544832"/>
            <a:ext cx="2199768" cy="2435103"/>
          </a:xfrm>
          <a:prstGeom prst="rect">
            <a:avLst/>
          </a:prstGeom>
          <a:solidFill>
            <a:srgbClr val="CCECFF"/>
          </a:solidFill>
          <a:ln w="38100">
            <a:solidFill>
              <a:srgbClr val="00206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GB" sz="1100" b="1" i="0" u="none" strike="noStrike" kern="1200" cap="none" spc="0" normalizeH="0" baseline="0" noProof="0" dirty="0">
                <a:ln>
                  <a:noFill/>
                </a:ln>
                <a:solidFill>
                  <a:srgbClr val="0070C0"/>
                </a:solidFill>
                <a:effectLst/>
                <a:uLnTx/>
                <a:uFillTx/>
                <a:latin typeface="Gill Sans MT" panose="020B0502020104020203" pitchFamily="34" charset="0"/>
                <a:ea typeface="Calibri" panose="020F0502020204030204" pitchFamily="34" charset="0"/>
                <a:cs typeface="Times New Roman" panose="02020603050405020304" pitchFamily="18" charset="0"/>
              </a:rPr>
              <a:t> </a:t>
            </a:r>
            <a:endPar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GB" sz="1100" b="1" i="0" u="none" strike="noStrike" kern="1200" cap="none" spc="0" normalizeH="0" baseline="0" noProof="0" dirty="0">
                <a:ln>
                  <a:noFill/>
                </a:ln>
                <a:solidFill>
                  <a:srgbClr val="0070C0"/>
                </a:solidFill>
                <a:effectLst/>
                <a:uLnTx/>
                <a:uFillTx/>
                <a:latin typeface="Gill Sans MT" panose="020B0502020104020203" pitchFamily="34" charset="0"/>
                <a:ea typeface="Calibri" panose="020F0502020204030204" pitchFamily="34" charset="0"/>
                <a:cs typeface="Times New Roman" panose="02020603050405020304" pitchFamily="18" charset="0"/>
              </a:rPr>
              <a:t> </a:t>
            </a: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000" b="1" i="0" u="none" strike="noStrike" kern="1200" cap="none" spc="0" normalizeH="0" baseline="0" noProof="0" dirty="0">
                <a:ln>
                  <a:noFill/>
                </a:ln>
                <a:solidFill>
                  <a:srgbClr val="0070C0"/>
                </a:solidFill>
                <a:effectLst/>
                <a:uLnTx/>
                <a:uFillTx/>
                <a:latin typeface="Gill Sans MT" panose="020B0502020104020203" pitchFamily="34" charset="0"/>
                <a:ea typeface="Calibri" panose="020F0502020204030204" pitchFamily="34" charset="0"/>
                <a:cs typeface="Times New Roman" panose="02020603050405020304" pitchFamily="18" charset="0"/>
              </a:rPr>
              <a:t>Parental Support</a:t>
            </a:r>
            <a:endParaRPr kumimoji="0" lang="en-GB"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Gill Sans MT" panose="020B0502020104020203" pitchFamily="34" charset="0"/>
                <a:ea typeface="Times New Roman" panose="02020603050405020304" pitchFamily="18" charset="0"/>
                <a:cs typeface="+mn-cs"/>
              </a:rPr>
              <a:t>We know parenting isn’t always easy. Young Minds have lots of practical advice and tips on supporting your child - from how to encourage your child to open up about their feelings to dealing with mental health services. No matter what</a:t>
            </a:r>
            <a:r>
              <a:rPr kumimoji="0" lang="en-GB" sz="800" b="0" i="0" u="none" strike="noStrike" kern="1200" cap="none" spc="0" normalizeH="0" baseline="0" noProof="0" dirty="0">
                <a:ln>
                  <a:noFill/>
                </a:ln>
                <a:solidFill>
                  <a:srgbClr val="000000"/>
                </a:solidFill>
                <a:effectLst/>
                <a:uLnTx/>
                <a:uFillTx/>
                <a:latin typeface="Lato" panose="020F0502020204030203" pitchFamily="34" charset="0"/>
                <a:ea typeface="Times New Roman" panose="02020603050405020304" pitchFamily="18" charset="0"/>
                <a:cs typeface="+mn-cs"/>
              </a:rPr>
              <a:t> </a:t>
            </a:r>
            <a:r>
              <a:rPr kumimoji="0" lang="en-GB" sz="800" b="0" i="0" u="none" strike="noStrike" kern="1200" cap="none" spc="0" normalizeH="0" baseline="0" noProof="0" dirty="0">
                <a:ln>
                  <a:noFill/>
                </a:ln>
                <a:solidFill>
                  <a:srgbClr val="000000"/>
                </a:solidFill>
                <a:effectLst/>
                <a:uLnTx/>
                <a:uFillTx/>
                <a:latin typeface="Gill Sans MT" panose="020B0502020104020203" pitchFamily="34" charset="0"/>
                <a:ea typeface="Times New Roman" panose="02020603050405020304" pitchFamily="18" charset="0"/>
                <a:cs typeface="+mn-cs"/>
              </a:rPr>
              <a:t>you and your child are going through, things can get better.</a:t>
            </a:r>
            <a:r>
              <a:rPr kumimoji="0" lang="en-GB" sz="105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GB" sz="800" b="0" i="0" u="none" strike="noStrike" kern="1200" cap="none" spc="0" normalizeH="0" baseline="0" noProof="0" dirty="0">
                <a:ln>
                  <a:noFill/>
                </a:ln>
                <a:solidFill>
                  <a:srgbClr val="000000"/>
                </a:solidFill>
                <a:effectLst/>
                <a:uLnTx/>
                <a:uFillTx/>
                <a:latin typeface="Gill Sans MT" panose="020B0502020104020203" pitchFamily="34" charset="0"/>
                <a:ea typeface="Times New Roman" panose="02020603050405020304" pitchFamily="18" charset="0"/>
                <a:cs typeface="+mn-cs"/>
              </a:rPr>
              <a:t>They also have a Parents Helpline which can provide</a:t>
            </a:r>
            <a:r>
              <a:rPr kumimoji="0" lang="en-GB" sz="800" b="0" i="0" u="none" strike="noStrike" kern="1200" cap="none" spc="0" normalizeH="0" baseline="0" noProof="0" dirty="0">
                <a:ln>
                  <a:noFill/>
                </a:ln>
                <a:solidFill>
                  <a:srgbClr val="000000"/>
                </a:solidFill>
                <a:effectLst/>
                <a:uLnTx/>
                <a:uFillTx/>
                <a:latin typeface="Lato" panose="020F0502020204030203" pitchFamily="34" charset="0"/>
                <a:ea typeface="Times New Roman" panose="02020603050405020304" pitchFamily="18" charset="0"/>
                <a:cs typeface="+mn-cs"/>
              </a:rPr>
              <a:t> </a:t>
            </a:r>
            <a:r>
              <a:rPr kumimoji="0" lang="en-GB" sz="800" b="0" i="0" u="none" strike="noStrike" kern="1200" cap="none" spc="0" normalizeH="0" baseline="0" noProof="0" dirty="0">
                <a:ln>
                  <a:noFill/>
                </a:ln>
                <a:solidFill>
                  <a:srgbClr val="000000"/>
                </a:solidFill>
                <a:effectLst/>
                <a:uLnTx/>
                <a:uFillTx/>
                <a:latin typeface="Gill Sans MT" panose="020B0502020104020203" pitchFamily="34" charset="0"/>
                <a:ea typeface="Times New Roman" panose="02020603050405020304" pitchFamily="18" charset="0"/>
                <a:cs typeface="+mn-cs"/>
              </a:rPr>
              <a:t>advice and support if you're worried about a child or young person.</a:t>
            </a:r>
            <a:endParaRPr kumimoji="0" lang="en-GB" sz="105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Visit </a:t>
            </a:r>
            <a:r>
              <a:rPr kumimoji="0" lang="en-GB" sz="8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6"/>
              </a:rPr>
              <a:t>https://www.youngminds.org.uk/parent/</a:t>
            </a:r>
            <a:endParaRPr kumimoji="0" lang="en-GB"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GB"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85C97CB7-8BAE-0545-5948-0EC05B82E81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395582" y="6692830"/>
            <a:ext cx="1383063" cy="414749"/>
          </a:xfrm>
          <a:prstGeom prst="rect">
            <a:avLst/>
          </a:prstGeom>
          <a:noFill/>
          <a:ln>
            <a:noFill/>
          </a:ln>
        </p:spPr>
      </p:pic>
      <p:sp>
        <p:nvSpPr>
          <p:cNvPr id="12" name="Text Box 15">
            <a:extLst>
              <a:ext uri="{FF2B5EF4-FFF2-40B4-BE49-F238E27FC236}">
                <a16:creationId xmlns:a16="http://schemas.microsoft.com/office/drawing/2014/main" id="{7538DDDC-18D5-7546-35D1-90D8CE32CA6A}"/>
              </a:ext>
            </a:extLst>
          </p:cNvPr>
          <p:cNvSpPr txBox="1">
            <a:spLocks/>
          </p:cNvSpPr>
          <p:nvPr/>
        </p:nvSpPr>
        <p:spPr>
          <a:xfrm>
            <a:off x="1955799" y="102952"/>
            <a:ext cx="4622801" cy="3350717"/>
          </a:xfrm>
          <a:prstGeom prst="rect">
            <a:avLst/>
          </a:prstGeom>
          <a:solidFill>
            <a:schemeClr val="accent1">
              <a:lumMod val="20000"/>
              <a:lumOff val="80000"/>
            </a:schemeClr>
          </a:solidFill>
          <a:ln w="38100">
            <a:solidFill>
              <a:srgbClr val="00206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spcBef>
                <a:spcPts val="0"/>
              </a:spcBef>
              <a:spcAft>
                <a:spcPts val="800"/>
              </a:spcAft>
              <a:buClrTx/>
              <a:buSzTx/>
              <a:buFontTx/>
              <a:buNone/>
              <a:tabLst/>
              <a:defRPr/>
            </a:pPr>
            <a:r>
              <a:rPr kumimoji="0" lang="en-GB" sz="1400" b="1" i="0" u="none" strike="noStrike" kern="1200" cap="none" spc="0" normalizeH="0" baseline="0" noProof="0" dirty="0">
                <a:ln>
                  <a:noFill/>
                </a:ln>
                <a:solidFill>
                  <a:srgbClr val="4472C4"/>
                </a:solidFill>
                <a:effectLst/>
                <a:uLnTx/>
                <a:uFillTx/>
                <a:latin typeface="Gill Sans MT" panose="020B0502020104020203" pitchFamily="34" charset="0"/>
                <a:ea typeface="Calibri" panose="020F0502020204030204" pitchFamily="34" charset="0"/>
                <a:cs typeface="Times New Roman" panose="02020603050405020304" pitchFamily="18" charset="0"/>
              </a:rPr>
              <a:t>Supporting Pupils M</a:t>
            </a:r>
            <a:r>
              <a:rPr kumimoji="0" lang="en-GB" sz="1200" b="1" i="0" u="none" strike="noStrike" kern="1200" cap="none" spc="0" normalizeH="0" baseline="0" noProof="0" dirty="0">
                <a:ln>
                  <a:noFill/>
                </a:ln>
                <a:solidFill>
                  <a:srgbClr val="4472C4"/>
                </a:solidFill>
                <a:effectLst/>
                <a:uLnTx/>
                <a:uFillTx/>
                <a:latin typeface="Gill Sans MT" panose="020B0502020104020203" pitchFamily="34" charset="0"/>
                <a:ea typeface="Calibri" panose="020F0502020204030204" pitchFamily="34" charset="0"/>
                <a:cs typeface="Times New Roman" panose="02020603050405020304" pitchFamily="18" charset="0"/>
              </a:rPr>
              <a:t>ental Health </a:t>
            </a:r>
            <a:endPar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gn="l">
              <a:spcBef>
                <a:spcPts val="600"/>
              </a:spcBef>
              <a:spcAft>
                <a:spcPts val="300"/>
              </a:spcAft>
              <a:buNone/>
            </a:pPr>
            <a:r>
              <a:rPr kumimoji="0" lang="en-GB" sz="900" b="0" i="0" u="none" strike="noStrike" kern="1200" cap="none" spc="0" normalizeH="0" baseline="0" noProof="0" dirty="0">
                <a:ln>
                  <a:noFill/>
                </a:ln>
                <a:solidFill>
                  <a:prstClr val="black"/>
                </a:solidFill>
                <a:effectLst/>
                <a:uLnTx/>
                <a:uFillTx/>
                <a:latin typeface="Gill Sans MT" panose="020B0502020104020203" pitchFamily="34" charset="0"/>
                <a:ea typeface="Arial" panose="020B0604020202020204" pitchFamily="34" charset="0"/>
                <a:cs typeface="Times New Roman" panose="02020603050405020304" pitchFamily="18" charset="0"/>
              </a:rPr>
              <a:t>At William Gilbert C of E Primary School and Nursery, we are committed to supporting the emotional health and wellbeing of our pupils and staff. We know that everyone experiences life challenges that can make us vulnerable, and, at times, anyone may need additional emotional support. We take the view that positive mental health is a universal right and that we all have a role to play. Our Relationships and Health Education lessons support pupils in developing strategies to take care of their mental health and well-being. This month we raised awareness further through assemblies to mark World Mental Health Day. </a:t>
            </a:r>
          </a:p>
          <a:p>
            <a:pPr>
              <a:spcBef>
                <a:spcPts val="600"/>
              </a:spcBef>
              <a:spcAft>
                <a:spcPts val="300"/>
              </a:spcAft>
            </a:pPr>
            <a:r>
              <a:rPr lang="en-GB" sz="900" b="1" dirty="0">
                <a:solidFill>
                  <a:srgbClr val="0070C0"/>
                </a:solidFill>
                <a:latin typeface="Gill Sans MT" panose="020B0502020104020203" pitchFamily="34" charset="0"/>
                <a:ea typeface="Arial" panose="020B0604020202020204" pitchFamily="34" charset="0"/>
                <a:cs typeface="Times New Roman" panose="02020603050405020304" pitchFamily="18" charset="0"/>
              </a:rPr>
              <a:t>At William Gilbert Primary School and Nursery, we:</a:t>
            </a:r>
          </a:p>
          <a:p>
            <a:pPr algn="l">
              <a:spcBef>
                <a:spcPts val="600"/>
              </a:spcBef>
              <a:spcAft>
                <a:spcPts val="300"/>
              </a:spcAft>
              <a:buNone/>
            </a:pPr>
            <a:r>
              <a:rPr lang="en-GB" sz="900" b="0" i="0" dirty="0">
                <a:solidFill>
                  <a:srgbClr val="424242"/>
                </a:solidFill>
                <a:effectLst/>
                <a:latin typeface="Gill Sans MT" panose="020B0502020104020203" pitchFamily="34" charset="0"/>
              </a:rPr>
              <a:t>At our school, we place a strong emphasis on helping children understand and manage their emotions. In Years 1 to 6, we use the </a:t>
            </a:r>
            <a:r>
              <a:rPr lang="en-GB" sz="900" b="0" i="1" dirty="0">
                <a:solidFill>
                  <a:srgbClr val="424242"/>
                </a:solidFill>
                <a:effectLst/>
                <a:latin typeface="Gill Sans MT" panose="020B0502020104020203" pitchFamily="34" charset="0"/>
              </a:rPr>
              <a:t>Zones of Regulation</a:t>
            </a:r>
            <a:r>
              <a:rPr lang="en-GB" sz="900" b="0" i="0" dirty="0">
                <a:solidFill>
                  <a:srgbClr val="424242"/>
                </a:solidFill>
                <a:effectLst/>
                <a:latin typeface="Gill Sans MT" panose="020B0502020104020203" pitchFamily="34" charset="0"/>
              </a:rPr>
              <a:t> to support pupils in recognising how they’re feeling, identifying the physical signs of different emotions, and learning strategies to help them regulate their responses. In Early Years, we use </a:t>
            </a:r>
            <a:r>
              <a:rPr lang="en-GB" sz="900" b="0" i="1" dirty="0">
                <a:solidFill>
                  <a:srgbClr val="424242"/>
                </a:solidFill>
                <a:effectLst/>
                <a:latin typeface="Gill Sans MT" panose="020B0502020104020203" pitchFamily="34" charset="0"/>
              </a:rPr>
              <a:t>The Colour Monster</a:t>
            </a:r>
            <a:r>
              <a:rPr lang="en-GB" sz="900" b="0" i="0" dirty="0">
                <a:solidFill>
                  <a:srgbClr val="424242"/>
                </a:solidFill>
                <a:effectLst/>
                <a:latin typeface="Gill Sans MT" panose="020B0502020104020203" pitchFamily="34" charset="0"/>
              </a:rPr>
              <a:t> resources to introduce these ideas in a gentle, age-appropriate way, helping our youngest children begin to name and understand their feelings.</a:t>
            </a:r>
          </a:p>
          <a:p>
            <a:pPr algn="l">
              <a:spcBef>
                <a:spcPts val="600"/>
              </a:spcBef>
              <a:spcAft>
                <a:spcPts val="300"/>
              </a:spcAft>
            </a:pPr>
            <a:r>
              <a:rPr lang="en-GB" sz="900" b="0" i="0" dirty="0">
                <a:solidFill>
                  <a:srgbClr val="424242"/>
                </a:solidFill>
                <a:effectLst/>
                <a:latin typeface="Gill Sans MT" panose="020B0502020104020203" pitchFamily="34" charset="0"/>
              </a:rPr>
              <a:t>Across all year groups, we also explore the science of the brain—how different parts help us think, feel, and respond—and how we can use tools like breathing, movement, and mindfulness to calm ourselves when emotions feel overwhelming. This whole-school approach helps children build emotional literacy, resilience, and confidence in managing their mental health.</a:t>
            </a:r>
          </a:p>
        </p:txBody>
      </p:sp>
      <p:pic>
        <p:nvPicPr>
          <p:cNvPr id="13" name="Picture 12" descr="Diagram&#10;&#10;Description automatically generated">
            <a:extLst>
              <a:ext uri="{FF2B5EF4-FFF2-40B4-BE49-F238E27FC236}">
                <a16:creationId xmlns:a16="http://schemas.microsoft.com/office/drawing/2014/main" id="{8741E492-A1C5-BF40-9CDE-F342AA03DE3D}"/>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02092" y="8647059"/>
            <a:ext cx="1246505" cy="517525"/>
          </a:xfrm>
          <a:prstGeom prst="rect">
            <a:avLst/>
          </a:prstGeom>
          <a:noFill/>
          <a:ln>
            <a:noFill/>
          </a:ln>
        </p:spPr>
      </p:pic>
      <p:pic>
        <p:nvPicPr>
          <p:cNvPr id="3074" name="Picture 2" descr="World Mental Health Day graphic">
            <a:extLst>
              <a:ext uri="{FF2B5EF4-FFF2-40B4-BE49-F238E27FC236}">
                <a16:creationId xmlns:a16="http://schemas.microsoft.com/office/drawing/2014/main" id="{EDB73F26-EC2A-DA58-FD90-6531F8F0D0B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3276" r="26307"/>
          <a:stretch/>
        </p:blipFill>
        <p:spPr bwMode="auto">
          <a:xfrm>
            <a:off x="4301225" y="7861529"/>
            <a:ext cx="809176" cy="111840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786DCB0-0F4C-A0FD-AE1B-A35BC8CDE7F7}"/>
              </a:ext>
            </a:extLst>
          </p:cNvPr>
          <p:cNvSpPr txBox="1">
            <a:spLocks/>
          </p:cNvSpPr>
          <p:nvPr/>
        </p:nvSpPr>
        <p:spPr>
          <a:xfrm>
            <a:off x="1967473" y="9060600"/>
            <a:ext cx="4769880" cy="742447"/>
          </a:xfrm>
          <a:prstGeom prst="rect">
            <a:avLst/>
          </a:prstGeom>
          <a:solidFill>
            <a:srgbClr val="CCECFF"/>
          </a:solidFill>
          <a:ln w="28575">
            <a:solidFill>
              <a:srgbClr val="002060"/>
            </a:solidFill>
          </a:ln>
        </p:spPr>
        <p:txBody>
          <a:bodyPr wrap="square" rtlCol="0">
            <a:spAutoFit/>
          </a:bodyPr>
          <a:lstStyle/>
          <a:p>
            <a:pPr marL="0" marR="0" lvl="0" indent="0" algn="l" defTabSz="457200" rtl="0" eaLnBrk="1" fontAlgn="auto" latinLnBrk="0" hangingPunct="1">
              <a:lnSpc>
                <a:spcPct val="107000"/>
              </a:lnSpc>
              <a:spcBef>
                <a:spcPts val="0"/>
              </a:spcBef>
              <a:spcAft>
                <a:spcPts val="60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Gill Sans MT" panose="020B0502020104020203" pitchFamily="34" charset="0"/>
                <a:ea typeface="Arial" panose="020B0604020202020204" pitchFamily="34" charset="0"/>
                <a:cs typeface="Times New Roman" panose="02020603050405020304" pitchFamily="18" charset="0"/>
              </a:rPr>
              <a:t>As a parent or carer, you may sometimes experience your own mental health issues or anxieties and find it difficult to cope with parenting your child. But with the right support and resources it is perfectly possible to be a good parent while managing these problems and to care for and support your children in a positive way. For those affected, the websites below may be helpful, or accessing early help through our well-being and pastoral mentor – Mrs Aston (01332) 840 395 or pastrorallead</a:t>
            </a:r>
            <a:r>
              <a:rPr kumimoji="0" lang="en-GB" sz="800" b="0" i="0" u="none" strike="noStrike" kern="1200" cap="none" spc="0" normalizeH="0" baseline="0" noProof="0" dirty="0">
                <a:ln>
                  <a:noFill/>
                </a:ln>
                <a:solidFill>
                  <a:prstClr val="black"/>
                </a:solidFill>
                <a:effectLst/>
                <a:uLnTx/>
                <a:uFillTx/>
                <a:latin typeface="Gill Sans MT" panose="020B0502020104020203" pitchFamily="34" charset="0"/>
                <a:ea typeface="Arial" panose="020B0604020202020204" pitchFamily="34" charset="0"/>
                <a:cs typeface="Times New Roman" panose="02020603050405020304" pitchFamily="18" charset="0"/>
                <a:hlinkClick r:id="rId10"/>
              </a:rPr>
              <a:t>@williamgilbertend.derbyshire.sch.uk</a:t>
            </a:r>
            <a:r>
              <a:rPr kumimoji="0" lang="en-GB" sz="800" b="0" i="0" u="none" strike="noStrike" kern="1200" cap="none" spc="0" normalizeH="0" baseline="0" noProof="0" dirty="0">
                <a:ln>
                  <a:noFill/>
                </a:ln>
                <a:solidFill>
                  <a:prstClr val="black"/>
                </a:solidFill>
                <a:effectLst/>
                <a:uLnTx/>
                <a:uFillTx/>
                <a:latin typeface="Gill Sans MT" panose="020B0502020104020203" pitchFamily="34" charset="0"/>
                <a:ea typeface="Arial" panose="020B0604020202020204" pitchFamily="34" charset="0"/>
                <a:cs typeface="Times New Roman" panose="02020603050405020304" pitchFamily="18" charset="0"/>
              </a:rPr>
              <a:t> </a:t>
            </a:r>
          </a:p>
        </p:txBody>
      </p:sp>
      <p:pic>
        <p:nvPicPr>
          <p:cNvPr id="9" name="Picture 8">
            <a:extLst>
              <a:ext uri="{FF2B5EF4-FFF2-40B4-BE49-F238E27FC236}">
                <a16:creationId xmlns:a16="http://schemas.microsoft.com/office/drawing/2014/main" id="{8DB069A6-3057-30D7-5D53-8F605D901324}"/>
              </a:ext>
            </a:extLst>
          </p:cNvPr>
          <p:cNvPicPr>
            <a:picLocks noChangeAspect="1"/>
          </p:cNvPicPr>
          <p:nvPr/>
        </p:nvPicPr>
        <p:blipFill>
          <a:blip r:embed="rId11"/>
          <a:stretch>
            <a:fillRect/>
          </a:stretch>
        </p:blipFill>
        <p:spPr>
          <a:xfrm>
            <a:off x="1912186" y="3531941"/>
            <a:ext cx="2247879" cy="1096353"/>
          </a:xfrm>
          <a:prstGeom prst="rect">
            <a:avLst/>
          </a:prstGeom>
        </p:spPr>
      </p:pic>
      <p:pic>
        <p:nvPicPr>
          <p:cNvPr id="18" name="Picture 17">
            <a:hlinkClick r:id="rId12"/>
            <a:extLst>
              <a:ext uri="{FF2B5EF4-FFF2-40B4-BE49-F238E27FC236}">
                <a16:creationId xmlns:a16="http://schemas.microsoft.com/office/drawing/2014/main" id="{16571634-ABF5-2D93-AF53-5ED7F850E582}"/>
              </a:ext>
            </a:extLst>
          </p:cNvPr>
          <p:cNvPicPr>
            <a:picLocks noChangeAspect="1"/>
          </p:cNvPicPr>
          <p:nvPr/>
        </p:nvPicPr>
        <p:blipFill>
          <a:blip r:embed="rId13"/>
          <a:stretch>
            <a:fillRect/>
          </a:stretch>
        </p:blipFill>
        <p:spPr>
          <a:xfrm>
            <a:off x="1950048" y="5269313"/>
            <a:ext cx="2179200" cy="1194854"/>
          </a:xfrm>
          <a:prstGeom prst="rect">
            <a:avLst/>
          </a:prstGeom>
        </p:spPr>
      </p:pic>
      <p:pic>
        <p:nvPicPr>
          <p:cNvPr id="20" name="Picture 19">
            <a:extLst>
              <a:ext uri="{FF2B5EF4-FFF2-40B4-BE49-F238E27FC236}">
                <a16:creationId xmlns:a16="http://schemas.microsoft.com/office/drawing/2014/main" id="{C07CA6C3-903A-0D38-3D8B-FD0EE02A7165}"/>
              </a:ext>
            </a:extLst>
          </p:cNvPr>
          <p:cNvPicPr>
            <a:picLocks noChangeAspect="1"/>
          </p:cNvPicPr>
          <p:nvPr/>
        </p:nvPicPr>
        <p:blipFill>
          <a:blip r:embed="rId14"/>
          <a:stretch>
            <a:fillRect/>
          </a:stretch>
        </p:blipFill>
        <p:spPr>
          <a:xfrm rot="20735865">
            <a:off x="4375690" y="4320829"/>
            <a:ext cx="1139251" cy="1661199"/>
          </a:xfrm>
          <a:prstGeom prst="rect">
            <a:avLst/>
          </a:prstGeom>
        </p:spPr>
      </p:pic>
      <p:pic>
        <p:nvPicPr>
          <p:cNvPr id="22" name="Picture 21">
            <a:extLst>
              <a:ext uri="{FF2B5EF4-FFF2-40B4-BE49-F238E27FC236}">
                <a16:creationId xmlns:a16="http://schemas.microsoft.com/office/drawing/2014/main" id="{BCC85783-8F62-B395-61D7-C2D49835B73F}"/>
              </a:ext>
            </a:extLst>
          </p:cNvPr>
          <p:cNvPicPr>
            <a:picLocks noChangeAspect="1"/>
          </p:cNvPicPr>
          <p:nvPr/>
        </p:nvPicPr>
        <p:blipFill>
          <a:blip r:embed="rId15"/>
          <a:stretch>
            <a:fillRect/>
          </a:stretch>
        </p:blipFill>
        <p:spPr>
          <a:xfrm rot="1419793">
            <a:off x="5384948" y="4801654"/>
            <a:ext cx="1077858" cy="1593880"/>
          </a:xfrm>
          <a:prstGeom prst="rect">
            <a:avLst/>
          </a:prstGeom>
        </p:spPr>
      </p:pic>
      <p:pic>
        <p:nvPicPr>
          <p:cNvPr id="24" name="Picture 23">
            <a:extLst>
              <a:ext uri="{FF2B5EF4-FFF2-40B4-BE49-F238E27FC236}">
                <a16:creationId xmlns:a16="http://schemas.microsoft.com/office/drawing/2014/main" id="{2BEEAD52-9503-000A-B176-B324AD39B5F9}"/>
              </a:ext>
            </a:extLst>
          </p:cNvPr>
          <p:cNvPicPr>
            <a:picLocks noChangeAspect="1"/>
          </p:cNvPicPr>
          <p:nvPr/>
        </p:nvPicPr>
        <p:blipFill>
          <a:blip r:embed="rId16"/>
          <a:stretch>
            <a:fillRect/>
          </a:stretch>
        </p:blipFill>
        <p:spPr>
          <a:xfrm rot="20838401">
            <a:off x="4407917" y="6098651"/>
            <a:ext cx="1078872" cy="1605150"/>
          </a:xfrm>
          <a:prstGeom prst="rect">
            <a:avLst/>
          </a:prstGeom>
        </p:spPr>
      </p:pic>
      <p:pic>
        <p:nvPicPr>
          <p:cNvPr id="26" name="Picture 25">
            <a:extLst>
              <a:ext uri="{FF2B5EF4-FFF2-40B4-BE49-F238E27FC236}">
                <a16:creationId xmlns:a16="http://schemas.microsoft.com/office/drawing/2014/main" id="{4ABD1F21-A7F4-2A77-0007-FE904A39FCB8}"/>
              </a:ext>
            </a:extLst>
          </p:cNvPr>
          <p:cNvPicPr>
            <a:picLocks noChangeAspect="1"/>
          </p:cNvPicPr>
          <p:nvPr/>
        </p:nvPicPr>
        <p:blipFill>
          <a:blip r:embed="rId17"/>
          <a:stretch>
            <a:fillRect/>
          </a:stretch>
        </p:blipFill>
        <p:spPr>
          <a:xfrm rot="1026304">
            <a:off x="5517748" y="6533252"/>
            <a:ext cx="1021298" cy="1502044"/>
          </a:xfrm>
          <a:prstGeom prst="rect">
            <a:avLst/>
          </a:prstGeom>
        </p:spPr>
      </p:pic>
      <p:sp>
        <p:nvSpPr>
          <p:cNvPr id="27" name="TextBox 26">
            <a:extLst>
              <a:ext uri="{FF2B5EF4-FFF2-40B4-BE49-F238E27FC236}">
                <a16:creationId xmlns:a16="http://schemas.microsoft.com/office/drawing/2014/main" id="{53D7591F-46A5-4AF1-679A-B4261B47EFD9}"/>
              </a:ext>
            </a:extLst>
          </p:cNvPr>
          <p:cNvSpPr txBox="1"/>
          <p:nvPr/>
        </p:nvSpPr>
        <p:spPr>
          <a:xfrm>
            <a:off x="1950048" y="4683210"/>
            <a:ext cx="2179200" cy="507831"/>
          </a:xfrm>
          <a:prstGeom prst="rect">
            <a:avLst/>
          </a:prstGeom>
          <a:solidFill>
            <a:srgbClr val="EABBF3"/>
          </a:solidFill>
          <a:ln w="28575">
            <a:solidFill>
              <a:srgbClr val="7030A0"/>
            </a:solidFill>
          </a:ln>
        </p:spPr>
        <p:txBody>
          <a:bodyPr wrap="square" rtlCol="0">
            <a:spAutoFit/>
          </a:bodyPr>
          <a:lstStyle/>
          <a:p>
            <a:r>
              <a:rPr lang="en-GB" sz="900" dirty="0">
                <a:latin typeface="Gill Sans MT" panose="020B0502020104020203" pitchFamily="34" charset="0"/>
              </a:rPr>
              <a:t>Watch this video that explains the science of the brain linked to emotions and feelings.</a:t>
            </a:r>
            <a:endParaRPr lang="en-GB" sz="1000" dirty="0">
              <a:latin typeface="Gill Sans MT" panose="020B0502020104020203" pitchFamily="34" charset="0"/>
            </a:endParaRPr>
          </a:p>
        </p:txBody>
      </p:sp>
      <p:sp>
        <p:nvSpPr>
          <p:cNvPr id="28" name="TextBox 27">
            <a:extLst>
              <a:ext uri="{FF2B5EF4-FFF2-40B4-BE49-F238E27FC236}">
                <a16:creationId xmlns:a16="http://schemas.microsoft.com/office/drawing/2014/main" id="{B3CA3736-5856-4485-4F66-DE4E4AF5375F}"/>
              </a:ext>
            </a:extLst>
          </p:cNvPr>
          <p:cNvSpPr txBox="1"/>
          <p:nvPr/>
        </p:nvSpPr>
        <p:spPr>
          <a:xfrm>
            <a:off x="4284898" y="3575214"/>
            <a:ext cx="2247879" cy="646331"/>
          </a:xfrm>
          <a:prstGeom prst="rect">
            <a:avLst/>
          </a:prstGeom>
          <a:solidFill>
            <a:srgbClr val="EABBF3"/>
          </a:solidFill>
          <a:ln w="28575">
            <a:solidFill>
              <a:srgbClr val="7030A0"/>
            </a:solidFill>
          </a:ln>
        </p:spPr>
        <p:txBody>
          <a:bodyPr wrap="square" rtlCol="0">
            <a:spAutoFit/>
          </a:bodyPr>
          <a:lstStyle/>
          <a:p>
            <a:r>
              <a:rPr lang="en-GB" sz="900" dirty="0">
                <a:latin typeface="Gill Sans MT" panose="020B0502020104020203" pitchFamily="34" charset="0"/>
              </a:rPr>
              <a:t>The Colour Monster and Zones of Regulation are used in school to teach children about their emotions and strategies to support them manage them. </a:t>
            </a:r>
            <a:endParaRPr lang="en-GB" sz="1000" dirty="0">
              <a:latin typeface="Gill Sans MT" panose="020B0502020104020203" pitchFamily="34" charset="0"/>
            </a:endParaRPr>
          </a:p>
        </p:txBody>
      </p:sp>
    </p:spTree>
    <p:extLst>
      <p:ext uri="{BB962C8B-B14F-4D97-AF65-F5344CB8AC3E}">
        <p14:creationId xmlns:p14="http://schemas.microsoft.com/office/powerpoint/2010/main" val="714981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42DBD03-2334-A8D3-6BAF-D90538A4ACAB}"/>
              </a:ext>
            </a:extLst>
          </p:cNvPr>
          <p:cNvPicPr>
            <a:picLocks noGrp="1" noRot="1" noChangeAspect="1" noMove="1" noResize="1" noEditPoints="1" noAdjustHandles="1" noChangeArrowheads="1" noChangeShapeType="1" noCrop="1"/>
          </p:cNvPicPr>
          <p:nvPr/>
        </p:nvPicPr>
        <p:blipFill>
          <a:blip r:embed="rId2"/>
          <a:stretch>
            <a:fillRect/>
          </a:stretch>
        </p:blipFill>
        <p:spPr>
          <a:xfrm>
            <a:off x="2296790" y="6996013"/>
            <a:ext cx="2870549" cy="2747745"/>
          </a:xfrm>
          <a:prstGeom prst="rect">
            <a:avLst/>
          </a:prstGeom>
        </p:spPr>
      </p:pic>
      <p:sp>
        <p:nvSpPr>
          <p:cNvPr id="2" name="AutoShape 14">
            <a:extLst>
              <a:ext uri="{FF2B5EF4-FFF2-40B4-BE49-F238E27FC236}">
                <a16:creationId xmlns:a16="http://schemas.microsoft.com/office/drawing/2014/main" id="{DF874437-1F58-A5D3-99EC-B929B6AAF431}"/>
              </a:ext>
            </a:extLst>
          </p:cNvPr>
          <p:cNvSpPr>
            <a:spLocks noGrp="1" noRot="1" noMove="1" noResize="1" noEditPoints="1" noAdjustHandles="1" noChangeArrowheads="1" noChangeShapeType="1"/>
          </p:cNvSpPr>
          <p:nvPr/>
        </p:nvSpPr>
        <p:spPr bwMode="auto">
          <a:xfrm>
            <a:off x="5133975" y="252412"/>
            <a:ext cx="1724024" cy="9653588"/>
          </a:xfrm>
          <a:prstGeom prst="rect">
            <a:avLst/>
          </a:prstGeom>
          <a:solidFill>
            <a:schemeClr val="tx2">
              <a:lumMod val="20000"/>
              <a:lumOff val="80000"/>
              <a:alpha val="34902"/>
            </a:schemeClr>
          </a:solidFill>
          <a:ln w="28575">
            <a:solidFill>
              <a:srgbClr val="002060"/>
            </a:solidFill>
          </a:ln>
        </p:spPr>
        <p:txBody>
          <a:bodyPr rot="0" vert="horz" wrap="square" lIns="182880" tIns="182880" rIns="182880" bIns="182880" anchor="t" anchorCtr="0" upright="1">
            <a:noAutofit/>
          </a:bodyPr>
          <a:lstStyle/>
          <a:p>
            <a:pPr algn="ct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Useful Acronyms &amp; Vocabulary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50800">
              <a:lnSpc>
                <a:spcPct val="92000"/>
              </a:lnSpc>
              <a:spcAft>
                <a:spcPts val="800"/>
              </a:spcAft>
            </a:pPr>
            <a:r>
              <a:rPr lang="en-GB" sz="1000" b="1" dirty="0">
                <a:effectLst/>
                <a:latin typeface="Gill Sans MT" panose="020B0502020104020203" pitchFamily="34" charset="0"/>
                <a:ea typeface="Arial" panose="020B0604020202020204" pitchFamily="34" charset="0"/>
                <a:cs typeface="Times New Roman" panose="02020603050405020304" pitchFamily="18" charset="0"/>
              </a:rPr>
              <a:t>RoSPA:</a:t>
            </a:r>
            <a:r>
              <a:rPr lang="en-GB" sz="1000" dirty="0">
                <a:effectLst/>
                <a:latin typeface="Gill Sans MT" panose="020B0502020104020203" pitchFamily="34" charset="0"/>
                <a:ea typeface="Arial" panose="020B0604020202020204" pitchFamily="34" charset="0"/>
                <a:cs typeface="Times New Roman" panose="02020603050405020304" pitchFamily="18" charset="0"/>
              </a:rPr>
              <a:t> Royal Society for the Prevention of Accidents</a:t>
            </a:r>
          </a:p>
          <a:p>
            <a:pPr marR="50800">
              <a:lnSpc>
                <a:spcPct val="92000"/>
              </a:lnSpc>
              <a:spcAft>
                <a:spcPts val="800"/>
              </a:spcAft>
            </a:pPr>
            <a:r>
              <a:rPr lang="en-GB" sz="1000" b="1" dirty="0">
                <a:effectLst/>
                <a:latin typeface="Gill Sans MT" panose="020B0502020104020203" pitchFamily="34" charset="0"/>
                <a:ea typeface="Arial" panose="020B0604020202020204" pitchFamily="34" charset="0"/>
                <a:cs typeface="Times New Roman" panose="02020603050405020304" pitchFamily="18" charset="0"/>
              </a:rPr>
              <a:t>My Concern</a:t>
            </a:r>
            <a:r>
              <a:rPr lang="en-GB" sz="1000" dirty="0">
                <a:effectLst/>
                <a:latin typeface="Gill Sans MT" panose="020B0502020104020203" pitchFamily="34" charset="0"/>
                <a:ea typeface="Arial" panose="020B0604020202020204" pitchFamily="34" charset="0"/>
                <a:cs typeface="Times New Roman" panose="02020603050405020304" pitchFamily="18" charset="0"/>
              </a:rPr>
              <a:t> – Safeguarding record system (safeguarding and child protection software for schools used at WGES).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12700">
              <a:lnSpc>
                <a:spcPct val="92000"/>
              </a:lnSpc>
              <a:spcAft>
                <a:spcPts val="800"/>
              </a:spcAft>
            </a:pPr>
            <a:r>
              <a:rPr lang="en-GB" sz="1000" b="1" dirty="0">
                <a:effectLst/>
                <a:latin typeface="Gill Sans MT" panose="020B0502020104020203" pitchFamily="34" charset="0"/>
                <a:ea typeface="Arial" panose="020B0604020202020204" pitchFamily="34" charset="0"/>
                <a:cs typeface="Times New Roman" panose="02020603050405020304" pitchFamily="18" charset="0"/>
              </a:rPr>
              <a:t>EHA:</a:t>
            </a:r>
            <a:r>
              <a:rPr lang="en-GB" sz="1000" dirty="0">
                <a:effectLst/>
                <a:latin typeface="Gill Sans MT" panose="020B0502020104020203" pitchFamily="34" charset="0"/>
                <a:ea typeface="Arial" panose="020B0604020202020204" pitchFamily="34" charset="0"/>
                <a:cs typeface="Times New Roman" panose="02020603050405020304" pitchFamily="18" charset="0"/>
              </a:rPr>
              <a:t> Early Help Assessment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12700">
              <a:lnSpc>
                <a:spcPct val="92000"/>
              </a:lnSpc>
              <a:spcAft>
                <a:spcPts val="800"/>
              </a:spcAft>
            </a:pPr>
            <a:r>
              <a:rPr lang="en-GB" sz="1000" b="1" dirty="0">
                <a:effectLst/>
                <a:latin typeface="Gill Sans MT" panose="020B0502020104020203" pitchFamily="34" charset="0"/>
                <a:ea typeface="Arial" panose="020B0604020202020204" pitchFamily="34" charset="0"/>
                <a:cs typeface="Times New Roman" panose="02020603050405020304" pitchFamily="18" charset="0"/>
              </a:rPr>
              <a:t>SEND:</a:t>
            </a:r>
            <a:r>
              <a:rPr lang="en-GB" sz="1000" dirty="0">
                <a:effectLst/>
                <a:latin typeface="Gill Sans MT" panose="020B0502020104020203" pitchFamily="34" charset="0"/>
                <a:ea typeface="Arial" panose="020B0604020202020204" pitchFamily="34" charset="0"/>
                <a:cs typeface="Times New Roman" panose="02020603050405020304" pitchFamily="18" charset="0"/>
              </a:rPr>
              <a:t> Special Educational Needs &amp; Disabilities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12700" algn="ctr">
              <a:lnSpc>
                <a:spcPct val="92000"/>
              </a:lnSpc>
              <a:spcAft>
                <a:spcPts val="800"/>
              </a:spcAft>
            </a:pPr>
            <a:r>
              <a:rPr lang="en-GB" sz="1000" b="1"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Safeguarding Information at WGES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12700" algn="ctr">
              <a:lnSpc>
                <a:spcPct val="92000"/>
              </a:lnSpc>
              <a:spcAft>
                <a:spcPts val="800"/>
              </a:spcAft>
            </a:pPr>
            <a:r>
              <a:rPr lang="en-GB" sz="900" dirty="0">
                <a:effectLst/>
                <a:latin typeface="Gill Sans MT" panose="020B0502020104020203" pitchFamily="34" charset="0"/>
                <a:ea typeface="Arial" panose="020B0604020202020204" pitchFamily="34" charset="0"/>
                <a:cs typeface="Times New Roman" panose="02020603050405020304" pitchFamily="18" charset="0"/>
              </a:rPr>
              <a:t>We have a wealth of information on our school website for parents to access, including important documents and contact details.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R="12700" algn="ctr">
              <a:lnSpc>
                <a:spcPct val="92000"/>
              </a:lnSpc>
              <a:spcAft>
                <a:spcPts val="800"/>
              </a:spcAft>
            </a:pPr>
            <a:r>
              <a:rPr lang="en-GB" sz="1000" dirty="0">
                <a:effectLst/>
                <a:latin typeface="Gill Sans MT" panose="020B0502020104020203" pitchFamily="34" charset="0"/>
                <a:ea typeface="Arial" panose="020B0604020202020204" pitchFamily="34" charset="0"/>
                <a:cs typeface="Times New Roman" panose="02020603050405020304" pitchFamily="18" charset="0"/>
              </a:rPr>
              <a:t>Please visit </a:t>
            </a:r>
            <a:r>
              <a:rPr lang="en-GB" sz="1000" u="sng" dirty="0">
                <a:solidFill>
                  <a:srgbClr val="0563C1"/>
                </a:solidFill>
                <a:effectLst/>
                <a:latin typeface="Gill Sans MT" panose="020B0502020104020203" pitchFamily="34" charset="0"/>
                <a:ea typeface="Arial" panose="020B0604020202020204" pitchFamily="34" charset="0"/>
                <a:cs typeface="Times New Roman" panose="02020603050405020304" pitchFamily="18" charset="0"/>
                <a:hlinkClick r:id="rId3"/>
              </a:rPr>
              <a:t>www.williamgilbertend.derbyshire.sch.uk</a:t>
            </a:r>
            <a:r>
              <a:rPr lang="en-GB" sz="1000" dirty="0">
                <a:effectLst/>
                <a:latin typeface="Gill Sans MT" panose="020B0502020104020203" pitchFamily="34" charset="0"/>
                <a:ea typeface="Arial" panose="020B0604020202020204" pitchFamily="34" charset="0"/>
                <a:cs typeface="Times New Roman" panose="02020603050405020304" pitchFamily="18" charset="0"/>
              </a:rPr>
              <a:t> </a:t>
            </a:r>
            <a:r>
              <a:rPr lang="en-GB" sz="1000" dirty="0">
                <a:solidFill>
                  <a:srgbClr val="808080"/>
                </a:solidFill>
                <a:effectLst/>
                <a:latin typeface="Gill Sans MT" panose="020B0502020104020203"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050" b="1" dirty="0">
              <a:solidFill>
                <a:srgbClr val="FF0000"/>
              </a:solidFill>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050" b="1" dirty="0">
              <a:solidFill>
                <a:srgbClr val="FF0000"/>
              </a:solidFill>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050" b="1" dirty="0">
              <a:solidFill>
                <a:srgbClr val="FF0000"/>
              </a:solidFill>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050" b="1" dirty="0">
              <a:solidFill>
                <a:srgbClr val="FF0000"/>
              </a:solidFill>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50" b="1" dirty="0">
                <a:solidFill>
                  <a:srgbClr val="FF0000"/>
                </a:solidFill>
                <a:effectLst/>
                <a:latin typeface="Gill Sans MT" panose="020B0502020104020203" pitchFamily="34" charset="0"/>
                <a:ea typeface="Calibri" panose="020F0502020204030204" pitchFamily="34" charset="0"/>
                <a:cs typeface="Times New Roman" panose="02020603050405020304" pitchFamily="18" charset="0"/>
              </a:rPr>
              <a:t>If you believe that any child is in danger ring </a:t>
            </a:r>
            <a:r>
              <a:rPr lang="en-GB" sz="1050" b="1" u="sng" dirty="0">
                <a:solidFill>
                  <a:srgbClr val="FF0000"/>
                </a:solidFill>
                <a:effectLst/>
                <a:latin typeface="Gill Sans MT" panose="020B0502020104020203" pitchFamily="34" charset="0"/>
                <a:ea typeface="Calibri" panose="020F0502020204030204" pitchFamily="34" charset="0"/>
                <a:cs typeface="Times New Roman" panose="02020603050405020304" pitchFamily="18" charset="0"/>
              </a:rPr>
              <a:t>Call Derbyshire</a:t>
            </a:r>
            <a:r>
              <a:rPr lang="en-GB" sz="1050" b="1" dirty="0">
                <a:solidFill>
                  <a:srgbClr val="FF0000"/>
                </a:solidFill>
                <a:effectLst/>
                <a:latin typeface="Gill Sans MT" panose="020B0502020104020203" pitchFamily="34" charset="0"/>
                <a:ea typeface="Calibri" panose="020F0502020204030204" pitchFamily="34" charset="0"/>
                <a:cs typeface="Times New Roman" panose="02020603050405020304" pitchFamily="18" charset="0"/>
              </a:rPr>
              <a:t> Tel: 01629 533190 choosing the option for urgent child protection calls at any time</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Childline is helping young people spot the signs of peer-on-peer abuse in  Essex - Essex-TV">
            <a:extLst>
              <a:ext uri="{FF2B5EF4-FFF2-40B4-BE49-F238E27FC236}">
                <a16:creationId xmlns:a16="http://schemas.microsoft.com/office/drawing/2014/main" id="{4AE05406-2AD7-3E03-0B1C-D927E005BEE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1781" y="9072345"/>
            <a:ext cx="1217613" cy="671413"/>
          </a:xfrm>
          <a:prstGeom prst="rect">
            <a:avLst/>
          </a:prstGeom>
          <a:noFill/>
          <a:ln>
            <a:noFill/>
          </a:ln>
        </p:spPr>
      </p:pic>
      <p:sp>
        <p:nvSpPr>
          <p:cNvPr id="4" name="Rectangle 3">
            <a:extLst>
              <a:ext uri="{FF2B5EF4-FFF2-40B4-BE49-F238E27FC236}">
                <a16:creationId xmlns:a16="http://schemas.microsoft.com/office/drawing/2014/main" id="{0C4D6FFD-AB07-AE4C-2891-034495FFEEC1}"/>
              </a:ext>
            </a:extLst>
          </p:cNvPr>
          <p:cNvSpPr>
            <a:spLocks noGrp="1" noRot="1" noMove="1" noResize="1" noEditPoints="1" noAdjustHandles="1" noChangeArrowheads="1" noChangeShapeType="1"/>
          </p:cNvSpPr>
          <p:nvPr/>
        </p:nvSpPr>
        <p:spPr>
          <a:xfrm>
            <a:off x="5123176" y="0"/>
            <a:ext cx="1734824" cy="169545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5" name="Picture 4" descr="A picture containing icon&#10;&#10;Description automatically generated">
            <a:extLst>
              <a:ext uri="{FF2B5EF4-FFF2-40B4-BE49-F238E27FC236}">
                <a16:creationId xmlns:a16="http://schemas.microsoft.com/office/drawing/2014/main" id="{F94236FA-0290-3296-5087-4E8F749DD337}"/>
              </a:ext>
            </a:extLst>
          </p:cNvPr>
          <p:cNvPicPr>
            <a:picLocks noGrp="1" noRot="1" noChangeAspect="1" noMove="1" noResize="1" noEditPoints="1" noAdjustHandles="1" noChangeArrowheads="1" noChangeShapeType="1" noCrop="1"/>
          </p:cNvPicPr>
          <p:nvPr/>
        </p:nvPicPr>
        <p:blipFill>
          <a:blip r:embed="rId5" cstate="print">
            <a:extLst>
              <a:ext uri="{28A0092B-C50C-407E-A947-70E740481C1C}">
                <a14:useLocalDpi xmlns:a14="http://schemas.microsoft.com/office/drawing/2010/main" val="0"/>
              </a:ext>
            </a:extLst>
          </a:blip>
          <a:stretch>
            <a:fillRect/>
          </a:stretch>
        </p:blipFill>
        <p:spPr>
          <a:xfrm>
            <a:off x="5557201" y="162242"/>
            <a:ext cx="866775" cy="1370965"/>
          </a:xfrm>
          <a:prstGeom prst="rect">
            <a:avLst/>
          </a:prstGeom>
        </p:spPr>
      </p:pic>
      <p:sp>
        <p:nvSpPr>
          <p:cNvPr id="7" name="Rectangle 6">
            <a:extLst>
              <a:ext uri="{FF2B5EF4-FFF2-40B4-BE49-F238E27FC236}">
                <a16:creationId xmlns:a16="http://schemas.microsoft.com/office/drawing/2014/main" id="{13D84B7F-A943-BE4E-3127-964153E3535D}"/>
              </a:ext>
            </a:extLst>
          </p:cNvPr>
          <p:cNvSpPr>
            <a:spLocks/>
          </p:cNvSpPr>
          <p:nvPr/>
        </p:nvSpPr>
        <p:spPr>
          <a:xfrm>
            <a:off x="-1" y="0"/>
            <a:ext cx="5123177" cy="12934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GB" sz="2000" b="1" dirty="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Keeping Safe in the     </a:t>
            </a:r>
            <a:endParaRPr lang="en-GB" sz="1000" dirty="0">
              <a:effectLst/>
              <a:ea typeface="Calibri" panose="020F0502020204030204" pitchFamily="34" charset="0"/>
              <a:cs typeface="Times New Roman" panose="02020603050405020304" pitchFamily="18" charset="0"/>
            </a:endParaRPr>
          </a:p>
        </p:txBody>
      </p:sp>
      <p:sp>
        <p:nvSpPr>
          <p:cNvPr id="9" name="Text Box 22">
            <a:extLst>
              <a:ext uri="{FF2B5EF4-FFF2-40B4-BE49-F238E27FC236}">
                <a16:creationId xmlns:a16="http://schemas.microsoft.com/office/drawing/2014/main" id="{A5A8F759-AEC0-D816-3686-345C4DA1D2D0}"/>
              </a:ext>
            </a:extLst>
          </p:cNvPr>
          <p:cNvSpPr txBox="1">
            <a:spLocks noGrp="1" noRot="1" noMove="1" noResize="1" noEditPoints="1" noAdjustHandles="1" noChangeArrowheads="1" noChangeShapeType="1"/>
          </p:cNvSpPr>
          <p:nvPr/>
        </p:nvSpPr>
        <p:spPr>
          <a:xfrm>
            <a:off x="104542" y="1091796"/>
            <a:ext cx="2181449" cy="8509404"/>
          </a:xfrm>
          <a:prstGeom prst="rect">
            <a:avLst/>
          </a:prstGeom>
          <a:solidFill>
            <a:srgbClr val="CCECFF"/>
          </a:solidFill>
          <a:ln w="38100">
            <a:solidFill>
              <a:srgbClr val="0070C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1100" b="1" dirty="0">
                <a:effectLst/>
                <a:latin typeface="Gill Sans MT" panose="020B0502020104020203" pitchFamily="34" charset="0"/>
                <a:ea typeface="Calibri" panose="020F0502020204030204" pitchFamily="34" charset="0"/>
                <a:cs typeface="Times New Roman" panose="02020603050405020304" pitchFamily="18" charset="0"/>
              </a:rPr>
              <a:t>Road Safety </a:t>
            </a:r>
          </a:p>
          <a:p>
            <a:pPr>
              <a:lnSpc>
                <a:spcPct val="107000"/>
              </a:lnSpc>
              <a:spcAft>
                <a:spcPts val="800"/>
              </a:spcAft>
            </a:pPr>
            <a:r>
              <a:rPr lang="en-GB" sz="900" dirty="0">
                <a:effectLst/>
                <a:latin typeface="Gill Sans MT" panose="020B0502020104020203" pitchFamily="34" charset="0"/>
                <a:ea typeface="Calibri" panose="020F0502020204030204" pitchFamily="34" charset="0"/>
                <a:cs typeface="Times New Roman" panose="02020603050405020304" pitchFamily="18" charset="0"/>
              </a:rPr>
              <a:t>All class teachers encouraged pupils to take part in the Derbyshire County Council Travel Smart Week  20</a:t>
            </a:r>
            <a:r>
              <a:rPr lang="en-GB" sz="900" baseline="30000" dirty="0">
                <a:effectLst/>
                <a:latin typeface="Gill Sans MT" panose="020B0502020104020203" pitchFamily="34" charset="0"/>
                <a:ea typeface="Calibri" panose="020F0502020204030204" pitchFamily="34" charset="0"/>
                <a:cs typeface="Times New Roman" panose="02020603050405020304" pitchFamily="18" charset="0"/>
              </a:rPr>
              <a:t>th</a:t>
            </a:r>
            <a:r>
              <a:rPr lang="en-GB" sz="900" dirty="0">
                <a:effectLst/>
                <a:latin typeface="Gill Sans MT" panose="020B0502020104020203" pitchFamily="34" charset="0"/>
                <a:ea typeface="Calibri" panose="020F0502020204030204" pitchFamily="34" charset="0"/>
                <a:cs typeface="Times New Roman" panose="02020603050405020304" pitchFamily="18" charset="0"/>
              </a:rPr>
              <a:t> -24</a:t>
            </a:r>
            <a:r>
              <a:rPr lang="en-GB" sz="900" baseline="30000" dirty="0">
                <a:effectLst/>
                <a:latin typeface="Gill Sans MT" panose="020B0502020104020203" pitchFamily="34" charset="0"/>
                <a:ea typeface="Calibri" panose="020F0502020204030204" pitchFamily="34" charset="0"/>
                <a:cs typeface="Times New Roman" panose="02020603050405020304" pitchFamily="18" charset="0"/>
              </a:rPr>
              <a:t>th</a:t>
            </a:r>
            <a:r>
              <a:rPr lang="en-GB" sz="900" dirty="0">
                <a:effectLst/>
                <a:latin typeface="Gill Sans MT" panose="020B0502020104020203" pitchFamily="34" charset="0"/>
                <a:ea typeface="Calibri" panose="020F0502020204030204" pitchFamily="34" charset="0"/>
                <a:cs typeface="Times New Roman" panose="02020603050405020304" pitchFamily="18" charset="0"/>
              </a:rPr>
              <a:t>  O</a:t>
            </a:r>
            <a:r>
              <a:rPr lang="en-GB" sz="900" dirty="0">
                <a:latin typeface="Gill Sans MT" panose="020B0502020104020203" pitchFamily="34" charset="0"/>
                <a:ea typeface="Calibri" panose="020F0502020204030204" pitchFamily="34" charset="0"/>
                <a:cs typeface="Times New Roman" panose="02020603050405020304" pitchFamily="18" charset="0"/>
              </a:rPr>
              <a:t>ctober 2025. These regular events encourage children to </a:t>
            </a:r>
            <a:r>
              <a:rPr lang="en-GB" sz="900" b="0" i="0" dirty="0">
                <a:solidFill>
                  <a:srgbClr val="333333"/>
                </a:solidFill>
                <a:effectLst/>
                <a:latin typeface="Gill Sans MT" panose="020B0502020104020203" pitchFamily="34" charset="0"/>
              </a:rPr>
              <a:t>make more active and environmentally friendly journeys to school.</a:t>
            </a:r>
          </a:p>
          <a:p>
            <a:pPr>
              <a:lnSpc>
                <a:spcPct val="107000"/>
              </a:lnSpc>
              <a:spcAft>
                <a:spcPts val="800"/>
              </a:spcAft>
            </a:pPr>
            <a:endParaRPr lang="en-GB" sz="900" dirty="0">
              <a:solidFill>
                <a:srgbClr val="333333"/>
              </a:solidFill>
              <a:latin typeface="Gill Sans MT" panose="020B0502020104020203" pitchFamily="34" charset="0"/>
            </a:endParaRPr>
          </a:p>
          <a:p>
            <a:pPr>
              <a:lnSpc>
                <a:spcPct val="107000"/>
              </a:lnSpc>
              <a:spcAft>
                <a:spcPts val="800"/>
              </a:spcAft>
            </a:pPr>
            <a:endParaRPr lang="en-GB" sz="900" b="0" i="0" dirty="0">
              <a:solidFill>
                <a:srgbClr val="333333"/>
              </a:solidFill>
              <a:effectLst/>
              <a:latin typeface="Gill Sans MT" panose="020B0502020104020203" pitchFamily="34" charset="0"/>
            </a:endParaRPr>
          </a:p>
          <a:p>
            <a:pPr>
              <a:lnSpc>
                <a:spcPct val="107000"/>
              </a:lnSpc>
              <a:spcAft>
                <a:spcPts val="800"/>
              </a:spcAft>
            </a:pPr>
            <a:endParaRPr lang="en-GB" sz="1000" dirty="0">
              <a:solidFill>
                <a:srgbClr val="333333"/>
              </a:solidFill>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000" dirty="0">
              <a:solidFill>
                <a:srgbClr val="333333"/>
              </a:solidFill>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b="1" dirty="0">
                <a:effectLst/>
                <a:latin typeface="Gill Sans MT" panose="020B0502020104020203" pitchFamily="34" charset="0"/>
                <a:ea typeface="Calibri" panose="020F0502020204030204" pitchFamily="34" charset="0"/>
                <a:cs typeface="Times New Roman" panose="02020603050405020304" pitchFamily="18" charset="0"/>
              </a:rPr>
              <a:t>Scooter Safety training – 18</a:t>
            </a:r>
            <a:r>
              <a:rPr lang="en-GB" sz="900" b="1" baseline="30000" dirty="0">
                <a:effectLst/>
                <a:latin typeface="Gill Sans MT" panose="020B0502020104020203" pitchFamily="34" charset="0"/>
                <a:ea typeface="Calibri" panose="020F0502020204030204" pitchFamily="34" charset="0"/>
                <a:cs typeface="Times New Roman" panose="02020603050405020304" pitchFamily="18" charset="0"/>
              </a:rPr>
              <a:t>th</a:t>
            </a:r>
            <a:r>
              <a:rPr lang="en-GB" sz="900" b="1" dirty="0">
                <a:effectLst/>
                <a:latin typeface="Gill Sans MT" panose="020B0502020104020203" pitchFamily="34" charset="0"/>
                <a:ea typeface="Calibri" panose="020F0502020204030204" pitchFamily="34" charset="0"/>
                <a:cs typeface="Times New Roman" panose="02020603050405020304" pitchFamily="18" charset="0"/>
              </a:rPr>
              <a:t> September 2025</a:t>
            </a:r>
          </a:p>
          <a:p>
            <a:pPr>
              <a:lnSpc>
                <a:spcPct val="107000"/>
              </a:lnSpc>
              <a:spcAft>
                <a:spcPts val="800"/>
              </a:spcAft>
            </a:pPr>
            <a:r>
              <a:rPr lang="en-GB" sz="800" dirty="0">
                <a:latin typeface="Gill Sans MT" panose="020B0502020104020203" pitchFamily="34" charset="0"/>
                <a:ea typeface="Calibri" panose="020F0502020204030204" pitchFamily="34" charset="0"/>
                <a:cs typeface="Times New Roman" panose="02020603050405020304" pitchFamily="18" charset="0"/>
              </a:rPr>
              <a:t>Rob Bounds Senior Transport Officer for Derbyshire County Council will lead scooter safety training workshops in school on 18</a:t>
            </a:r>
            <a:r>
              <a:rPr lang="en-GB" sz="800" baseline="30000" dirty="0">
                <a:latin typeface="Gill Sans MT" panose="020B0502020104020203" pitchFamily="34" charset="0"/>
                <a:ea typeface="Calibri" panose="020F0502020204030204" pitchFamily="34" charset="0"/>
                <a:cs typeface="Times New Roman" panose="02020603050405020304" pitchFamily="18" charset="0"/>
              </a:rPr>
              <a:t>th</a:t>
            </a:r>
            <a:r>
              <a:rPr lang="en-GB" sz="800" dirty="0">
                <a:latin typeface="Gill Sans MT" panose="020B0502020104020203" pitchFamily="34" charset="0"/>
                <a:ea typeface="Calibri" panose="020F0502020204030204" pitchFamily="34" charset="0"/>
                <a:cs typeface="Times New Roman" panose="02020603050405020304" pitchFamily="18" charset="0"/>
              </a:rPr>
              <a:t> September 2025. These fun sessions aim </a:t>
            </a:r>
            <a:r>
              <a:rPr lang="en-GB" sz="800" dirty="0">
                <a:effectLst/>
                <a:latin typeface="Gill Sans MT" panose="020B0502020104020203" pitchFamily="34" charset="0"/>
                <a:ea typeface="Calibri" panose="020F0502020204030204" pitchFamily="34" charset="0"/>
                <a:cs typeface="Times New Roman" panose="02020603050405020304" pitchFamily="18" charset="0"/>
              </a:rPr>
              <a:t>to help keep children road aware when using local pavements. He will be inviting parents into school at 9am for KS1 and 3:15pm for KS2 to share top tips (whilst your children listen) to scooter safely along roads near school. </a:t>
            </a:r>
          </a:p>
          <a:p>
            <a:pPr>
              <a:lnSpc>
                <a:spcPct val="107000"/>
              </a:lnSpc>
              <a:spcAft>
                <a:spcPts val="800"/>
              </a:spcAft>
            </a:pPr>
            <a:r>
              <a:rPr lang="en-GB" sz="800" dirty="0">
                <a:effectLst/>
                <a:latin typeface="Gill Sans MT" panose="020B0502020104020203" pitchFamily="34" charset="0"/>
                <a:ea typeface="Calibri" panose="020F0502020204030204" pitchFamily="34" charset="0"/>
                <a:cs typeface="Times New Roman" panose="02020603050405020304" pitchFamily="18" charset="0"/>
              </a:rPr>
              <a:t>Please remember, Vicarage Lane is a School Street, meaning it is closed to parent cars between 8:20 and 9:05am and 3:00 and 3:45pm. </a:t>
            </a:r>
            <a:r>
              <a:rPr lang="en-GB" sz="800" dirty="0">
                <a:latin typeface="Gill Sans MT" panose="020B0502020104020203" pitchFamily="34" charset="0"/>
                <a:ea typeface="Calibri" panose="020F0502020204030204" pitchFamily="34" charset="0"/>
                <a:cs typeface="Times New Roman" panose="02020603050405020304" pitchFamily="18" charset="0"/>
              </a:rPr>
              <a:t>Remember you can park at the Viceroy or Golf Club car parks and then walk to school. </a:t>
            </a:r>
          </a:p>
          <a:p>
            <a:pPr>
              <a:lnSpc>
                <a:spcPct val="107000"/>
              </a:lnSpc>
              <a:spcAft>
                <a:spcPts val="800"/>
              </a:spcAft>
            </a:pPr>
            <a:r>
              <a:rPr lang="en-GB" sz="800" dirty="0">
                <a:effectLst/>
                <a:latin typeface="Gill Sans MT" panose="020B0502020104020203" pitchFamily="34" charset="0"/>
                <a:ea typeface="Calibri" panose="020F0502020204030204" pitchFamily="34" charset="0"/>
                <a:cs typeface="Times New Roman" panose="02020603050405020304" pitchFamily="18" charset="0"/>
              </a:rPr>
              <a:t>We teach children about Road Safety in our weekly safeguarding assemblies. This will be a focus during Road Safety week 16</a:t>
            </a:r>
            <a:r>
              <a:rPr lang="en-GB" sz="800" baseline="30000" dirty="0">
                <a:effectLst/>
                <a:latin typeface="Gill Sans MT" panose="020B0502020104020203" pitchFamily="34" charset="0"/>
                <a:ea typeface="Calibri" panose="020F0502020204030204" pitchFamily="34" charset="0"/>
                <a:cs typeface="Times New Roman" panose="02020603050405020304" pitchFamily="18" charset="0"/>
              </a:rPr>
              <a:t>th</a:t>
            </a:r>
            <a:r>
              <a:rPr lang="en-GB" sz="800" dirty="0">
                <a:effectLst/>
                <a:latin typeface="Gill Sans MT" panose="020B0502020104020203" pitchFamily="34" charset="0"/>
                <a:ea typeface="Calibri" panose="020F0502020204030204" pitchFamily="34" charset="0"/>
                <a:cs typeface="Times New Roman" panose="02020603050405020304" pitchFamily="18" charset="0"/>
              </a:rPr>
              <a:t> – 22</a:t>
            </a:r>
            <a:r>
              <a:rPr lang="en-GB" sz="800" baseline="30000" dirty="0">
                <a:effectLst/>
                <a:latin typeface="Gill Sans MT" panose="020B0502020104020203" pitchFamily="34" charset="0"/>
                <a:ea typeface="Calibri" panose="020F0502020204030204" pitchFamily="34" charset="0"/>
                <a:cs typeface="Times New Roman" panose="02020603050405020304" pitchFamily="18" charset="0"/>
              </a:rPr>
              <a:t>nd</a:t>
            </a:r>
            <a:r>
              <a:rPr lang="en-GB" sz="800" dirty="0">
                <a:effectLst/>
                <a:latin typeface="Gill Sans MT" panose="020B0502020104020203" pitchFamily="34" charset="0"/>
                <a:ea typeface="Calibri" panose="020F0502020204030204" pitchFamily="34" charset="0"/>
                <a:cs typeface="Times New Roman" panose="02020603050405020304" pitchFamily="18" charset="0"/>
              </a:rPr>
              <a:t>  November</a:t>
            </a:r>
            <a:r>
              <a:rPr lang="en-GB" sz="800" dirty="0">
                <a:latin typeface="Gill Sans MT" panose="020B0502020104020203" pitchFamily="34" charset="0"/>
                <a:ea typeface="Calibri" panose="020F0502020204030204" pitchFamily="34" charset="0"/>
                <a:cs typeface="Times New Roman" panose="02020603050405020304" pitchFamily="18" charset="0"/>
              </a:rPr>
              <a:t> 2025</a:t>
            </a:r>
            <a:r>
              <a:rPr lang="en-GB" sz="800" dirty="0">
                <a:effectLst/>
                <a:latin typeface="Gill Sans MT" panose="020B0502020104020203" pitchFamily="34" charset="0"/>
                <a:ea typeface="Calibri" panose="020F0502020204030204" pitchFamily="34" charset="0"/>
                <a:cs typeface="Times New Roman" panose="02020603050405020304" pitchFamily="18" charset="0"/>
              </a:rPr>
              <a:t>.</a:t>
            </a:r>
          </a:p>
          <a:p>
            <a:pPr>
              <a:lnSpc>
                <a:spcPct val="107000"/>
              </a:lnSpc>
            </a:pPr>
            <a:endParaRPr lang="en-GB" sz="900" b="1" dirty="0">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pPr>
            <a:endParaRPr lang="en-GB" sz="900" b="1" dirty="0">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pPr>
            <a:endParaRPr lang="en-GB" sz="900" b="1" dirty="0">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pPr>
            <a:endParaRPr lang="en-GB" sz="900" b="1" dirty="0">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pPr>
            <a:r>
              <a:rPr lang="en-GB" sz="900" b="1" dirty="0">
                <a:effectLst/>
                <a:latin typeface="Gill Sans MT" panose="020B0502020104020203" pitchFamily="34" charset="0"/>
                <a:ea typeface="Calibri" panose="020F0502020204030204" pitchFamily="34" charset="0"/>
                <a:cs typeface="Times New Roman" panose="02020603050405020304" pitchFamily="18" charset="0"/>
              </a:rPr>
              <a:t>Further support</a:t>
            </a:r>
          </a:p>
          <a:p>
            <a:pPr>
              <a:lnSpc>
                <a:spcPct val="107000"/>
              </a:lnSpc>
            </a:pPr>
            <a:r>
              <a:rPr lang="en-GB" sz="800" dirty="0">
                <a:effectLst/>
                <a:latin typeface="Gill Sans MT" panose="020B0502020104020203" pitchFamily="34" charset="0"/>
                <a:ea typeface="Calibri" panose="020F0502020204030204" pitchFamily="34" charset="0"/>
                <a:cs typeface="Times New Roman" panose="02020603050405020304" pitchFamily="18" charset="0"/>
              </a:rPr>
              <a:t>To reinforce these skills on the </a:t>
            </a:r>
            <a:r>
              <a:rPr lang="en-GB" sz="800" dirty="0">
                <a:latin typeface="Gill Sans MT" panose="020B0502020104020203" pitchFamily="34" charset="0"/>
                <a:ea typeface="Calibri" panose="020F0502020204030204" pitchFamily="34" charset="0"/>
                <a:cs typeface="Times New Roman" panose="02020603050405020304" pitchFamily="18" charset="0"/>
              </a:rPr>
              <a:t>journey to school visit these useful sites to watch a Road Safety video.</a:t>
            </a:r>
          </a:p>
          <a:p>
            <a:pPr>
              <a:lnSpc>
                <a:spcPct val="107000"/>
              </a:lnSpc>
            </a:pPr>
            <a:endParaRPr lang="en-GB" sz="300" dirty="0">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pPr>
            <a:endParaRPr lang="en-GB" sz="800" b="0" i="0" dirty="0">
              <a:solidFill>
                <a:srgbClr val="0A0A0A"/>
              </a:solidFill>
              <a:effectLst/>
              <a:latin typeface="Gill Sans MT" panose="020B0502020104020203" pitchFamily="34" charset="0"/>
            </a:endParaRPr>
          </a:p>
          <a:p>
            <a:pPr>
              <a:lnSpc>
                <a:spcPct val="107000"/>
              </a:lnSpc>
            </a:pPr>
            <a:r>
              <a:rPr lang="en-GB" sz="800" b="1" dirty="0">
                <a:solidFill>
                  <a:srgbClr val="0A0A0A"/>
                </a:solidFill>
                <a:latin typeface="Gill Sans MT" panose="020B0502020104020203" pitchFamily="34" charset="0"/>
                <a:ea typeface="Calibri" panose="020F0502020204030204" pitchFamily="34" charset="0"/>
                <a:cs typeface="Times New Roman" panose="02020603050405020304" pitchFamily="18" charset="0"/>
              </a:rPr>
              <a:t>Think Road Safety video age 3-6</a:t>
            </a:r>
          </a:p>
          <a:p>
            <a:pPr>
              <a:lnSpc>
                <a:spcPct val="107000"/>
              </a:lnSpc>
            </a:pPr>
            <a:r>
              <a:rPr lang="en-GB" sz="800" b="1" dirty="0">
                <a:effectLst/>
                <a:latin typeface="Gill Sans MT" panose="020B0502020104020203" pitchFamily="34" charset="0"/>
                <a:ea typeface="Calibri" panose="020F0502020204030204" pitchFamily="34" charset="0"/>
                <a:cs typeface="Times New Roman" panose="02020603050405020304" pitchFamily="18" charset="0"/>
                <a:hlinkClick r:id="rId6"/>
              </a:rPr>
              <a:t>https://www.think.gov.uk/resource/safer-journeys-anthem/</a:t>
            </a:r>
            <a:endParaRPr lang="en-GB" sz="800" b="1" dirty="0">
              <a:solidFill>
                <a:srgbClr val="0A0A0A"/>
              </a:solidFill>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pPr>
            <a:endParaRPr lang="en-GB" sz="600" b="1" dirty="0">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pPr>
            <a:r>
              <a:rPr lang="en-GB" sz="800" b="1" dirty="0">
                <a:effectLst/>
                <a:latin typeface="Gill Sans MT" panose="020B0502020104020203" pitchFamily="34" charset="0"/>
                <a:ea typeface="Calibri" panose="020F0502020204030204" pitchFamily="34" charset="0"/>
                <a:cs typeface="Times New Roman" panose="02020603050405020304" pitchFamily="18" charset="0"/>
              </a:rPr>
              <a:t>Think Road Safety videos age 7-12</a:t>
            </a:r>
          </a:p>
          <a:p>
            <a:pPr>
              <a:lnSpc>
                <a:spcPct val="107000"/>
              </a:lnSpc>
            </a:pPr>
            <a:r>
              <a:rPr lang="en-GB" sz="800" b="1" dirty="0">
                <a:effectLst/>
                <a:latin typeface="Gill Sans MT" panose="020B0502020104020203" pitchFamily="34" charset="0"/>
                <a:ea typeface="Calibri" panose="020F0502020204030204" pitchFamily="34" charset="0"/>
                <a:cs typeface="Times New Roman" panose="02020603050405020304" pitchFamily="18" charset="0"/>
                <a:hlinkClick r:id="rId7"/>
              </a:rPr>
              <a:t>https://www.think.gov.uk/education-resources/explore-education-resources/?age%5B0%5D=7-to-12&amp;resource_type%5B%5D=film</a:t>
            </a:r>
            <a:endParaRPr lang="en-GB" sz="800" b="1" dirty="0">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pPr>
            <a:endParaRPr lang="en-GB" sz="900" b="1" dirty="0">
              <a:effectLst/>
              <a:latin typeface="Gill Sans MT" panose="020B0502020104020203" pitchFamily="34" charset="0"/>
              <a:ea typeface="Calibri" panose="020F0502020204030204" pitchFamily="34" charset="0"/>
              <a:cs typeface="Times New Roman" panose="02020603050405020304" pitchFamily="18" charset="0"/>
            </a:endParaRPr>
          </a:p>
        </p:txBody>
      </p:sp>
      <p:sp>
        <p:nvSpPr>
          <p:cNvPr id="10" name="Text Box 25">
            <a:extLst>
              <a:ext uri="{FF2B5EF4-FFF2-40B4-BE49-F238E27FC236}">
                <a16:creationId xmlns:a16="http://schemas.microsoft.com/office/drawing/2014/main" id="{9479BC12-CD10-E3A6-90C6-88B4BCD5441C}"/>
              </a:ext>
            </a:extLst>
          </p:cNvPr>
          <p:cNvSpPr txBox="1">
            <a:spLocks noGrp="1" noRot="1" noMove="1" noResize="1" noEditPoints="1" noAdjustHandles="1" noChangeArrowheads="1" noChangeShapeType="1"/>
          </p:cNvSpPr>
          <p:nvPr/>
        </p:nvSpPr>
        <p:spPr>
          <a:xfrm>
            <a:off x="2441757" y="1091797"/>
            <a:ext cx="2580617" cy="4756554"/>
          </a:xfrm>
          <a:prstGeom prst="rect">
            <a:avLst/>
          </a:prstGeom>
          <a:solidFill>
            <a:schemeClr val="accent5">
              <a:lumMod val="20000"/>
              <a:lumOff val="80000"/>
            </a:schemeClr>
          </a:solidFill>
          <a:ln w="38100">
            <a:solidFill>
              <a:srgbClr val="00B0F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1200" b="1" dirty="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Fire Safety</a:t>
            </a:r>
            <a:endParaRPr lang="en-GB"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000" dirty="0">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000" dirty="0">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000" dirty="0">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000" dirty="0">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000" dirty="0">
              <a:effectLst/>
              <a:latin typeface="Gill Sans MT" panose="020B0502020104020203" pitchFamily="34" charset="0"/>
              <a:ea typeface="Calibri" panose="020F0502020204030204" pitchFamily="34" charset="0"/>
              <a:cs typeface="Times New Roman" panose="02020603050405020304" pitchFamily="18" charset="0"/>
            </a:endParaRPr>
          </a:p>
          <a:p>
            <a:pPr algn="l"/>
            <a:r>
              <a:rPr lang="en-GB" sz="1000" b="1" i="0" dirty="0">
                <a:solidFill>
                  <a:srgbClr val="0A0A0A"/>
                </a:solidFill>
                <a:effectLst/>
                <a:latin typeface="Gill Sans MT" panose="020B0502020104020203" pitchFamily="34" charset="0"/>
              </a:rPr>
              <a:t>Staying safe with fireworks.</a:t>
            </a:r>
          </a:p>
          <a:p>
            <a:pPr algn="l"/>
            <a:r>
              <a:rPr lang="en-GB" sz="1000" b="0" i="0" dirty="0">
                <a:solidFill>
                  <a:srgbClr val="0A0A0A"/>
                </a:solidFill>
                <a:effectLst/>
                <a:latin typeface="Gill Sans MT" panose="020B0502020104020203" pitchFamily="34" charset="0"/>
              </a:rPr>
              <a:t>Fireworks can create a spectacularly colourful evening, but if safety advice is not followed, fun celebrations can soon turn to disaster.</a:t>
            </a:r>
          </a:p>
          <a:p>
            <a:pPr algn="l"/>
            <a:r>
              <a:rPr lang="en-GB" sz="1000" b="0" i="0" dirty="0">
                <a:solidFill>
                  <a:srgbClr val="0A0A0A"/>
                </a:solidFill>
                <a:effectLst/>
                <a:latin typeface="Gill Sans MT" panose="020B0502020104020203" pitchFamily="34" charset="0"/>
              </a:rPr>
              <a:t>Whilst </a:t>
            </a:r>
            <a:r>
              <a:rPr lang="en-GB" sz="1000" b="0" i="0" u="none" strike="noStrike" dirty="0">
                <a:solidFill>
                  <a:srgbClr val="0067C7"/>
                </a:solidFill>
                <a:effectLst/>
                <a:latin typeface="Gill Sans MT" panose="020B0502020104020203" pitchFamily="34" charset="0"/>
                <a:hlinkClick r:id="rId8" tooltip="Derbyshire Fire and Rescue"/>
              </a:rPr>
              <a:t>Derbyshire Fire &amp; Rescue Service</a:t>
            </a:r>
            <a:r>
              <a:rPr lang="en-GB" sz="1000" b="0" i="0" dirty="0">
                <a:solidFill>
                  <a:srgbClr val="0A0A0A"/>
                </a:solidFill>
                <a:effectLst/>
                <a:latin typeface="Gill Sans MT" panose="020B0502020104020203" pitchFamily="34" charset="0"/>
              </a:rPr>
              <a:t> recommends that people should consider attending an organised bonfire event, many people still choose to hold their own private bonfire party at home. A few simple precautionary safety measures can help ensure that everyone stays safe and can enjoy the celebrations without injury or harm.</a:t>
            </a:r>
          </a:p>
          <a:p>
            <a:pPr algn="l"/>
            <a:endParaRPr lang="en-GB" sz="1000" b="0" i="0" dirty="0">
              <a:solidFill>
                <a:srgbClr val="0A0A0A"/>
              </a:solidFill>
              <a:effectLst/>
              <a:latin typeface="Gill Sans MT" panose="020B0502020104020203" pitchFamily="34" charset="0"/>
            </a:endParaRPr>
          </a:p>
          <a:p>
            <a:pPr algn="l"/>
            <a:r>
              <a:rPr lang="en-GB" sz="1000" b="0" i="0" dirty="0">
                <a:solidFill>
                  <a:srgbClr val="0A0A0A"/>
                </a:solidFill>
                <a:effectLst/>
                <a:latin typeface="Gill Sans MT" panose="020B0502020104020203" pitchFamily="34" charset="0"/>
              </a:rPr>
              <a:t>If you are having a firework party at home, you can make the occasion fun and safe for everyone by following the </a:t>
            </a:r>
            <a:r>
              <a:rPr lang="en-GB" sz="1000" b="0" i="0" u="none" strike="noStrike" dirty="0">
                <a:solidFill>
                  <a:srgbClr val="0067C7"/>
                </a:solidFill>
                <a:effectLst/>
                <a:latin typeface="Gill Sans MT" panose="020B0502020104020203" pitchFamily="34" charset="0"/>
                <a:hlinkClick r:id="rId9" tooltip="Royal Society for the Prevention of Accidents - firework code"/>
              </a:rPr>
              <a:t>Firework Code</a:t>
            </a:r>
            <a:r>
              <a:rPr lang="en-GB" sz="1000" b="0" i="0" dirty="0">
                <a:solidFill>
                  <a:srgbClr val="0A0A0A"/>
                </a:solidFill>
                <a:effectLst/>
                <a:latin typeface="Gill Sans MT" panose="020B0502020104020203" pitchFamily="34" charset="0"/>
              </a:rPr>
              <a:t>.</a:t>
            </a:r>
          </a:p>
          <a:p>
            <a:pPr lvl="0">
              <a:lnSpc>
                <a:spcPct val="107000"/>
              </a:lnSpc>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Qr code&#10;&#10;Description automatically generated">
            <a:extLst>
              <a:ext uri="{FF2B5EF4-FFF2-40B4-BE49-F238E27FC236}">
                <a16:creationId xmlns:a16="http://schemas.microsoft.com/office/drawing/2014/main" id="{F4462041-D4E7-5FF9-84EF-3CE343DCD9D9}"/>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76039" y="6443564"/>
            <a:ext cx="1029095" cy="1029095"/>
          </a:xfrm>
          <a:prstGeom prst="rect">
            <a:avLst/>
          </a:prstGeom>
          <a:noFill/>
          <a:ln>
            <a:noFill/>
          </a:ln>
        </p:spPr>
      </p:pic>
      <p:pic>
        <p:nvPicPr>
          <p:cNvPr id="13" name="Picture 12">
            <a:extLst>
              <a:ext uri="{FF2B5EF4-FFF2-40B4-BE49-F238E27FC236}">
                <a16:creationId xmlns:a16="http://schemas.microsoft.com/office/drawing/2014/main" id="{850782CE-4584-492D-E5FD-18C90D6C8FE1}"/>
              </a:ext>
            </a:extLst>
          </p:cNvPr>
          <p:cNvPicPr>
            <a:picLocks noChangeAspect="1"/>
          </p:cNvPicPr>
          <p:nvPr/>
        </p:nvPicPr>
        <p:blipFill>
          <a:blip r:embed="rId11"/>
          <a:stretch>
            <a:fillRect/>
          </a:stretch>
        </p:blipFill>
        <p:spPr>
          <a:xfrm>
            <a:off x="2664017" y="1376580"/>
            <a:ext cx="2025135" cy="1210348"/>
          </a:xfrm>
          <a:prstGeom prst="rect">
            <a:avLst/>
          </a:prstGeom>
        </p:spPr>
      </p:pic>
      <p:pic>
        <p:nvPicPr>
          <p:cNvPr id="1028" name="Picture 4" descr="Fireman Sam">
            <a:extLst>
              <a:ext uri="{FF2B5EF4-FFF2-40B4-BE49-F238E27FC236}">
                <a16:creationId xmlns:a16="http://schemas.microsoft.com/office/drawing/2014/main" id="{C0A97D93-6EBF-36BF-7913-312F0BC3B337}"/>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6715" b="94484" l="29000" r="73667">
                        <a14:foregroundMark x1="46667" y1="10791" x2="46667" y2="10791"/>
                        <a14:foregroundMark x1="40000" y1="6715" x2="40000" y2="6715"/>
                        <a14:foregroundMark x1="33000" y1="10791" x2="33000" y2="10791"/>
                        <a14:foregroundMark x1="33000" y1="10312" x2="33000" y2="10312"/>
                        <a14:foregroundMark x1="29000" y1="16067" x2="29000" y2="16067"/>
                        <a14:foregroundMark x1="61000" y1="7434" x2="61000" y2="7434"/>
                        <a14:foregroundMark x1="62000" y1="8633" x2="62000" y2="8633"/>
                        <a14:foregroundMark x1="60000" y1="10312" x2="60000" y2="10312"/>
                        <a14:foregroundMark x1="41333" y1="74580" x2="41333" y2="74580"/>
                        <a14:foregroundMark x1="44000" y1="74341" x2="44000" y2="74341"/>
                        <a14:foregroundMark x1="40333" y1="71223" x2="40333" y2="87050"/>
                        <a14:foregroundMark x1="57000" y1="71223" x2="55000" y2="88010"/>
                        <a14:foregroundMark x1="43000" y1="94484" x2="43000" y2="94484"/>
                        <a14:foregroundMark x1="41333" y1="65947" x2="41333" y2="65947"/>
                        <a14:foregroundMark x1="39000" y1="65947" x2="55000" y2="66906"/>
                        <a14:foregroundMark x1="56000" y1="42686" x2="55000" y2="51319"/>
                        <a14:foregroundMark x1="70333" y1="40767" x2="70333" y2="39089"/>
                      </a14:backgroundRemoval>
                    </a14:imgEffect>
                  </a14:imgLayer>
                </a14:imgProps>
              </a:ext>
              <a:ext uri="{28A0092B-C50C-407E-A947-70E740481C1C}">
                <a14:useLocalDpi xmlns:a14="http://schemas.microsoft.com/office/drawing/2010/main" val="0"/>
              </a:ext>
            </a:extLst>
          </a:blip>
          <a:srcRect l="24319" r="20686"/>
          <a:stretch/>
        </p:blipFill>
        <p:spPr bwMode="auto">
          <a:xfrm>
            <a:off x="2053650" y="5239225"/>
            <a:ext cx="1038225" cy="2624137"/>
          </a:xfrm>
          <a:prstGeom prst="rect">
            <a:avLst/>
          </a:prstGeom>
          <a:noFill/>
          <a:extLst>
            <a:ext uri="{909E8E84-426E-40DD-AFC4-6F175D3DCCD1}">
              <a14:hiddenFill xmlns:a14="http://schemas.microsoft.com/office/drawing/2010/main">
                <a:solidFill>
                  <a:srgbClr val="FFFFFF"/>
                </a:solidFill>
              </a14:hiddenFill>
            </a:ext>
          </a:extLst>
        </p:spPr>
      </p:pic>
      <p:sp>
        <p:nvSpPr>
          <p:cNvPr id="14" name="Speech Bubble: Rectangle 13">
            <a:extLst>
              <a:ext uri="{FF2B5EF4-FFF2-40B4-BE49-F238E27FC236}">
                <a16:creationId xmlns:a16="http://schemas.microsoft.com/office/drawing/2014/main" id="{9541896C-A427-BEDD-9147-FDDD4418C553}"/>
              </a:ext>
            </a:extLst>
          </p:cNvPr>
          <p:cNvSpPr>
            <a:spLocks noGrp="1" noRot="1" noMove="1" noResize="1" noEditPoints="1" noAdjustHandles="1" noChangeArrowheads="1" noChangeShapeType="1"/>
          </p:cNvSpPr>
          <p:nvPr/>
        </p:nvSpPr>
        <p:spPr>
          <a:xfrm>
            <a:off x="3162300" y="5334000"/>
            <a:ext cx="1724024" cy="1400176"/>
          </a:xfrm>
          <a:prstGeom prst="wedgeRectCallout">
            <a:avLst>
              <a:gd name="adj1" fmla="val -85088"/>
              <a:gd name="adj2" fmla="val -22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1" dirty="0">
              <a:latin typeface="Gill Sans MT" panose="020B0502020104020203" pitchFamily="34" charset="0"/>
            </a:endParaRPr>
          </a:p>
          <a:p>
            <a:pPr algn="ctr"/>
            <a:r>
              <a:rPr lang="en-GB" sz="800" b="1" dirty="0">
                <a:latin typeface="Gill Sans MT" panose="020B0502020104020203" pitchFamily="34" charset="0"/>
              </a:rPr>
              <a:t>Come and watch some short videos helping you learn about how to keep safe on Bonfire Night</a:t>
            </a:r>
          </a:p>
          <a:p>
            <a:pPr algn="ctr"/>
            <a:endParaRPr lang="en-GB" sz="900" b="1" dirty="0">
              <a:latin typeface="Gill Sans MT" panose="020B0502020104020203" pitchFamily="34" charset="0"/>
              <a:hlinkClick r:id="rId14"/>
            </a:endParaRPr>
          </a:p>
          <a:p>
            <a:pPr algn="ctr"/>
            <a:r>
              <a:rPr lang="en-GB" sz="800" b="1" dirty="0">
                <a:latin typeface="Gill Sans MT" panose="020B0502020104020203" pitchFamily="34" charset="0"/>
                <a:hlinkClick r:id="rId15"/>
              </a:rPr>
              <a:t>https://www.bbc.co.uk/newsround/50288114</a:t>
            </a:r>
            <a:endParaRPr lang="en-GB" sz="800" b="1" dirty="0">
              <a:latin typeface="Gill Sans MT" panose="020B0502020104020203" pitchFamily="34" charset="0"/>
            </a:endParaRPr>
          </a:p>
          <a:p>
            <a:pPr algn="ctr"/>
            <a:endParaRPr lang="en-GB" sz="800" b="1" dirty="0">
              <a:latin typeface="Gill Sans MT" panose="020B0502020104020203" pitchFamily="34" charset="0"/>
            </a:endParaRPr>
          </a:p>
          <a:p>
            <a:pPr algn="ctr"/>
            <a:r>
              <a:rPr lang="en-GB" sz="800" b="1" dirty="0">
                <a:latin typeface="Gill Sans MT" panose="020B0502020104020203" pitchFamily="34" charset="0"/>
                <a:hlinkClick r:id="rId16"/>
              </a:rPr>
              <a:t>https://www.youtube.com/watch?v=JTqb8JLgiew</a:t>
            </a:r>
            <a:endParaRPr lang="en-GB" sz="800" b="1" dirty="0">
              <a:latin typeface="Gill Sans MT" panose="020B0502020104020203" pitchFamily="34" charset="0"/>
            </a:endParaRPr>
          </a:p>
          <a:p>
            <a:pPr algn="ctr"/>
            <a:endParaRPr lang="en-GB" sz="1100" b="1" dirty="0">
              <a:latin typeface="Gill Sans MT" panose="020B0502020104020203" pitchFamily="34" charset="0"/>
            </a:endParaRPr>
          </a:p>
        </p:txBody>
      </p:sp>
      <p:pic>
        <p:nvPicPr>
          <p:cNvPr id="2050" name="Picture 2" descr="community-clipart-school-community-3 | St. Comán's Wood Primary School">
            <a:extLst>
              <a:ext uri="{FF2B5EF4-FFF2-40B4-BE49-F238E27FC236}">
                <a16:creationId xmlns:a16="http://schemas.microsoft.com/office/drawing/2014/main" id="{0982657D-C354-2F48-16F1-20BBCCD622F4}"/>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441757" y="259036"/>
            <a:ext cx="2181449" cy="7364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621A80BA-741A-4166-CAB1-C56DDFE6289B}"/>
              </a:ext>
            </a:extLst>
          </p:cNvPr>
          <p:cNvPicPr>
            <a:picLocks noChangeAspect="1"/>
          </p:cNvPicPr>
          <p:nvPr/>
        </p:nvPicPr>
        <p:blipFill>
          <a:blip r:embed="rId18"/>
          <a:stretch>
            <a:fillRect/>
          </a:stretch>
        </p:blipFill>
        <p:spPr>
          <a:xfrm>
            <a:off x="562345" y="2385292"/>
            <a:ext cx="1573417" cy="1116096"/>
          </a:xfrm>
          <a:prstGeom prst="rect">
            <a:avLst/>
          </a:prstGeom>
        </p:spPr>
      </p:pic>
      <p:pic>
        <p:nvPicPr>
          <p:cNvPr id="17" name="Picture 2" descr="Brake announces Road Safety Week campaign date">
            <a:extLst>
              <a:ext uri="{FF2B5EF4-FFF2-40B4-BE49-F238E27FC236}">
                <a16:creationId xmlns:a16="http://schemas.microsoft.com/office/drawing/2014/main" id="{79C165FD-5F3B-C590-95B7-FF21648BC408}"/>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92433" y="6551293"/>
            <a:ext cx="1061216" cy="595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897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4">
            <a:extLst>
              <a:ext uri="{FF2B5EF4-FFF2-40B4-BE49-F238E27FC236}">
                <a16:creationId xmlns:a16="http://schemas.microsoft.com/office/drawing/2014/main" id="{DF874437-1F58-A5D3-99EC-B929B6AAF431}"/>
              </a:ext>
            </a:extLst>
          </p:cNvPr>
          <p:cNvSpPr>
            <a:spLocks noGrp="1" noRot="1" noMove="1" noResize="1" noEditPoints="1" noAdjustHandles="1" noChangeArrowheads="1" noChangeShapeType="1"/>
          </p:cNvSpPr>
          <p:nvPr/>
        </p:nvSpPr>
        <p:spPr bwMode="auto">
          <a:xfrm>
            <a:off x="5164266" y="252412"/>
            <a:ext cx="1693733" cy="9653588"/>
          </a:xfrm>
          <a:prstGeom prst="rect">
            <a:avLst/>
          </a:prstGeom>
          <a:solidFill>
            <a:schemeClr val="tx2">
              <a:lumMod val="20000"/>
              <a:lumOff val="80000"/>
              <a:alpha val="34902"/>
            </a:schemeClr>
          </a:solidFill>
          <a:ln w="28575">
            <a:solidFill>
              <a:srgbClr val="002060"/>
            </a:solidFill>
          </a:ln>
        </p:spPr>
        <p:txBody>
          <a:bodyPr rot="0" vert="horz" wrap="square" lIns="182880" tIns="182880" rIns="182880" bIns="182880" anchor="t" anchorCtr="0" upright="1">
            <a:noAutofit/>
          </a:bodyPr>
          <a:lstStyle/>
          <a:p>
            <a:pPr marL="0" marR="0" lvl="0" indent="0" algn="ctr" defTabSz="457200" rtl="0" eaLnBrk="1" fontAlgn="auto" latinLnBrk="0" hangingPunct="1">
              <a:lnSpc>
                <a:spcPct val="107000"/>
              </a:lnSpc>
              <a:spcBef>
                <a:spcPts val="0"/>
              </a:spcBef>
              <a:spcAft>
                <a:spcPts val="1200"/>
              </a:spcAft>
              <a:buClrTx/>
              <a:buSzTx/>
              <a:buFontTx/>
              <a:buNone/>
              <a:tabLst/>
              <a:defRPr/>
            </a:pPr>
            <a:r>
              <a:rPr kumimoji="0" lang="en-GB" sz="1100" b="1" i="0" u="none" strike="noStrike" kern="1200" cap="none" spc="0" normalizeH="0" baseline="0" noProof="0" dirty="0">
                <a:ln>
                  <a:noFill/>
                </a:ln>
                <a:solidFill>
                  <a:srgbClr val="323E4F"/>
                </a:solidFill>
                <a:effectLst/>
                <a:uLnTx/>
                <a:uFillTx/>
                <a:latin typeface="Gill Sans MT" panose="020B0502020104020203" pitchFamily="34" charset="0"/>
                <a:ea typeface="Calibri" panose="020F0502020204030204" pitchFamily="34" charset="0"/>
                <a:cs typeface="Times New Roman" panose="02020603050405020304" pitchFamily="18" charset="0"/>
              </a:rPr>
              <a:t> </a:t>
            </a:r>
            <a:endPar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1200"/>
              </a:spcAft>
              <a:buClrTx/>
              <a:buSzTx/>
              <a:buFontTx/>
              <a:buNone/>
              <a:tabLst/>
              <a:defRPr/>
            </a:pPr>
            <a:r>
              <a:rPr kumimoji="0" lang="en-GB" sz="1100" b="1" i="0" u="none" strike="noStrike" kern="1200" cap="none" spc="0" normalizeH="0" baseline="0" noProof="0" dirty="0">
                <a:ln>
                  <a:noFill/>
                </a:ln>
                <a:solidFill>
                  <a:srgbClr val="323E4F"/>
                </a:solidFill>
                <a:effectLst/>
                <a:uLnTx/>
                <a:uFillTx/>
                <a:latin typeface="Gill Sans MT" panose="020B0502020104020203" pitchFamily="34" charset="0"/>
                <a:ea typeface="Calibri" panose="020F0502020204030204" pitchFamily="34" charset="0"/>
                <a:cs typeface="Times New Roman" panose="02020603050405020304" pitchFamily="18" charset="0"/>
              </a:rPr>
              <a:t> </a:t>
            </a:r>
            <a:endPar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1200"/>
              </a:spcAft>
              <a:buClrTx/>
              <a:buSzTx/>
              <a:buFontTx/>
              <a:buNone/>
              <a:tabLst/>
              <a:defRPr/>
            </a:pPr>
            <a:r>
              <a:rPr kumimoji="0" lang="en-GB" sz="1100" b="1" i="0" u="none" strike="noStrike" kern="1200" cap="none" spc="0" normalizeH="0" baseline="0" noProof="0" dirty="0">
                <a:ln>
                  <a:noFill/>
                </a:ln>
                <a:solidFill>
                  <a:srgbClr val="323E4F"/>
                </a:solidFill>
                <a:effectLst/>
                <a:uLnTx/>
                <a:uFillTx/>
                <a:latin typeface="Gill Sans MT" panose="020B0502020104020203" pitchFamily="34" charset="0"/>
                <a:ea typeface="Calibri" panose="020F0502020204030204" pitchFamily="34" charset="0"/>
                <a:cs typeface="Times New Roman" panose="02020603050405020304" pitchFamily="18" charset="0"/>
              </a:rPr>
              <a:t> </a:t>
            </a:r>
            <a:endPar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1200"/>
              </a:spcAft>
              <a:buClrTx/>
              <a:buSzTx/>
              <a:buFontTx/>
              <a:buNone/>
              <a:tabLst/>
              <a:defRPr/>
            </a:pPr>
            <a:r>
              <a:rPr kumimoji="0" lang="en-GB" sz="1100" b="1" i="0" u="none" strike="noStrike" kern="1200" cap="none" spc="0" normalizeH="0" baseline="0" noProof="0" dirty="0">
                <a:ln>
                  <a:noFill/>
                </a:ln>
                <a:solidFill>
                  <a:srgbClr val="323E4F"/>
                </a:solidFill>
                <a:effectLst/>
                <a:uLnTx/>
                <a:uFillTx/>
                <a:latin typeface="Gill Sans MT" panose="020B0502020104020203" pitchFamily="34" charset="0"/>
                <a:ea typeface="Calibri" panose="020F0502020204030204" pitchFamily="34" charset="0"/>
                <a:cs typeface="Times New Roman" panose="02020603050405020304" pitchFamily="18" charset="0"/>
              </a:rPr>
              <a:t> </a:t>
            </a:r>
            <a:endPar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1200"/>
              </a:spcAft>
              <a:buClrTx/>
              <a:buSzTx/>
              <a:buFontTx/>
              <a:buNone/>
              <a:tabLst/>
              <a:defRPr/>
            </a:pPr>
            <a:r>
              <a:rPr kumimoji="0" lang="en-GB" sz="1100" b="1" i="0" u="none" strike="noStrike" kern="1200" cap="none" spc="0" normalizeH="0" baseline="0" noProof="0" dirty="0">
                <a:ln>
                  <a:noFill/>
                </a:ln>
                <a:solidFill>
                  <a:srgbClr val="323E4F"/>
                </a:solidFill>
                <a:effectLst/>
                <a:uLnTx/>
                <a:uFillTx/>
                <a:latin typeface="Gill Sans MT" panose="020B0502020104020203" pitchFamily="34" charset="0"/>
                <a:ea typeface="Calibri" panose="020F0502020204030204" pitchFamily="34" charset="0"/>
                <a:cs typeface="Times New Roman" panose="02020603050405020304" pitchFamily="18" charset="0"/>
              </a:rPr>
              <a:t>Useful Acronyms &amp; Vocabulary</a:t>
            </a:r>
            <a:endPar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50800" lvl="0" indent="0" algn="l" defTabSz="457200" rtl="0" eaLnBrk="1" fontAlgn="auto" latinLnBrk="0" hangingPunct="1">
              <a:lnSpc>
                <a:spcPct val="92000"/>
              </a:lnSpc>
              <a:spcBef>
                <a:spcPts val="0"/>
              </a:spcBef>
              <a:spcAft>
                <a:spcPts val="80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Gill Sans MT" panose="020B0502020104020203" pitchFamily="34" charset="0"/>
                <a:ea typeface="Arial" panose="020B0604020202020204" pitchFamily="34" charset="0"/>
                <a:cs typeface="Times New Roman" panose="02020603050405020304" pitchFamily="18" charset="0"/>
              </a:rPr>
              <a:t>CAMHS:</a:t>
            </a:r>
            <a:r>
              <a:rPr kumimoji="0" lang="en-GB" sz="1000" b="0" i="0" u="none" strike="noStrike" kern="1200" cap="none" spc="0" normalizeH="0" baseline="0" noProof="0" dirty="0">
                <a:ln>
                  <a:noFill/>
                </a:ln>
                <a:solidFill>
                  <a:prstClr val="black"/>
                </a:solidFill>
                <a:effectLst/>
                <a:uLnTx/>
                <a:uFillTx/>
                <a:latin typeface="Gill Sans MT" panose="020B0502020104020203" pitchFamily="34" charset="0"/>
                <a:ea typeface="Arial" panose="020B0604020202020204" pitchFamily="34" charset="0"/>
                <a:cs typeface="Times New Roman" panose="02020603050405020304" pitchFamily="18" charset="0"/>
              </a:rPr>
              <a:t> Child and Adolescent Mental Health Services</a:t>
            </a:r>
            <a:endPar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Gill Sans MT" panose="020B0502020104020203" pitchFamily="34" charset="0"/>
                <a:ea typeface="Arial" panose="020B0604020202020204" pitchFamily="34" charset="0"/>
                <a:cs typeface="Times New Roman" panose="02020603050405020304" pitchFamily="18" charset="0"/>
              </a:rPr>
              <a:t>My Concern</a:t>
            </a:r>
            <a:r>
              <a:rPr kumimoji="0" lang="en-GB" sz="1000" b="0" i="0" u="none" strike="noStrike" kern="1200" cap="none" spc="0" normalizeH="0" baseline="0" noProof="0" dirty="0">
                <a:ln>
                  <a:noFill/>
                </a:ln>
                <a:solidFill>
                  <a:prstClr val="black"/>
                </a:solidFill>
                <a:effectLst/>
                <a:uLnTx/>
                <a:uFillTx/>
                <a:latin typeface="Gill Sans MT" panose="020B0502020104020203" pitchFamily="34" charset="0"/>
                <a:ea typeface="Arial" panose="020B0604020202020204" pitchFamily="34" charset="0"/>
                <a:cs typeface="Times New Roman" panose="02020603050405020304" pitchFamily="18" charset="0"/>
              </a:rPr>
              <a:t> – Safeguarding record system (safeguarding and child protection software for schools used at WGES).</a:t>
            </a:r>
            <a:endPar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12700" lvl="0" indent="0" algn="l" defTabSz="457200" rtl="0" eaLnBrk="1" fontAlgn="auto" latinLnBrk="0" hangingPunct="1">
              <a:lnSpc>
                <a:spcPct val="92000"/>
              </a:lnSpc>
              <a:spcBef>
                <a:spcPts val="0"/>
              </a:spcBef>
              <a:spcAft>
                <a:spcPts val="80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Gill Sans MT" panose="020B0502020104020203" pitchFamily="34" charset="0"/>
                <a:ea typeface="Arial" panose="020B0604020202020204" pitchFamily="34" charset="0"/>
                <a:cs typeface="Times New Roman" panose="02020603050405020304" pitchFamily="18" charset="0"/>
              </a:rPr>
              <a:t>PCSO:</a:t>
            </a:r>
            <a:r>
              <a:rPr kumimoji="0" lang="en-GB" sz="1000" b="0" i="0" u="none" strike="noStrike" kern="1200" cap="none" spc="0" normalizeH="0" baseline="0" noProof="0" dirty="0">
                <a:ln>
                  <a:noFill/>
                </a:ln>
                <a:solidFill>
                  <a:prstClr val="black"/>
                </a:solidFill>
                <a:effectLst/>
                <a:uLnTx/>
                <a:uFillTx/>
                <a:latin typeface="Gill Sans MT" panose="020B0502020104020203" pitchFamily="34" charset="0"/>
                <a:ea typeface="Arial" panose="020B0604020202020204" pitchFamily="34" charset="0"/>
                <a:cs typeface="Times New Roman" panose="02020603050405020304" pitchFamily="18" charset="0"/>
              </a:rPr>
              <a:t> Police Community Support Officer</a:t>
            </a:r>
            <a:endPar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12700" lvl="0" indent="0" algn="l" defTabSz="457200" rtl="0" eaLnBrk="1" fontAlgn="auto" latinLnBrk="0" hangingPunct="1">
              <a:lnSpc>
                <a:spcPct val="92000"/>
              </a:lnSpc>
              <a:spcBef>
                <a:spcPts val="0"/>
              </a:spcBef>
              <a:spcAft>
                <a:spcPts val="80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Gill Sans MT" panose="020B0502020104020203" pitchFamily="34" charset="0"/>
                <a:ea typeface="Arial" panose="020B0604020202020204" pitchFamily="34" charset="0"/>
                <a:cs typeface="Times New Roman" panose="02020603050405020304" pitchFamily="18" charset="0"/>
              </a:rPr>
              <a:t>EHA:</a:t>
            </a:r>
            <a:r>
              <a:rPr kumimoji="0" lang="en-GB" sz="1000" b="0" i="0" u="none" strike="noStrike" kern="1200" cap="none" spc="0" normalizeH="0" baseline="0" noProof="0" dirty="0">
                <a:ln>
                  <a:noFill/>
                </a:ln>
                <a:solidFill>
                  <a:prstClr val="black"/>
                </a:solidFill>
                <a:effectLst/>
                <a:uLnTx/>
                <a:uFillTx/>
                <a:latin typeface="Gill Sans MT" panose="020B0502020104020203" pitchFamily="34" charset="0"/>
                <a:ea typeface="Arial" panose="020B0604020202020204" pitchFamily="34" charset="0"/>
                <a:cs typeface="Times New Roman" panose="02020603050405020304" pitchFamily="18" charset="0"/>
              </a:rPr>
              <a:t> Early Help Assessment</a:t>
            </a:r>
            <a:endPar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12700" lvl="0" indent="0" algn="ctr" defTabSz="457200" rtl="0" eaLnBrk="1" fontAlgn="auto" latinLnBrk="0" hangingPunct="1">
              <a:lnSpc>
                <a:spcPct val="92000"/>
              </a:lnSpc>
              <a:spcBef>
                <a:spcPts val="0"/>
              </a:spcBef>
              <a:spcAft>
                <a:spcPts val="800"/>
              </a:spcAft>
              <a:buClrTx/>
              <a:buSzTx/>
              <a:buFontTx/>
              <a:buNone/>
              <a:tabLst/>
              <a:defRPr/>
            </a:pPr>
            <a:r>
              <a:rPr kumimoji="0" lang="en-GB" sz="1000" b="1" i="0" u="none" strike="noStrike" kern="1200" cap="none" spc="0" normalizeH="0" baseline="0" noProof="0" dirty="0">
                <a:ln>
                  <a:noFill/>
                </a:ln>
                <a:solidFill>
                  <a:srgbClr val="0070C0"/>
                </a:solidFill>
                <a:effectLst/>
                <a:uLnTx/>
                <a:uFillTx/>
                <a:latin typeface="Gill Sans MT" panose="020B0502020104020203" pitchFamily="34" charset="0"/>
                <a:ea typeface="Arial" panose="020B0604020202020204" pitchFamily="34" charset="0"/>
                <a:cs typeface="Times New Roman" panose="02020603050405020304" pitchFamily="18" charset="0"/>
              </a:rPr>
              <a:t>Safeguarding Information at WGES</a:t>
            </a:r>
            <a:endPar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12700" lvl="0" indent="0" algn="ctr" defTabSz="457200" rtl="0" eaLnBrk="1" fontAlgn="auto" latinLnBrk="0" hangingPunct="1">
              <a:lnSpc>
                <a:spcPct val="92000"/>
              </a:lnSpc>
              <a:spcBef>
                <a:spcPts val="0"/>
              </a:spcBef>
              <a:spcAft>
                <a:spcPts val="80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Gill Sans MT" panose="020B0502020104020203" pitchFamily="34" charset="0"/>
                <a:ea typeface="Arial" panose="020B0604020202020204" pitchFamily="34" charset="0"/>
                <a:cs typeface="Times New Roman" panose="02020603050405020304" pitchFamily="18" charset="0"/>
              </a:rPr>
              <a:t>We have a wealth of information on our school website for parents to access, including important documents and contact details. </a:t>
            </a:r>
            <a:endPar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12700" lvl="0" indent="0" algn="ctr" defTabSz="457200" rtl="0" eaLnBrk="1" fontAlgn="auto" latinLnBrk="0" hangingPunct="1">
              <a:lnSpc>
                <a:spcPct val="92000"/>
              </a:lnSpc>
              <a:spcBef>
                <a:spcPts val="0"/>
              </a:spcBef>
              <a:spcAft>
                <a:spcPts val="80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Gill Sans MT" panose="020B0502020104020203" pitchFamily="34" charset="0"/>
                <a:ea typeface="Arial" panose="020B0604020202020204" pitchFamily="34" charset="0"/>
                <a:cs typeface="Times New Roman" panose="02020603050405020304" pitchFamily="18" charset="0"/>
              </a:rPr>
              <a:t>Please visit </a:t>
            </a:r>
            <a:r>
              <a:rPr kumimoji="0" lang="en-GB" sz="1000" b="0" i="0" u="sng" strike="noStrike" kern="1200" cap="none" spc="0" normalizeH="0" baseline="0" noProof="0" dirty="0">
                <a:ln>
                  <a:noFill/>
                </a:ln>
                <a:solidFill>
                  <a:srgbClr val="0563C1"/>
                </a:solidFill>
                <a:effectLst/>
                <a:uLnTx/>
                <a:uFillTx/>
                <a:latin typeface="Gill Sans MT" panose="020B0502020104020203" pitchFamily="34" charset="0"/>
                <a:ea typeface="Arial" panose="020B0604020202020204" pitchFamily="34" charset="0"/>
                <a:cs typeface="Times New Roman" panose="02020603050405020304" pitchFamily="18" charset="0"/>
                <a:hlinkClick r:id="rId2"/>
              </a:rPr>
              <a:t>www.williamgilbertend.derbyshire.sch.uk</a:t>
            </a:r>
            <a:r>
              <a:rPr kumimoji="0" lang="en-GB" sz="1000" b="0" i="0" u="none" strike="noStrike" kern="1200" cap="none" spc="0" normalizeH="0" baseline="0" noProof="0" dirty="0">
                <a:ln>
                  <a:noFill/>
                </a:ln>
                <a:solidFill>
                  <a:prstClr val="black"/>
                </a:solidFill>
                <a:effectLst/>
                <a:uLnTx/>
                <a:uFillTx/>
                <a:latin typeface="Gill Sans MT" panose="020B0502020104020203" pitchFamily="34" charset="0"/>
                <a:ea typeface="Arial" panose="020B0604020202020204" pitchFamily="34" charset="0"/>
                <a:cs typeface="Times New Roman" panose="02020603050405020304" pitchFamily="18" charset="0"/>
              </a:rPr>
              <a:t> </a:t>
            </a:r>
            <a:r>
              <a:rPr kumimoji="0" lang="en-GB" sz="1000" b="0" i="0" u="none" strike="noStrike" kern="1200" cap="none" spc="0" normalizeH="0" baseline="0" noProof="0" dirty="0">
                <a:ln>
                  <a:noFill/>
                </a:ln>
                <a:solidFill>
                  <a:srgbClr val="808080"/>
                </a:solidFill>
                <a:effectLst/>
                <a:uLnTx/>
                <a:uFillTx/>
                <a:latin typeface="Gill Sans MT" panose="020B0502020104020203" pitchFamily="34" charset="0"/>
                <a:ea typeface="Arial" panose="020B0604020202020204" pitchFamily="34" charset="0"/>
                <a:cs typeface="Times New Roman" panose="02020603050405020304" pitchFamily="18" charset="0"/>
              </a:rPr>
              <a:t> </a:t>
            </a:r>
            <a:endPar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GB" sz="1100" b="1" i="0" u="none" strike="noStrike" kern="1200" cap="none" spc="0" normalizeH="0" baseline="0" noProof="0" dirty="0">
                <a:ln>
                  <a:noFill/>
                </a:ln>
                <a:solidFill>
                  <a:srgbClr val="FF0000"/>
                </a:solidFill>
                <a:effectLst/>
                <a:uLnTx/>
                <a:uFillTx/>
                <a:latin typeface="Gill Sans MT" panose="020B0502020104020203" pitchFamily="34" charset="0"/>
                <a:ea typeface="Calibri" panose="020F0502020204030204" pitchFamily="34" charset="0"/>
                <a:cs typeface="Times New Roman" panose="02020603050405020304" pitchFamily="18" charset="0"/>
              </a:rPr>
              <a:t>If you believe that any child is in danger ring </a:t>
            </a:r>
            <a:r>
              <a:rPr kumimoji="0" lang="en-GB" sz="1100" b="1" i="0" u="sng" strike="noStrike" kern="1200" cap="none" spc="0" normalizeH="0" baseline="0" noProof="0" dirty="0">
                <a:ln>
                  <a:noFill/>
                </a:ln>
                <a:solidFill>
                  <a:srgbClr val="FF0000"/>
                </a:solidFill>
                <a:effectLst/>
                <a:uLnTx/>
                <a:uFillTx/>
                <a:latin typeface="Gill Sans MT" panose="020B0502020104020203" pitchFamily="34" charset="0"/>
                <a:ea typeface="Calibri" panose="020F0502020204030204" pitchFamily="34" charset="0"/>
                <a:cs typeface="Times New Roman" panose="02020603050405020304" pitchFamily="18" charset="0"/>
              </a:rPr>
              <a:t>Call Derbyshire</a:t>
            </a:r>
            <a:r>
              <a:rPr kumimoji="0" lang="en-GB" sz="1100" b="1" i="0" u="none" strike="noStrike" kern="1200" cap="none" spc="0" normalizeH="0" baseline="0" noProof="0" dirty="0">
                <a:ln>
                  <a:noFill/>
                </a:ln>
                <a:solidFill>
                  <a:srgbClr val="FF0000"/>
                </a:solidFill>
                <a:effectLst/>
                <a:uLnTx/>
                <a:uFillTx/>
                <a:latin typeface="Gill Sans MT" panose="020B0502020104020203" pitchFamily="34" charset="0"/>
                <a:ea typeface="Calibri" panose="020F0502020204030204" pitchFamily="34" charset="0"/>
                <a:cs typeface="Times New Roman" panose="02020603050405020304" pitchFamily="18" charset="0"/>
              </a:rPr>
              <a:t> Tel: 01629 533190 choosing the option for urgent child protection calls at any time</a:t>
            </a:r>
            <a:endPar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Childline is helping young people spot the signs of peer-on-peer abuse in  Essex - Essex-TV">
            <a:extLst>
              <a:ext uri="{FF2B5EF4-FFF2-40B4-BE49-F238E27FC236}">
                <a16:creationId xmlns:a16="http://schemas.microsoft.com/office/drawing/2014/main" id="{4AE05406-2AD7-3E03-0B1C-D927E005BEE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2325" y="8587838"/>
            <a:ext cx="1217613" cy="671413"/>
          </a:xfrm>
          <a:prstGeom prst="rect">
            <a:avLst/>
          </a:prstGeom>
          <a:noFill/>
          <a:ln>
            <a:noFill/>
          </a:ln>
        </p:spPr>
      </p:pic>
      <p:sp>
        <p:nvSpPr>
          <p:cNvPr id="4" name="Rectangle 3">
            <a:extLst>
              <a:ext uri="{FF2B5EF4-FFF2-40B4-BE49-F238E27FC236}">
                <a16:creationId xmlns:a16="http://schemas.microsoft.com/office/drawing/2014/main" id="{0C4D6FFD-AB07-AE4C-2891-034495FFEEC1}"/>
              </a:ext>
            </a:extLst>
          </p:cNvPr>
          <p:cNvSpPr>
            <a:spLocks noGrp="1" noRot="1" noMove="1" noResize="1" noEditPoints="1" noAdjustHandles="1" noChangeArrowheads="1" noChangeShapeType="1"/>
          </p:cNvSpPr>
          <p:nvPr/>
        </p:nvSpPr>
        <p:spPr>
          <a:xfrm>
            <a:off x="5123180" y="0"/>
            <a:ext cx="1734820" cy="169545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icon&#10;&#10;Description automatically generated">
            <a:extLst>
              <a:ext uri="{FF2B5EF4-FFF2-40B4-BE49-F238E27FC236}">
                <a16:creationId xmlns:a16="http://schemas.microsoft.com/office/drawing/2014/main" id="{F94236FA-0290-3296-5087-4E8F749DD337}"/>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5557201" y="162242"/>
            <a:ext cx="866775" cy="1370965"/>
          </a:xfrm>
          <a:prstGeom prst="rect">
            <a:avLst/>
          </a:prstGeom>
        </p:spPr>
      </p:pic>
      <p:sp>
        <p:nvSpPr>
          <p:cNvPr id="7" name="Rectangle 6">
            <a:extLst>
              <a:ext uri="{FF2B5EF4-FFF2-40B4-BE49-F238E27FC236}">
                <a16:creationId xmlns:a16="http://schemas.microsoft.com/office/drawing/2014/main" id="{13D84B7F-A943-BE4E-3127-964153E3535D}"/>
              </a:ext>
            </a:extLst>
          </p:cNvPr>
          <p:cNvSpPr>
            <a:spLocks noGrp="1" noRot="1" noMove="1" noResize="1" noEditPoints="1" noAdjustHandles="1" noChangeArrowheads="1" noChangeShapeType="1"/>
          </p:cNvSpPr>
          <p:nvPr/>
        </p:nvSpPr>
        <p:spPr>
          <a:xfrm>
            <a:off x="0" y="0"/>
            <a:ext cx="4760686" cy="12934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Gill Sans MT" panose="020B0502020104020203" pitchFamily="34" charset="0"/>
                <a:ea typeface="Calibri" panose="020F0502020204030204" pitchFamily="34" charset="0"/>
                <a:cs typeface="Times New Roman" panose="02020603050405020304" pitchFamily="18" charset="0"/>
              </a:rPr>
              <a:t>Lengthen night and shorten day…</a:t>
            </a:r>
            <a:endParaRPr kumimoji="0" lang="en-GB" sz="11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9" name="Text Box 22">
            <a:extLst>
              <a:ext uri="{FF2B5EF4-FFF2-40B4-BE49-F238E27FC236}">
                <a16:creationId xmlns:a16="http://schemas.microsoft.com/office/drawing/2014/main" id="{A5A8F759-AEC0-D816-3686-345C4DA1D2D0}"/>
              </a:ext>
            </a:extLst>
          </p:cNvPr>
          <p:cNvSpPr txBox="1">
            <a:spLocks noGrp="1" noRot="1" noMove="1" noResize="1" noEditPoints="1" noAdjustHandles="1" noChangeArrowheads="1" noChangeShapeType="1"/>
          </p:cNvSpPr>
          <p:nvPr/>
        </p:nvSpPr>
        <p:spPr>
          <a:xfrm>
            <a:off x="130772" y="1410377"/>
            <a:ext cx="2169094" cy="6352498"/>
          </a:xfrm>
          <a:prstGeom prst="rect">
            <a:avLst/>
          </a:prstGeom>
          <a:solidFill>
            <a:schemeClr val="accent4">
              <a:lumMod val="60000"/>
              <a:lumOff val="40000"/>
            </a:schemeClr>
          </a:solidFill>
          <a:ln w="38100">
            <a:solidFill>
              <a:srgbClr val="FF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Fall, leaves, fall</a:t>
            </a: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By Emily Bronte</a:t>
            </a:r>
          </a:p>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Fall, leaves, fall; die, flowers, away;</a:t>
            </a:r>
          </a:p>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Lengthen night and shorten day;</a:t>
            </a:r>
          </a:p>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Every leaf speaks bliss to me</a:t>
            </a:r>
          </a:p>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Fluttering from the autumn tree.</a:t>
            </a:r>
          </a:p>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I shall smile when wreaths of snow</a:t>
            </a:r>
          </a:p>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Blossom where the rose should grow;</a:t>
            </a:r>
          </a:p>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I shall sing when night’s decay</a:t>
            </a:r>
          </a:p>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Ushers in a drearier day.</a:t>
            </a:r>
          </a:p>
          <a:p>
            <a:pPr marL="0" marR="0" lvl="0" indent="0" algn="ctr" defTabSz="457200" rtl="0" eaLnBrk="1" fontAlgn="auto" latinLnBrk="0" hangingPunct="1">
              <a:lnSpc>
                <a:spcPct val="107000"/>
              </a:lnSpc>
              <a:spcBef>
                <a:spcPts val="0"/>
              </a:spcBef>
              <a:spcAft>
                <a:spcPts val="0"/>
              </a:spcAft>
              <a:buClrTx/>
              <a:buSzTx/>
              <a:buFontTx/>
              <a:buNone/>
              <a:tabLst/>
              <a:defRPr/>
            </a:pPr>
            <a:endParaRPr kumimoji="0" lang="en-GB" sz="1000" b="0" i="1"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Clocks going back – 26</a:t>
            </a:r>
            <a:r>
              <a:rPr kumimoji="0" lang="en-GB" sz="900" b="1" i="0" u="none" strike="noStrike" kern="1200" cap="none" spc="0" normalizeH="0" baseline="3000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th</a:t>
            </a:r>
            <a:r>
              <a:rPr kumimoji="0" lang="en-GB" sz="900" b="1"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  October 2025</a:t>
            </a: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Every autumn when the clocks go back and sunset suddenly occurs earlier in the day, there are a host of negative impacts on the way we live our lives.</a:t>
            </a:r>
          </a:p>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The number of road casualties rises, with the effects being worse for the most vulnerable road users like children.</a:t>
            </a:r>
          </a:p>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It means that we have less usable daylight in the evenings to do the things we enjoy in the outdoors or in social environments. For our oldest pupils who may be playing out close to home or at the park and we remind parents to be extra vigilant in the supervision of your children. It is not appropriate for primary aged pupils to be playing out in the dark. Use the event of the clocks going back to discuss road safety with your child and reduce your child’s curfew so they arrive home in the light. </a:t>
            </a:r>
          </a:p>
          <a:p>
            <a:pPr marL="0" marR="0" lvl="0" indent="0" algn="ctr" defTabSz="457200" rtl="0" eaLnBrk="1" fontAlgn="auto" latinLnBrk="0" hangingPunct="1">
              <a:lnSpc>
                <a:spcPct val="107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p:txBody>
      </p:sp>
      <p:sp>
        <p:nvSpPr>
          <p:cNvPr id="10" name="Text Box 25">
            <a:extLst>
              <a:ext uri="{FF2B5EF4-FFF2-40B4-BE49-F238E27FC236}">
                <a16:creationId xmlns:a16="http://schemas.microsoft.com/office/drawing/2014/main" id="{9479BC12-CD10-E3A6-90C6-88B4BCD5441C}"/>
              </a:ext>
            </a:extLst>
          </p:cNvPr>
          <p:cNvSpPr txBox="1">
            <a:spLocks noGrp="1" noRot="1" noMove="1" noResize="1" noEditPoints="1" noAdjustHandles="1" noChangeArrowheads="1" noChangeShapeType="1"/>
          </p:cNvSpPr>
          <p:nvPr/>
        </p:nvSpPr>
        <p:spPr>
          <a:xfrm>
            <a:off x="2441758" y="2091921"/>
            <a:ext cx="2580617" cy="6695843"/>
          </a:xfrm>
          <a:prstGeom prst="rect">
            <a:avLst/>
          </a:prstGeom>
          <a:solidFill>
            <a:schemeClr val="accent4">
              <a:lumMod val="40000"/>
              <a:lumOff val="60000"/>
            </a:schemeClr>
          </a:solidFill>
          <a:ln w="38100">
            <a:solidFill>
              <a:schemeClr val="accent4">
                <a:lumMod val="75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Community PCSO Updates – Halloween </a:t>
            </a: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Sometimes we get asked why we don’t, as a school, celebrate Halloween. The name ‘Halloween’, after all, comes from ‘All Hallows’ Eve’ – the day before All Saints’ (All Hallows’) Day in the church calendar.</a:t>
            </a: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Today there is a wide diversity of opinion regarding Halloween. Some would argue that Halloween is dangerous, citing three main reasons: </a:t>
            </a: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1. Halloween can lead to fear and distress; </a:t>
            </a: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2. ‘Trick or Treating’ can lead beyond harmless pranks to vandalism, violence, and anti-social behaviour. </a:t>
            </a: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3. Knocking on the doors of strangers is dangerous for children. Other Christians (and other faiths too) feel there is something inherently wrong about the celebration, even if they are unsure as to why it is not healthy, wholesome, or positive. </a:t>
            </a:r>
          </a:p>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Others, however, see it as just a harmless, commercialised American import, arguing: ‘There’s nothing wrong with children dressing up and enjoying themselves’ or ‘It’s only a bit of fun and brightens up the autumn’.</a:t>
            </a:r>
          </a:p>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As a school we do not promote Halloween – it is not part of our curriculum, we don’t hold any Halloween events, we don’t plan Halloween activities, and it isn’t part of structured play. We reinforce guidance regarding dangerous situations, and we respond to individual children’s questions and concerns. We don’t make it our business to tell parents or their children to avoid Halloween; respecting instead parents’ own decisions as to whether activities their children are engaged in outside of school are safe.</a:t>
            </a:r>
          </a:p>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On Tuesday 21</a:t>
            </a:r>
            <a:r>
              <a:rPr kumimoji="0" lang="en-GB" sz="800" b="0" i="0" u="none" strike="noStrike" kern="1200" cap="none" spc="0" normalizeH="0" baseline="3000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st</a:t>
            </a:r>
            <a:r>
              <a:rPr kumimoji="0" lang="en-GB" sz="8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 October our local PCSO Mark Worrell </a:t>
            </a:r>
            <a:r>
              <a:rPr lang="en-GB" sz="800" dirty="0">
                <a:solidFill>
                  <a:prstClr val="black"/>
                </a:solidFill>
                <a:latin typeface="Gill Sans MT" panose="020B0502020104020203" pitchFamily="34" charset="0"/>
                <a:ea typeface="Calibri" panose="020F0502020204030204" pitchFamily="34" charset="0"/>
                <a:cs typeface="Times New Roman" panose="02020603050405020304" pitchFamily="18" charset="0"/>
              </a:rPr>
              <a:t>will </a:t>
            </a:r>
            <a:r>
              <a:rPr kumimoji="0" lang="en-GB" sz="8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visit school and deliver a workshop to our pupils around </a:t>
            </a:r>
            <a:r>
              <a:rPr lang="en-GB" sz="800" dirty="0">
                <a:solidFill>
                  <a:prstClr val="black"/>
                </a:solidFill>
                <a:latin typeface="Gill Sans MT" panose="020B0502020104020203" pitchFamily="34" charset="0"/>
                <a:ea typeface="Calibri" panose="020F0502020204030204" pitchFamily="34" charset="0"/>
                <a:cs typeface="Times New Roman" panose="02020603050405020304" pitchFamily="18" charset="0"/>
              </a:rPr>
              <a:t>dark nights </a:t>
            </a:r>
            <a:r>
              <a:rPr kumimoji="0" lang="en-GB" sz="8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and Bonfire Night. </a:t>
            </a:r>
            <a:r>
              <a:rPr kumimoji="0" lang="en-GB" sz="800" b="1"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Some of the key safety messages that they will share with the children or messages you can reinforce at home.</a:t>
            </a: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 Young children should always be accompanied on their neighbourhood rounds. </a:t>
            </a: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 Talk with children about the risk of distracted walking. </a:t>
            </a: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 Stay on well-lit streets and always use the pavement. </a:t>
            </a: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 Older children should travel in groups and create a "buddy system" to get each other home safely.</a:t>
            </a: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 Remind children to never enter a home or car for a treat. </a:t>
            </a: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 Plan costumes that are bright and reflective. </a:t>
            </a: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•Look for "flame resistant" on the costume labels. </a:t>
            </a:r>
          </a:p>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p:txBody>
      </p:sp>
      <p:sp>
        <p:nvSpPr>
          <p:cNvPr id="13" name="Text Box 28">
            <a:extLst>
              <a:ext uri="{FF2B5EF4-FFF2-40B4-BE49-F238E27FC236}">
                <a16:creationId xmlns:a16="http://schemas.microsoft.com/office/drawing/2014/main" id="{6F421598-E44F-0154-666A-0AEB05AE6135}"/>
              </a:ext>
            </a:extLst>
          </p:cNvPr>
          <p:cNvSpPr txBox="1">
            <a:spLocks noGrp="1" noRot="1" noMove="1" noResize="1" noEditPoints="1" noAdjustHandles="1" noChangeArrowheads="1" noChangeShapeType="1"/>
          </p:cNvSpPr>
          <p:nvPr/>
        </p:nvSpPr>
        <p:spPr>
          <a:xfrm>
            <a:off x="130772" y="7879757"/>
            <a:ext cx="2169093" cy="1773831"/>
          </a:xfrm>
          <a:prstGeom prst="rect">
            <a:avLst/>
          </a:prstGeom>
          <a:solidFill>
            <a:srgbClr val="92D050"/>
          </a:solidFill>
          <a:ln w="38100">
            <a:solidFill>
              <a:schemeClr val="accent6">
                <a:lumMod val="75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050" b="1" i="1"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Safeguarding children is everyone’s responsibility</a:t>
            </a:r>
            <a:endParaRPr kumimoji="0" lang="en-GB" sz="11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Keep the lines of communication open with your child. Conversations with your child that are appropriate to their age are key to safeguarding them. Be aware that the age of criminal responsibility in England and Wales is 10 years old. If you are concerned that your child may be involved in anti-social behaviour, please get in touch with us at school so we can support you and your child. </a:t>
            </a:r>
          </a:p>
        </p:txBody>
      </p:sp>
      <p:pic>
        <p:nvPicPr>
          <p:cNvPr id="3074" name="Picture 2" descr="Clocks go back this weekend – this is when and why">
            <a:extLst>
              <a:ext uri="{FF2B5EF4-FFF2-40B4-BE49-F238E27FC236}">
                <a16:creationId xmlns:a16="http://schemas.microsoft.com/office/drawing/2014/main" id="{9EDEF911-8F78-A639-CC33-EB6BD9B8E6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6459" y="646747"/>
            <a:ext cx="1765082" cy="129349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hild curfew which sees under 16s sent home by 10pm looks set to take  effect after successful trial | Daily Mail Online">
            <a:extLst>
              <a:ext uri="{FF2B5EF4-FFF2-40B4-BE49-F238E27FC236}">
                <a16:creationId xmlns:a16="http://schemas.microsoft.com/office/drawing/2014/main" id="{5758FDCA-6FF0-B9DB-7D97-B1081C3E53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480" y="6876141"/>
            <a:ext cx="1341915" cy="82005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areers news :: Derbyshire Constabulary Jobs">
            <a:extLst>
              <a:ext uri="{FF2B5EF4-FFF2-40B4-BE49-F238E27FC236}">
                <a16:creationId xmlns:a16="http://schemas.microsoft.com/office/drawing/2014/main" id="{E3F4B189-145A-CA3D-6AA4-069DFBC2DC6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5507" t="6638" r="2579" b="-2908"/>
          <a:stretch/>
        </p:blipFill>
        <p:spPr bwMode="auto">
          <a:xfrm>
            <a:off x="2621123" y="8910681"/>
            <a:ext cx="917444" cy="8096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arvest festival HD wallpapers | Pxfuel">
            <a:extLst>
              <a:ext uri="{FF2B5EF4-FFF2-40B4-BE49-F238E27FC236}">
                <a16:creationId xmlns:a16="http://schemas.microsoft.com/office/drawing/2014/main" id="{56035365-9563-6106-29F1-BA5D8911810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44751" y="8887127"/>
            <a:ext cx="1333580" cy="833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80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AutoShape 14">
            <a:extLst>
              <a:ext uri="{FF2B5EF4-FFF2-40B4-BE49-F238E27FC236}">
                <a16:creationId xmlns:a16="http://schemas.microsoft.com/office/drawing/2014/main" id="{C2DD2F95-BBD5-2844-A5F0-311874504727}"/>
              </a:ext>
            </a:extLst>
          </p:cNvPr>
          <p:cNvSpPr/>
          <p:nvPr/>
        </p:nvSpPr>
        <p:spPr bwMode="auto">
          <a:xfrm>
            <a:off x="-18403" y="991132"/>
            <a:ext cx="1693733" cy="8914868"/>
          </a:xfrm>
          <a:prstGeom prst="rect">
            <a:avLst/>
          </a:prstGeom>
          <a:solidFill>
            <a:schemeClr val="tx2">
              <a:lumMod val="20000"/>
              <a:lumOff val="80000"/>
              <a:alpha val="34902"/>
            </a:schemeClr>
          </a:solidFill>
          <a:ln w="28575">
            <a:solidFill>
              <a:srgbClr val="002060"/>
            </a:solidFill>
          </a:ln>
        </p:spPr>
        <p:txBody>
          <a:bodyPr rot="0" vert="horz" wrap="square" lIns="182880" tIns="182880" rIns="182880" bIns="182880" anchor="t" anchorCtr="0" upright="1">
            <a:noAutofit/>
          </a:bodyPr>
          <a:lstStyle/>
          <a:p>
            <a:pPr algn="ct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1200"/>
              </a:spcAft>
            </a:pPr>
            <a:r>
              <a:rPr lang="en-GB" sz="1100" b="1" dirty="0">
                <a:solidFill>
                  <a:srgbClr val="323E4F"/>
                </a:solidFill>
                <a:effectLst/>
                <a:latin typeface="Gill Sans MT" panose="020B0502020104020203" pitchFamily="34" charset="0"/>
                <a:ea typeface="Calibri" panose="020F0502020204030204" pitchFamily="34" charset="0"/>
                <a:cs typeface="Times New Roman" panose="02020603050405020304" pitchFamily="18" charset="0"/>
              </a:rPr>
              <a:t> Useful Acronyms &amp; Vocabulary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a:effectLst/>
                <a:latin typeface="Gill Sans MT" panose="020B0502020104020203" pitchFamily="34" charset="0"/>
                <a:ea typeface="Arial" panose="020B0604020202020204" pitchFamily="34" charset="0"/>
                <a:cs typeface="Times New Roman" panose="02020603050405020304" pitchFamily="18" charset="0"/>
              </a:rPr>
              <a:t>My Concern</a:t>
            </a:r>
            <a:r>
              <a:rPr lang="en-GB" sz="1000" dirty="0">
                <a:effectLst/>
                <a:latin typeface="Gill Sans MT" panose="020B0502020104020203" pitchFamily="34" charset="0"/>
                <a:ea typeface="Arial" panose="020B0604020202020204" pitchFamily="34" charset="0"/>
                <a:cs typeface="Times New Roman" panose="02020603050405020304" pitchFamily="18" charset="0"/>
              </a:rPr>
              <a:t> – Safeguarding record system (safeguarding and child protection software for schools used at WGES).</a:t>
            </a:r>
          </a:p>
          <a:p>
            <a:pPr>
              <a:lnSpc>
                <a:spcPct val="107000"/>
              </a:lnSpc>
              <a:spcAft>
                <a:spcPts val="800"/>
              </a:spcAft>
            </a:pPr>
            <a:r>
              <a:rPr lang="en-GB" sz="1100" b="1" dirty="0">
                <a:effectLst/>
                <a:latin typeface="Gill Sans MT" panose="020B0502020104020203" pitchFamily="34" charset="0"/>
                <a:ea typeface="Calibri" panose="020F0502020204030204" pitchFamily="34" charset="0"/>
                <a:cs typeface="Times New Roman" panose="02020603050405020304" pitchFamily="18" charset="0"/>
              </a:rPr>
              <a:t>Cyberbullying</a:t>
            </a:r>
            <a:r>
              <a:rPr lang="en-GB" sz="1100" b="1" dirty="0">
                <a:effectLst/>
                <a:latin typeface="Calibri" panose="020F0502020204030204" pitchFamily="34" charset="0"/>
                <a:ea typeface="Calibri" panose="020F0502020204030204" pitchFamily="34" charset="0"/>
                <a:cs typeface="Times New Roman" panose="02020603050405020304" pitchFamily="18" charset="0"/>
              </a:rPr>
              <a:t> </a:t>
            </a:r>
            <a:r>
              <a:rPr lang="en-GB" sz="1050" dirty="0">
                <a:latin typeface="Gill Sans MT" panose="020B0502020104020203" pitchFamily="34" charset="0"/>
                <a:ea typeface="Calibri" panose="020F0502020204030204" pitchFamily="34" charset="0"/>
                <a:cs typeface="Times New Roman" panose="02020603050405020304" pitchFamily="18" charset="0"/>
              </a:rPr>
              <a:t>is any form of bullying which takes place online or through smartphones and tablets – adults and children can be victims.</a:t>
            </a:r>
            <a:endParaRPr lang="en-GB" sz="1000" b="1" dirty="0">
              <a:effectLst/>
              <a:latin typeface="Gill Sans MT" panose="020B0502020104020203" pitchFamily="34" charset="0"/>
              <a:ea typeface="Arial" panose="020B0604020202020204" pitchFamily="34" charset="0"/>
              <a:cs typeface="Times New Roman" panose="02020603050405020304" pitchFamily="18" charset="0"/>
            </a:endParaRPr>
          </a:p>
          <a:p>
            <a:pPr marR="12700">
              <a:lnSpc>
                <a:spcPct val="92000"/>
              </a:lnSpc>
              <a:spcAft>
                <a:spcPts val="800"/>
              </a:spcAft>
            </a:pPr>
            <a:r>
              <a:rPr lang="en-GB" sz="1000" b="1" dirty="0">
                <a:effectLst/>
                <a:latin typeface="Gill Sans MT" panose="020B0502020104020203" pitchFamily="34" charset="0"/>
                <a:ea typeface="Arial" panose="020B0604020202020204" pitchFamily="34" charset="0"/>
                <a:cs typeface="Times New Roman" panose="02020603050405020304" pitchFamily="18" charset="0"/>
              </a:rPr>
              <a:t>CEOP: </a:t>
            </a:r>
            <a:r>
              <a:rPr lang="en-GB" sz="1000" dirty="0">
                <a:effectLst/>
                <a:latin typeface="Gill Sans MT" panose="020B0502020104020203" pitchFamily="34" charset="0"/>
                <a:ea typeface="Arial" panose="020B0604020202020204" pitchFamily="34" charset="0"/>
                <a:cs typeface="Times New Roman" panose="02020603050405020304" pitchFamily="18" charset="0"/>
              </a:rPr>
              <a:t>Child Exploitation and On-line Protection Centre</a:t>
            </a:r>
          </a:p>
          <a:p>
            <a:pPr marR="12700">
              <a:lnSpc>
                <a:spcPct val="92000"/>
              </a:lnSpc>
              <a:spcAft>
                <a:spcPts val="800"/>
              </a:spcAft>
            </a:pPr>
            <a:endParaRPr lang="en-GB" sz="1000" dirty="0">
              <a:effectLst/>
              <a:latin typeface="Gill Sans MT" panose="020B0502020104020203" pitchFamily="34" charset="0"/>
              <a:ea typeface="Arial" panose="020B0604020202020204" pitchFamily="34" charset="0"/>
              <a:cs typeface="Times New Roman" panose="02020603050405020304" pitchFamily="18" charset="0"/>
            </a:endParaRPr>
          </a:p>
          <a:p>
            <a:pPr marR="12700" algn="ctr">
              <a:lnSpc>
                <a:spcPct val="92000"/>
              </a:lnSpc>
            </a:pPr>
            <a:endParaRPr lang="en-GB" sz="1000" b="1"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endParaRPr>
          </a:p>
          <a:p>
            <a:pPr marR="12700" algn="ctr">
              <a:lnSpc>
                <a:spcPct val="92000"/>
              </a:lnSpc>
            </a:pPr>
            <a:endParaRPr lang="en-GB" sz="1000" b="1" dirty="0">
              <a:solidFill>
                <a:srgbClr val="0070C0"/>
              </a:solidFill>
              <a:latin typeface="Gill Sans MT" panose="020B0502020104020203" pitchFamily="34" charset="0"/>
              <a:ea typeface="Arial" panose="020B0604020202020204" pitchFamily="34" charset="0"/>
              <a:cs typeface="Times New Roman" panose="02020603050405020304" pitchFamily="18" charset="0"/>
            </a:endParaRPr>
          </a:p>
          <a:p>
            <a:pPr marR="12700" algn="ctr">
              <a:lnSpc>
                <a:spcPct val="92000"/>
              </a:lnSpc>
            </a:pPr>
            <a:endParaRPr lang="en-GB" sz="1000" b="1"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endParaRPr>
          </a:p>
          <a:p>
            <a:pPr marR="12700" algn="ctr">
              <a:lnSpc>
                <a:spcPct val="92000"/>
              </a:lnSpc>
            </a:pPr>
            <a:endParaRPr lang="en-GB" sz="1000" b="1" dirty="0">
              <a:solidFill>
                <a:srgbClr val="0070C0"/>
              </a:solidFill>
              <a:latin typeface="Gill Sans MT" panose="020B0502020104020203" pitchFamily="34" charset="0"/>
              <a:ea typeface="Arial" panose="020B0604020202020204" pitchFamily="34" charset="0"/>
              <a:cs typeface="Times New Roman" panose="02020603050405020304" pitchFamily="18" charset="0"/>
            </a:endParaRPr>
          </a:p>
          <a:p>
            <a:pPr marR="12700" algn="ctr">
              <a:lnSpc>
                <a:spcPct val="92000"/>
              </a:lnSpc>
            </a:pPr>
            <a:endParaRPr lang="en-GB" sz="1000" b="1"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endParaRPr>
          </a:p>
          <a:p>
            <a:pPr marR="12700" algn="ctr">
              <a:lnSpc>
                <a:spcPct val="92000"/>
              </a:lnSpc>
            </a:pPr>
            <a:endParaRPr lang="en-GB" sz="1000" b="1" dirty="0">
              <a:solidFill>
                <a:srgbClr val="0070C0"/>
              </a:solidFill>
              <a:latin typeface="Gill Sans MT" panose="020B0502020104020203" pitchFamily="34" charset="0"/>
              <a:ea typeface="Arial" panose="020B0604020202020204" pitchFamily="34" charset="0"/>
              <a:cs typeface="Times New Roman" panose="02020603050405020304" pitchFamily="18" charset="0"/>
            </a:endParaRPr>
          </a:p>
          <a:p>
            <a:pPr marR="12700" algn="ctr">
              <a:lnSpc>
                <a:spcPct val="92000"/>
              </a:lnSpc>
            </a:pPr>
            <a:endParaRPr lang="en-GB" sz="1000" b="1" dirty="0">
              <a:solidFill>
                <a:srgbClr val="0070C0"/>
              </a:solidFill>
              <a:latin typeface="Gill Sans MT" panose="020B0502020104020203" pitchFamily="34" charset="0"/>
              <a:ea typeface="Arial" panose="020B0604020202020204" pitchFamily="34" charset="0"/>
              <a:cs typeface="Times New Roman" panose="02020603050405020304" pitchFamily="18" charset="0"/>
            </a:endParaRPr>
          </a:p>
          <a:p>
            <a:pPr marR="12700" algn="ctr">
              <a:lnSpc>
                <a:spcPct val="92000"/>
              </a:lnSpc>
            </a:pPr>
            <a:r>
              <a:rPr lang="en-GB" sz="1000" b="1"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hlinkClick r:id="rId2"/>
              </a:rPr>
              <a:t>https://www.thinkuknow.co.uk/parents/</a:t>
            </a:r>
            <a:endParaRPr lang="en-GB" sz="1000" b="1"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endParaRPr>
          </a:p>
          <a:p>
            <a:pPr marR="12700" algn="ctr">
              <a:lnSpc>
                <a:spcPct val="92000"/>
              </a:lnSpc>
            </a:pPr>
            <a:endParaRPr lang="en-GB" sz="1000" b="1"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endParaRPr>
          </a:p>
          <a:p>
            <a:pPr marR="12700" algn="ctr">
              <a:lnSpc>
                <a:spcPct val="92000"/>
              </a:lnSpc>
            </a:pPr>
            <a:endParaRPr lang="en-GB" sz="1000" b="1" dirty="0">
              <a:solidFill>
                <a:srgbClr val="0070C0"/>
              </a:solidFill>
              <a:latin typeface="Gill Sans MT" panose="020B0502020104020203" pitchFamily="34" charset="0"/>
              <a:ea typeface="Arial" panose="020B0604020202020204" pitchFamily="34" charset="0"/>
              <a:cs typeface="Times New Roman" panose="02020603050405020304" pitchFamily="18" charset="0"/>
            </a:endParaRPr>
          </a:p>
          <a:p>
            <a:pPr marR="12700" algn="ctr">
              <a:lnSpc>
                <a:spcPct val="92000"/>
              </a:lnSpc>
            </a:pPr>
            <a:r>
              <a:rPr lang="en-GB" sz="1000" b="1"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Online Safety</a:t>
            </a:r>
          </a:p>
          <a:p>
            <a:pPr marR="12700" algn="ctr">
              <a:lnSpc>
                <a:spcPct val="92000"/>
              </a:lnSpc>
            </a:pPr>
            <a:r>
              <a:rPr lang="en-GB" sz="1000" b="1" dirty="0">
                <a:solidFill>
                  <a:srgbClr val="0070C0"/>
                </a:solidFill>
                <a:effectLst/>
                <a:latin typeface="Gill Sans MT" panose="020B0502020104020203" pitchFamily="34" charset="0"/>
                <a:ea typeface="Arial" panose="020B0604020202020204" pitchFamily="34" charset="0"/>
                <a:cs typeface="Times New Roman" panose="02020603050405020304" pitchFamily="18" charset="0"/>
              </a:rPr>
              <a:t>Information at WGES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12700" algn="ctr">
              <a:lnSpc>
                <a:spcPct val="92000"/>
              </a:lnSpc>
              <a:spcAft>
                <a:spcPts val="800"/>
              </a:spcAft>
            </a:pPr>
            <a:r>
              <a:rPr lang="en-GB" sz="1000" dirty="0">
                <a:effectLst/>
                <a:latin typeface="Gill Sans MT" panose="020B0502020104020203" pitchFamily="34" charset="0"/>
                <a:ea typeface="Arial" panose="020B0604020202020204" pitchFamily="34" charset="0"/>
                <a:cs typeface="Times New Roman" panose="02020603050405020304" pitchFamily="18" charset="0"/>
              </a:rPr>
              <a:t>We have a wealth of information on our school website for parents to access.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12700" algn="ctr">
              <a:lnSpc>
                <a:spcPct val="92000"/>
              </a:lnSpc>
              <a:spcAft>
                <a:spcPts val="800"/>
              </a:spcAft>
            </a:pPr>
            <a:r>
              <a:rPr lang="en-GB" sz="1000" dirty="0">
                <a:effectLst/>
                <a:latin typeface="Gill Sans MT" panose="020B0502020104020203" pitchFamily="34" charset="0"/>
                <a:ea typeface="Arial" panose="020B0604020202020204" pitchFamily="34" charset="0"/>
                <a:cs typeface="Times New Roman" panose="02020603050405020304" pitchFamily="18" charset="0"/>
              </a:rPr>
              <a:t>Please visit </a:t>
            </a:r>
            <a:r>
              <a:rPr lang="en-GB" sz="1000" u="sng" dirty="0">
                <a:solidFill>
                  <a:srgbClr val="0563C1"/>
                </a:solidFill>
                <a:effectLst/>
                <a:latin typeface="Gill Sans MT" panose="020B0502020104020203" pitchFamily="34" charset="0"/>
                <a:ea typeface="Arial" panose="020B0604020202020204" pitchFamily="34" charset="0"/>
                <a:cs typeface="Times New Roman" panose="02020603050405020304" pitchFamily="18" charset="0"/>
                <a:hlinkClick r:id="rId3"/>
              </a:rPr>
              <a:t>https://www.williamgilbertend.derbyshire.sch.uk/staying-safe-on-the-internet/</a:t>
            </a:r>
            <a:endParaRPr lang="en-GB" sz="1000" u="sng" dirty="0">
              <a:solidFill>
                <a:srgbClr val="0563C1"/>
              </a:solidFill>
              <a:effectLst/>
              <a:latin typeface="Gill Sans MT" panose="020B0502020104020203" pitchFamily="34" charset="0"/>
              <a:ea typeface="Arial" panose="020B0604020202020204" pitchFamily="34" charset="0"/>
              <a:cs typeface="Times New Roman" panose="02020603050405020304" pitchFamily="18" charset="0"/>
            </a:endParaRPr>
          </a:p>
          <a:p>
            <a:pPr marR="12700" algn="ctr">
              <a:lnSpc>
                <a:spcPct val="92000"/>
              </a:lnSpc>
              <a:spcAft>
                <a:spcPts val="800"/>
              </a:spcAft>
            </a:pPr>
            <a:r>
              <a:rPr lang="en-GB" sz="1000" dirty="0">
                <a:solidFill>
                  <a:srgbClr val="002060"/>
                </a:solidFill>
                <a:effectLst/>
                <a:latin typeface="Gill Sans MT" panose="020B0502020104020203" pitchFamily="34" charset="0"/>
                <a:ea typeface="Arial" panose="020B0604020202020204" pitchFamily="34" charset="0"/>
                <a:cs typeface="Times New Roman" panose="02020603050405020304" pitchFamily="18" charset="0"/>
              </a:rPr>
              <a:t>Or </a:t>
            </a:r>
            <a:r>
              <a:rPr lang="en-GB" sz="1000" dirty="0">
                <a:solidFill>
                  <a:srgbClr val="002060"/>
                </a:solidFill>
                <a:latin typeface="Gill Sans MT" panose="020B0502020104020203" pitchFamily="34" charset="0"/>
                <a:ea typeface="Arial" panose="020B0604020202020204" pitchFamily="34" charset="0"/>
                <a:cs typeface="Times New Roman" panose="02020603050405020304" pitchFamily="18" charset="0"/>
              </a:rPr>
              <a:t>scan the QR code below</a:t>
            </a:r>
            <a:endParaRPr lang="en-GB" sz="1000" dirty="0">
              <a:solidFill>
                <a:srgbClr val="002060"/>
              </a:solidFill>
              <a:effectLst/>
              <a:latin typeface="Gill Sans MT" panose="020B0502020104020203" pitchFamily="34" charset="0"/>
              <a:ea typeface="Arial" panose="020B0604020202020204" pitchFamily="34" charset="0"/>
              <a:cs typeface="Times New Roman" panose="02020603050405020304" pitchFamily="18" charset="0"/>
            </a:endParaRPr>
          </a:p>
          <a:p>
            <a:pPr marR="12700" algn="ctr">
              <a:lnSpc>
                <a:spcPct val="92000"/>
              </a:lnSpc>
              <a:spcAft>
                <a:spcPts val="800"/>
              </a:spcAft>
            </a:pPr>
            <a:endParaRPr lang="en-GB" sz="1000" dirty="0">
              <a:solidFill>
                <a:srgbClr val="808080"/>
              </a:solidFill>
              <a:latin typeface="Gill Sans MT" panose="020B0502020104020203" pitchFamily="34" charset="0"/>
              <a:ea typeface="Calibri" panose="020F0502020204030204" pitchFamily="34" charset="0"/>
              <a:cs typeface="Times New Roman" panose="02020603050405020304" pitchFamily="18" charset="0"/>
            </a:endParaRPr>
          </a:p>
          <a:p>
            <a:pPr marR="12700" algn="ctr">
              <a:lnSpc>
                <a:spcPct val="92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3" name="Rectangle 2">
            <a:extLst>
              <a:ext uri="{FF2B5EF4-FFF2-40B4-BE49-F238E27FC236}">
                <a16:creationId xmlns:a16="http://schemas.microsoft.com/office/drawing/2014/main" id="{06AD85C6-DAB9-FBA0-FA87-6CED9AAEA7E7}"/>
              </a:ext>
            </a:extLst>
          </p:cNvPr>
          <p:cNvSpPr>
            <a:spLocks/>
          </p:cNvSpPr>
          <p:nvPr/>
        </p:nvSpPr>
        <p:spPr>
          <a:xfrm>
            <a:off x="-39653" y="0"/>
            <a:ext cx="1711842" cy="175006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 name="Text Box 35">
            <a:extLst>
              <a:ext uri="{FF2B5EF4-FFF2-40B4-BE49-F238E27FC236}">
                <a16:creationId xmlns:a16="http://schemas.microsoft.com/office/drawing/2014/main" id="{B9865888-CF71-3CEB-2BD4-64880C01EF92}"/>
              </a:ext>
            </a:extLst>
          </p:cNvPr>
          <p:cNvSpPr txBox="1">
            <a:spLocks/>
          </p:cNvSpPr>
          <p:nvPr/>
        </p:nvSpPr>
        <p:spPr>
          <a:xfrm>
            <a:off x="1796901" y="758715"/>
            <a:ext cx="5061099" cy="4495268"/>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GB" dirty="0">
                <a:solidFill>
                  <a:srgbClr val="7030A0"/>
                </a:solidFill>
                <a:latin typeface="Aharoni" panose="02010803020104030203" pitchFamily="2" charset="-79"/>
                <a:cs typeface="Aharoni" panose="02010803020104030203" pitchFamily="2" charset="-79"/>
              </a:rPr>
              <a:t>Fake news, deep fakes and misinformation</a:t>
            </a:r>
          </a:p>
          <a:p>
            <a:pPr>
              <a:lnSpc>
                <a:spcPct val="107000"/>
              </a:lnSpc>
              <a:spcAft>
                <a:spcPts val="800"/>
              </a:spcAft>
            </a:pPr>
            <a:r>
              <a:rPr lang="en-GB" sz="1050" dirty="0">
                <a:solidFill>
                  <a:srgbClr val="7030A0"/>
                </a:solidFill>
                <a:effectLst/>
                <a:latin typeface="Aharoni" panose="02010803020104030203" pitchFamily="2" charset="-79"/>
                <a:ea typeface="Calibri" panose="020F0502020204030204" pitchFamily="34" charset="0"/>
                <a:cs typeface="Aharoni" panose="02010803020104030203" pitchFamily="2" charset="-79"/>
              </a:rPr>
              <a:t>Helping Children Navigate Misinformation Online</a:t>
            </a:r>
          </a:p>
          <a:p>
            <a:pPr>
              <a:lnSpc>
                <a:spcPct val="107000"/>
              </a:lnSpc>
              <a:spcAft>
                <a:spcPts val="800"/>
              </a:spcAft>
            </a:pPr>
            <a:r>
              <a:rPr lang="en-GB" sz="900" dirty="0">
                <a:effectLst/>
                <a:latin typeface="Gill Sans MT" panose="020B0502020104020203" pitchFamily="34" charset="0"/>
                <a:ea typeface="Calibri" panose="020F0502020204030204" pitchFamily="34" charset="0"/>
                <a:cs typeface="Times New Roman" panose="02020603050405020304" pitchFamily="18" charset="0"/>
              </a:rPr>
              <a:t>In today’s digital world, children are constantly exposed to information—through social media, video platforms, messaging apps, and websites. While this can be a powerful tool for learning and connection, it also brings risks. One growing concern is the spread of fake news, deepfakes, and misinformation, often created using artificial intelligence (AI).</a:t>
            </a:r>
          </a:p>
          <a:p>
            <a:pPr>
              <a:lnSpc>
                <a:spcPct val="107000"/>
              </a:lnSpc>
              <a:spcAft>
                <a:spcPts val="800"/>
              </a:spcAft>
            </a:pPr>
            <a:r>
              <a:rPr lang="en-GB" sz="900" dirty="0">
                <a:effectLst/>
                <a:latin typeface="Gill Sans MT" panose="020B0502020104020203" pitchFamily="34" charset="0"/>
                <a:ea typeface="Calibri" panose="020F0502020204030204" pitchFamily="34" charset="0"/>
                <a:cs typeface="Times New Roman" panose="02020603050405020304" pitchFamily="18" charset="0"/>
              </a:rPr>
              <a:t>These types of content can be highly convincing and difficult to spot, even for adults. Deepfakes, for example, use AI to manipulate videos or images to make them appear real. </a:t>
            </a:r>
            <a:r>
              <a:rPr lang="en-GB" sz="900" b="1" dirty="0">
                <a:effectLst/>
                <a:latin typeface="Gill Sans MT" panose="020B0502020104020203" pitchFamily="34" charset="0"/>
                <a:ea typeface="Calibri" panose="020F0502020204030204" pitchFamily="34" charset="0"/>
                <a:cs typeface="Times New Roman" panose="02020603050405020304" pitchFamily="18" charset="0"/>
              </a:rPr>
              <a:t>Misinformation</a:t>
            </a:r>
            <a:r>
              <a:rPr lang="en-GB" sz="900" b="1" dirty="0">
                <a:latin typeface="Gill Sans MT" panose="020B0502020104020203" pitchFamily="34" charset="0"/>
                <a:ea typeface="Calibri" panose="020F0502020204030204" pitchFamily="34" charset="0"/>
                <a:cs typeface="Times New Roman" panose="02020603050405020304" pitchFamily="18" charset="0"/>
              </a:rPr>
              <a:t>: </a:t>
            </a:r>
            <a:r>
              <a:rPr lang="en-GB" sz="900" dirty="0">
                <a:effectLst/>
                <a:latin typeface="Gill Sans MT" panose="020B0502020104020203" pitchFamily="34" charset="0"/>
                <a:ea typeface="Calibri" panose="020F0502020204030204" pitchFamily="34" charset="0"/>
                <a:cs typeface="Times New Roman" panose="02020603050405020304" pitchFamily="18" charset="0"/>
              </a:rPr>
              <a:t>false or misleading information shared without harmful intent </a:t>
            </a:r>
            <a:r>
              <a:rPr lang="en-GB" sz="900" b="1" dirty="0">
                <a:effectLst/>
                <a:latin typeface="Gill Sans MT" panose="020B0502020104020203" pitchFamily="34" charset="0"/>
                <a:ea typeface="Calibri" panose="020F0502020204030204" pitchFamily="34" charset="0"/>
                <a:cs typeface="Times New Roman" panose="02020603050405020304" pitchFamily="18" charset="0"/>
              </a:rPr>
              <a:t>Disinformation: </a:t>
            </a:r>
            <a:r>
              <a:rPr lang="en-GB" sz="900" dirty="0">
                <a:latin typeface="Gill Sans MT" panose="020B0502020104020203" pitchFamily="34" charset="0"/>
                <a:ea typeface="Calibri" panose="020F0502020204030204" pitchFamily="34" charset="0"/>
                <a:cs typeface="Times New Roman" panose="02020603050405020304" pitchFamily="18" charset="0"/>
              </a:rPr>
              <a:t>information </a:t>
            </a:r>
            <a:r>
              <a:rPr lang="en-GB" sz="900" dirty="0">
                <a:effectLst/>
                <a:latin typeface="Gill Sans MT" panose="020B0502020104020203" pitchFamily="34" charset="0"/>
                <a:ea typeface="Calibri" panose="020F0502020204030204" pitchFamily="34" charset="0"/>
                <a:cs typeface="Times New Roman" panose="02020603050405020304" pitchFamily="18" charset="0"/>
              </a:rPr>
              <a:t>shared deliberately to deceive</a:t>
            </a:r>
          </a:p>
          <a:p>
            <a:pPr>
              <a:lnSpc>
                <a:spcPct val="107000"/>
              </a:lnSpc>
              <a:spcAft>
                <a:spcPts val="800"/>
              </a:spcAft>
            </a:pPr>
            <a:r>
              <a:rPr lang="en-GB" sz="900" dirty="0">
                <a:latin typeface="Gill Sans MT" panose="020B0502020104020203" pitchFamily="34" charset="0"/>
                <a:ea typeface="Calibri" panose="020F0502020204030204" pitchFamily="34" charset="0"/>
                <a:cs typeface="Times New Roman" panose="02020603050405020304" pitchFamily="18" charset="0"/>
              </a:rPr>
              <a:t>This content </a:t>
            </a:r>
            <a:r>
              <a:rPr lang="en-GB" sz="900" dirty="0">
                <a:effectLst/>
                <a:latin typeface="Gill Sans MT" panose="020B0502020104020203" pitchFamily="34" charset="0"/>
                <a:ea typeface="Calibri" panose="020F0502020204030204" pitchFamily="34" charset="0"/>
                <a:cs typeface="Times New Roman" panose="02020603050405020304" pitchFamily="18" charset="0"/>
              </a:rPr>
              <a:t>can shape how children view the world, influence their beliefs, and even affect their mental health and wellbeing. What a young person sees online can impact their understanding of current events, relationships, and themselves. That’s why it’s so important to help children develop the skills to question what they see and think critically about the content they consume.</a:t>
            </a:r>
          </a:p>
          <a:p>
            <a:pPr>
              <a:lnSpc>
                <a:spcPct val="107000"/>
              </a:lnSpc>
              <a:spcAft>
                <a:spcPts val="800"/>
              </a:spcAft>
            </a:pPr>
            <a:r>
              <a:rPr lang="en-GB" sz="900" b="1" dirty="0">
                <a:solidFill>
                  <a:srgbClr val="7030A0"/>
                </a:solidFill>
                <a:effectLst/>
                <a:latin typeface="Aharoni" panose="02010803020104030203" pitchFamily="2" charset="-79"/>
                <a:ea typeface="Calibri" panose="020F0502020204030204" pitchFamily="34" charset="0"/>
                <a:cs typeface="Aharoni" panose="02010803020104030203" pitchFamily="2" charset="-79"/>
              </a:rPr>
              <a:t>How You Can Support Your Child</a:t>
            </a:r>
          </a:p>
          <a:p>
            <a:r>
              <a:rPr lang="en-GB" sz="900" dirty="0">
                <a:latin typeface="Gill Sans MT" panose="020B0502020104020203" pitchFamily="34" charset="0"/>
              </a:rPr>
              <a:t>Here are a few simple ways you can help your child stay safe and informed online:</a:t>
            </a:r>
          </a:p>
          <a:p>
            <a:pPr marL="171450" indent="-171450">
              <a:buFont typeface="Wingdings" panose="05000000000000000000" pitchFamily="2" charset="2"/>
              <a:buChar char="ü"/>
            </a:pPr>
            <a:r>
              <a:rPr lang="en-GB" sz="900" b="1" dirty="0">
                <a:solidFill>
                  <a:srgbClr val="7030A0"/>
                </a:solidFill>
                <a:latin typeface="Gill Sans MT" panose="020B0502020104020203" pitchFamily="34" charset="0"/>
              </a:rPr>
              <a:t>Talk regularly about what they’re watching</a:t>
            </a:r>
            <a:r>
              <a:rPr lang="en-GB" sz="900" dirty="0">
                <a:latin typeface="Gill Sans MT" panose="020B0502020104020203" pitchFamily="34" charset="0"/>
              </a:rPr>
              <a:t>, reading, or sharing. Ask open questions like, “Where did you hear that?” or “Do you think that’s true?”</a:t>
            </a:r>
          </a:p>
          <a:p>
            <a:pPr marL="171450" indent="-171450">
              <a:buFont typeface="Wingdings" panose="05000000000000000000" pitchFamily="2" charset="2"/>
              <a:buChar char="ü"/>
            </a:pPr>
            <a:r>
              <a:rPr lang="en-GB" sz="900" b="1" dirty="0">
                <a:solidFill>
                  <a:srgbClr val="7030A0"/>
                </a:solidFill>
                <a:latin typeface="Gill Sans MT" panose="020B0502020104020203" pitchFamily="34" charset="0"/>
              </a:rPr>
              <a:t>Help them spot the signs of fake content</a:t>
            </a:r>
            <a:r>
              <a:rPr lang="en-GB" sz="900" dirty="0">
                <a:latin typeface="Gill Sans MT" panose="020B0502020104020203" pitchFamily="34" charset="0"/>
              </a:rPr>
              <a:t>—look out for sensational headlines, poor grammar, or sources that aren’t trustworthy.</a:t>
            </a:r>
          </a:p>
          <a:p>
            <a:pPr marL="171450" indent="-171450">
              <a:buFont typeface="Wingdings" panose="05000000000000000000" pitchFamily="2" charset="2"/>
              <a:buChar char="ü"/>
            </a:pPr>
            <a:r>
              <a:rPr lang="en-GB" sz="900" b="1" dirty="0">
                <a:solidFill>
                  <a:srgbClr val="7030A0"/>
                </a:solidFill>
                <a:latin typeface="Gill Sans MT" panose="020B0502020104020203" pitchFamily="34" charset="0"/>
              </a:rPr>
              <a:t>Explain how deepfakes work and why they can be misleading.</a:t>
            </a:r>
            <a:r>
              <a:rPr lang="en-GB" sz="900" dirty="0">
                <a:latin typeface="Gill Sans MT" panose="020B0502020104020203" pitchFamily="34" charset="0"/>
              </a:rPr>
              <a:t> Reassure your child that it’s okay to ask questions and seek help if something feels off.</a:t>
            </a:r>
          </a:p>
          <a:p>
            <a:pPr marL="171450" indent="-171450">
              <a:buFont typeface="Wingdings" panose="05000000000000000000" pitchFamily="2" charset="2"/>
              <a:buChar char="ü"/>
            </a:pPr>
            <a:r>
              <a:rPr lang="en-GB" sz="900" b="1" dirty="0">
                <a:solidFill>
                  <a:srgbClr val="7030A0"/>
                </a:solidFill>
                <a:latin typeface="Gill Sans MT" panose="020B0502020104020203" pitchFamily="34" charset="0"/>
              </a:rPr>
              <a:t>Use trusted sources and fact-checking websites together</a:t>
            </a:r>
            <a:r>
              <a:rPr lang="en-GB" sz="900" dirty="0">
                <a:latin typeface="Gill Sans MT" panose="020B0502020104020203" pitchFamily="34" charset="0"/>
              </a:rPr>
              <a:t>. This builds confidence and helps children learn how to verify information.</a:t>
            </a:r>
          </a:p>
          <a:p>
            <a:pPr marL="171450" indent="-171450">
              <a:buFont typeface="Wingdings" panose="05000000000000000000" pitchFamily="2" charset="2"/>
              <a:buChar char="ü"/>
            </a:pPr>
            <a:r>
              <a:rPr lang="en-GB" sz="900" b="1" dirty="0">
                <a:solidFill>
                  <a:srgbClr val="7030A0"/>
                </a:solidFill>
                <a:latin typeface="Gill Sans MT" panose="020B0502020104020203" pitchFamily="34" charset="0"/>
              </a:rPr>
              <a:t>Model healthy habits </a:t>
            </a:r>
            <a:r>
              <a:rPr lang="en-GB" sz="900" dirty="0">
                <a:latin typeface="Gill Sans MT" panose="020B0502020104020203" pitchFamily="34" charset="0"/>
              </a:rPr>
              <a:t>by sharing how you ch</a:t>
            </a:r>
            <a:r>
              <a:rPr lang="en-GB" sz="900" dirty="0">
                <a:effectLst/>
                <a:latin typeface="Gill Sans MT" panose="020B0502020104020203" pitchFamily="34" charset="0"/>
                <a:ea typeface="Calibri" panose="020F0502020204030204" pitchFamily="34" charset="0"/>
                <a:cs typeface="Times New Roman" panose="02020603050405020304" pitchFamily="18" charset="0"/>
              </a:rPr>
              <a:t>eck facts and make decisions about what to believe online.</a:t>
            </a:r>
          </a:p>
        </p:txBody>
      </p:sp>
      <p:pic>
        <p:nvPicPr>
          <p:cNvPr id="4" name="Picture 3" descr="A picture containing icon&#10;&#10;Description automatically generated">
            <a:extLst>
              <a:ext uri="{FF2B5EF4-FFF2-40B4-BE49-F238E27FC236}">
                <a16:creationId xmlns:a16="http://schemas.microsoft.com/office/drawing/2014/main" id="{F9835696-C012-52F2-5816-CC30DF9200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880" y="189547"/>
            <a:ext cx="866775" cy="1370965"/>
          </a:xfrm>
          <a:prstGeom prst="rect">
            <a:avLst/>
          </a:prstGeom>
        </p:spPr>
      </p:pic>
      <p:sp>
        <p:nvSpPr>
          <p:cNvPr id="18" name="Rectangle 17">
            <a:extLst>
              <a:ext uri="{FF2B5EF4-FFF2-40B4-BE49-F238E27FC236}">
                <a16:creationId xmlns:a16="http://schemas.microsoft.com/office/drawing/2014/main" id="{A747961D-D47D-5A3A-68B5-9F524B06A452}"/>
              </a:ext>
            </a:extLst>
          </p:cNvPr>
          <p:cNvSpPr>
            <a:spLocks/>
          </p:cNvSpPr>
          <p:nvPr/>
        </p:nvSpPr>
        <p:spPr>
          <a:xfrm>
            <a:off x="1796901" y="0"/>
            <a:ext cx="4760686" cy="752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GB" sz="2800" b="1" dirty="0">
                <a:solidFill>
                  <a:srgbClr val="002060"/>
                </a:solidFill>
                <a:effectLst/>
                <a:latin typeface="Gill Sans MT" panose="020B0502020104020203" pitchFamily="34" charset="0"/>
                <a:ea typeface="Calibri" panose="020F0502020204030204" pitchFamily="34" charset="0"/>
                <a:cs typeface="Times New Roman" panose="02020603050405020304" pitchFamily="18" charset="0"/>
              </a:rPr>
              <a:t>Keeping safe online</a:t>
            </a:r>
            <a:endParaRPr lang="en-GB" sz="1100" dirty="0">
              <a:effectLst/>
              <a:ea typeface="Calibri" panose="020F0502020204030204" pitchFamily="34" charset="0"/>
              <a:cs typeface="Times New Roman" panose="02020603050405020304" pitchFamily="18" charset="0"/>
            </a:endParaRPr>
          </a:p>
        </p:txBody>
      </p:sp>
      <p:pic>
        <p:nvPicPr>
          <p:cNvPr id="17" name="Picture 4" descr="Staying safe online | Internet safety tips | Kids Helpline">
            <a:extLst>
              <a:ext uri="{FF2B5EF4-FFF2-40B4-BE49-F238E27FC236}">
                <a16:creationId xmlns:a16="http://schemas.microsoft.com/office/drawing/2014/main" id="{61F3CC4F-A828-5EC3-9AF5-0DC8F1C6BF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7523" y="104922"/>
            <a:ext cx="1224775" cy="70341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Online Safety at Clover Hill | Clover Hill Primary School">
            <a:extLst>
              <a:ext uri="{FF2B5EF4-FFF2-40B4-BE49-F238E27FC236}">
                <a16:creationId xmlns:a16="http://schemas.microsoft.com/office/drawing/2014/main" id="{DA53B11F-0FF9-5D58-89DC-454C5A4933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6901" y="8276044"/>
            <a:ext cx="2678824" cy="1505598"/>
          </a:xfrm>
          <a:prstGeom prst="rect">
            <a:avLst/>
          </a:prstGeom>
          <a:noFill/>
          <a:ln w="38100">
            <a:solidFill>
              <a:srgbClr val="0070C0"/>
            </a:solidFill>
          </a:ln>
          <a:extLst>
            <a:ext uri="{909E8E84-426E-40DD-AFC4-6F175D3DCCD1}">
              <a14:hiddenFill xmlns:a14="http://schemas.microsoft.com/office/drawing/2010/main">
                <a:solidFill>
                  <a:srgbClr val="FFFFFF"/>
                </a:solidFill>
              </a14:hiddenFill>
            </a:ext>
          </a:extLst>
        </p:spPr>
      </p:pic>
      <p:pic>
        <p:nvPicPr>
          <p:cNvPr id="22" name="Picture 8" descr="Think You Know – DigiLearn">
            <a:extLst>
              <a:ext uri="{FF2B5EF4-FFF2-40B4-BE49-F238E27FC236}">
                <a16:creationId xmlns:a16="http://schemas.microsoft.com/office/drawing/2014/main" id="{FB0C7FA9-BD35-00F0-EE20-A8CB030C7F5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078" y="5237718"/>
            <a:ext cx="1133475" cy="92189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Qr code&#10;&#10;Description automatically generated">
            <a:extLst>
              <a:ext uri="{FF2B5EF4-FFF2-40B4-BE49-F238E27FC236}">
                <a16:creationId xmlns:a16="http://schemas.microsoft.com/office/drawing/2014/main" id="{64C67C4D-615B-824D-CEA4-CAE3676CB2E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5076" y="8914868"/>
            <a:ext cx="866774" cy="866774"/>
          </a:xfrm>
          <a:prstGeom prst="rect">
            <a:avLst/>
          </a:prstGeom>
        </p:spPr>
      </p:pic>
      <p:sp>
        <p:nvSpPr>
          <p:cNvPr id="31" name="TextBox 30">
            <a:extLst>
              <a:ext uri="{FF2B5EF4-FFF2-40B4-BE49-F238E27FC236}">
                <a16:creationId xmlns:a16="http://schemas.microsoft.com/office/drawing/2014/main" id="{C39BD4C6-241D-99AA-CC16-8AE5B3C67DF7}"/>
              </a:ext>
            </a:extLst>
          </p:cNvPr>
          <p:cNvSpPr txBox="1"/>
          <p:nvPr/>
        </p:nvSpPr>
        <p:spPr>
          <a:xfrm>
            <a:off x="5041123" y="5226328"/>
            <a:ext cx="1693733" cy="1384995"/>
          </a:xfrm>
          <a:prstGeom prst="rect">
            <a:avLst/>
          </a:prstGeom>
          <a:solidFill>
            <a:srgbClr val="EABBF3"/>
          </a:solidFill>
          <a:ln w="28575">
            <a:solidFill>
              <a:srgbClr val="7030A0"/>
            </a:solidFill>
          </a:ln>
        </p:spPr>
        <p:txBody>
          <a:bodyPr wrap="square" rtlCol="0">
            <a:spAutoFit/>
          </a:bodyPr>
          <a:lstStyle/>
          <a:p>
            <a:r>
              <a:rPr lang="en-GB" sz="1050" dirty="0">
                <a:latin typeface="Gill Sans MT" panose="020B0502020104020203" pitchFamily="34" charset="0"/>
              </a:rPr>
              <a:t>Find further around online safety and gaming click on the images to take you to the articles on ChildLine or visit. </a:t>
            </a:r>
          </a:p>
          <a:p>
            <a:r>
              <a:rPr lang="en-GB" sz="1050" dirty="0">
                <a:latin typeface="Gill Sans MT" panose="020B0502020104020203" pitchFamily="34" charset="0"/>
                <a:hlinkClick r:id="rId9"/>
              </a:rPr>
              <a:t>https://www.childline.org.uk/get-involved/articles/how-to-spot-fake-news/</a:t>
            </a:r>
            <a:endParaRPr lang="en-GB" sz="1100" dirty="0">
              <a:latin typeface="Gill Sans MT" panose="020B0502020104020203" pitchFamily="34" charset="0"/>
            </a:endParaRPr>
          </a:p>
        </p:txBody>
      </p:sp>
      <p:pic>
        <p:nvPicPr>
          <p:cNvPr id="8" name="Picture 7">
            <a:hlinkClick r:id="rId10"/>
            <a:extLst>
              <a:ext uri="{FF2B5EF4-FFF2-40B4-BE49-F238E27FC236}">
                <a16:creationId xmlns:a16="http://schemas.microsoft.com/office/drawing/2014/main" id="{FBB9F97A-5F2C-926E-3A61-2AD6BB912B6B}"/>
              </a:ext>
            </a:extLst>
          </p:cNvPr>
          <p:cNvPicPr>
            <a:picLocks noChangeAspect="1"/>
          </p:cNvPicPr>
          <p:nvPr/>
        </p:nvPicPr>
        <p:blipFill>
          <a:blip r:embed="rId11"/>
          <a:stretch>
            <a:fillRect/>
          </a:stretch>
        </p:blipFill>
        <p:spPr>
          <a:xfrm>
            <a:off x="1800042" y="5237718"/>
            <a:ext cx="3119510" cy="1345950"/>
          </a:xfrm>
          <a:prstGeom prst="rect">
            <a:avLst/>
          </a:prstGeom>
        </p:spPr>
      </p:pic>
      <p:pic>
        <p:nvPicPr>
          <p:cNvPr id="11" name="Picture 10">
            <a:hlinkClick r:id="rId12"/>
            <a:extLst>
              <a:ext uri="{FF2B5EF4-FFF2-40B4-BE49-F238E27FC236}">
                <a16:creationId xmlns:a16="http://schemas.microsoft.com/office/drawing/2014/main" id="{C8F3B6C9-41AC-08D9-E38D-9CDC9960C02B}"/>
              </a:ext>
            </a:extLst>
          </p:cNvPr>
          <p:cNvPicPr>
            <a:picLocks noChangeAspect="1"/>
          </p:cNvPicPr>
          <p:nvPr/>
        </p:nvPicPr>
        <p:blipFill>
          <a:blip r:embed="rId13"/>
          <a:stretch>
            <a:fillRect/>
          </a:stretch>
        </p:blipFill>
        <p:spPr>
          <a:xfrm>
            <a:off x="3742267" y="6701169"/>
            <a:ext cx="2940031" cy="1457373"/>
          </a:xfrm>
          <a:prstGeom prst="rect">
            <a:avLst/>
          </a:prstGeom>
        </p:spPr>
      </p:pic>
      <p:pic>
        <p:nvPicPr>
          <p:cNvPr id="15" name="Picture 14">
            <a:hlinkClick r:id="rId14"/>
            <a:extLst>
              <a:ext uri="{FF2B5EF4-FFF2-40B4-BE49-F238E27FC236}">
                <a16:creationId xmlns:a16="http://schemas.microsoft.com/office/drawing/2014/main" id="{2E62EA8D-E5B1-7F8A-40F1-2BAB5AB592DE}"/>
              </a:ext>
            </a:extLst>
          </p:cNvPr>
          <p:cNvPicPr>
            <a:picLocks noChangeAspect="1"/>
          </p:cNvPicPr>
          <p:nvPr/>
        </p:nvPicPr>
        <p:blipFill>
          <a:blip r:embed="rId15"/>
          <a:stretch>
            <a:fillRect/>
          </a:stretch>
        </p:blipFill>
        <p:spPr>
          <a:xfrm>
            <a:off x="1796901" y="6665060"/>
            <a:ext cx="1095375" cy="685800"/>
          </a:xfrm>
          <a:prstGeom prst="rect">
            <a:avLst/>
          </a:prstGeom>
        </p:spPr>
      </p:pic>
      <p:sp>
        <p:nvSpPr>
          <p:cNvPr id="16" name="TextBox 15">
            <a:extLst>
              <a:ext uri="{FF2B5EF4-FFF2-40B4-BE49-F238E27FC236}">
                <a16:creationId xmlns:a16="http://schemas.microsoft.com/office/drawing/2014/main" id="{484D736A-4CB0-CB79-8E66-677801B3EA6D}"/>
              </a:ext>
            </a:extLst>
          </p:cNvPr>
          <p:cNvSpPr txBox="1"/>
          <p:nvPr/>
        </p:nvSpPr>
        <p:spPr>
          <a:xfrm>
            <a:off x="1796902" y="7432252"/>
            <a:ext cx="1886098" cy="577081"/>
          </a:xfrm>
          <a:prstGeom prst="rect">
            <a:avLst/>
          </a:prstGeom>
          <a:solidFill>
            <a:srgbClr val="EABBF3"/>
          </a:solidFill>
          <a:ln w="28575">
            <a:solidFill>
              <a:srgbClr val="7030A0"/>
            </a:solidFill>
          </a:ln>
        </p:spPr>
        <p:txBody>
          <a:bodyPr wrap="square" rtlCol="0">
            <a:spAutoFit/>
          </a:bodyPr>
          <a:lstStyle/>
          <a:p>
            <a:r>
              <a:rPr lang="en-GB" sz="1050" dirty="0">
                <a:latin typeface="Gill Sans MT" panose="020B0502020104020203" pitchFamily="34" charset="0"/>
              </a:rPr>
              <a:t>Visit internet matters to access a useful misinformation guide for parents. </a:t>
            </a:r>
            <a:endParaRPr lang="en-GB" sz="1100" dirty="0">
              <a:latin typeface="Gill Sans MT" panose="020B0502020104020203" pitchFamily="34" charset="0"/>
            </a:endParaRPr>
          </a:p>
        </p:txBody>
      </p:sp>
      <p:pic>
        <p:nvPicPr>
          <p:cNvPr id="20" name="Picture 19">
            <a:hlinkClick r:id="rId16"/>
            <a:extLst>
              <a:ext uri="{FF2B5EF4-FFF2-40B4-BE49-F238E27FC236}">
                <a16:creationId xmlns:a16="http://schemas.microsoft.com/office/drawing/2014/main" id="{87907E28-4AC0-C26A-173B-EC353C72F1FB}"/>
              </a:ext>
            </a:extLst>
          </p:cNvPr>
          <p:cNvPicPr>
            <a:picLocks noChangeAspect="1"/>
          </p:cNvPicPr>
          <p:nvPr/>
        </p:nvPicPr>
        <p:blipFill>
          <a:blip r:embed="rId17"/>
          <a:stretch>
            <a:fillRect/>
          </a:stretch>
        </p:blipFill>
        <p:spPr>
          <a:xfrm>
            <a:off x="4647406" y="8226660"/>
            <a:ext cx="1904232" cy="1121595"/>
          </a:xfrm>
          <a:prstGeom prst="rect">
            <a:avLst/>
          </a:prstGeom>
        </p:spPr>
      </p:pic>
      <p:sp>
        <p:nvSpPr>
          <p:cNvPr id="24" name="TextBox 23">
            <a:extLst>
              <a:ext uri="{FF2B5EF4-FFF2-40B4-BE49-F238E27FC236}">
                <a16:creationId xmlns:a16="http://schemas.microsoft.com/office/drawing/2014/main" id="{1C01777F-035B-FB4B-06C1-7EBFFCBF3D54}"/>
              </a:ext>
            </a:extLst>
          </p:cNvPr>
          <p:cNvSpPr txBox="1"/>
          <p:nvPr/>
        </p:nvSpPr>
        <p:spPr>
          <a:xfrm>
            <a:off x="4665540" y="9386908"/>
            <a:ext cx="1886098" cy="369332"/>
          </a:xfrm>
          <a:prstGeom prst="rect">
            <a:avLst/>
          </a:prstGeom>
          <a:solidFill>
            <a:srgbClr val="EABBF3"/>
          </a:solidFill>
          <a:ln w="28575">
            <a:solidFill>
              <a:srgbClr val="7030A0"/>
            </a:solidFill>
          </a:ln>
        </p:spPr>
        <p:txBody>
          <a:bodyPr wrap="square" rtlCol="0">
            <a:spAutoFit/>
          </a:bodyPr>
          <a:lstStyle/>
          <a:p>
            <a:pPr algn="ctr"/>
            <a:r>
              <a:rPr lang="en-GB" sz="900" dirty="0">
                <a:latin typeface="Gill Sans MT" panose="020B0502020104020203" pitchFamily="34" charset="0"/>
              </a:rPr>
              <a:t>Visit BBC bitesize Fact or Fiction pupil guide.  </a:t>
            </a:r>
            <a:endParaRPr lang="en-GB" sz="1000" dirty="0">
              <a:latin typeface="Gill Sans MT" panose="020B0502020104020203" pitchFamily="34" charset="0"/>
            </a:endParaRPr>
          </a:p>
        </p:txBody>
      </p:sp>
    </p:spTree>
    <p:extLst>
      <p:ext uri="{BB962C8B-B14F-4D97-AF65-F5344CB8AC3E}">
        <p14:creationId xmlns:p14="http://schemas.microsoft.com/office/powerpoint/2010/main" val="28889288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20517</TotalTime>
  <Words>4732</Words>
  <Application>Microsoft Office PowerPoint</Application>
  <PresentationFormat>A4 Paper (210x297 mm)</PresentationFormat>
  <Paragraphs>325</Paragraphs>
  <Slides>7</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vt:i4>
      </vt:variant>
    </vt:vector>
  </HeadingPairs>
  <TitlesOfParts>
    <vt:vector size="18" baseType="lpstr">
      <vt:lpstr>Aharoni</vt:lpstr>
      <vt:lpstr>Arial</vt:lpstr>
      <vt:lpstr>Calibri</vt:lpstr>
      <vt:lpstr>Calibri Light</vt:lpstr>
      <vt:lpstr>Gill Sans MT</vt:lpstr>
      <vt:lpstr>Lato</vt:lpstr>
      <vt:lpstr>Symbol</vt:lpstr>
      <vt:lpstr>Times New Roman</vt:lpstr>
      <vt:lpstr>Twinkl Cursive Unlooped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H Britten</dc:creator>
  <cp:lastModifiedBy>H Britten</cp:lastModifiedBy>
  <cp:revision>2</cp:revision>
  <cp:lastPrinted>2022-08-30T08:00:17Z</cp:lastPrinted>
  <dcterms:created xsi:type="dcterms:W3CDTF">2022-07-06T08:05:10Z</dcterms:created>
  <dcterms:modified xsi:type="dcterms:W3CDTF">2025-09-25T18:24:05Z</dcterms:modified>
</cp:coreProperties>
</file>