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18" r:id="rId5"/>
    <p:sldId id="398" r:id="rId6"/>
    <p:sldId id="399" r:id="rId7"/>
    <p:sldId id="342" r:id="rId8"/>
    <p:sldId id="341" r:id="rId9"/>
    <p:sldId id="344" r:id="rId10"/>
    <p:sldId id="400" r:id="rId11"/>
    <p:sldId id="337" r:id="rId12"/>
    <p:sldId id="397" r:id="rId13"/>
    <p:sldId id="325" r:id="rId14"/>
    <p:sldId id="394" r:id="rId15"/>
    <p:sldId id="355" r:id="rId16"/>
    <p:sldId id="396" r:id="rId17"/>
    <p:sldId id="261" r:id="rId18"/>
    <p:sldId id="32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9" autoAdjust="0"/>
    <p:restoredTop sz="94660"/>
  </p:normalViewPr>
  <p:slideViewPr>
    <p:cSldViewPr snapToGrid="0">
      <p:cViewPr varScale="1">
        <p:scale>
          <a:sx n="62" d="100"/>
          <a:sy n="62" d="100"/>
        </p:scale>
        <p:origin x="8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268C5-FE23-4F98-8C13-EA14EBE86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1F9DB-E95A-4943-909B-0D6F4462C1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0B806-5238-4945-AC92-4BF95BEB5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2309B-B8E6-4B4C-A8F5-AEF90B533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476EE-F803-492A-9C5F-A9216A283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545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9492D-A310-4656-A32C-AAFAB0845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AF5F8-9C10-4B1B-886F-68CFEB1F5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83205-8618-4B57-A915-01AB0C985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63671-A140-4572-A995-A8472E553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9B4C1-AE3C-4777-BDA5-7943B758A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14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9AEDC-3774-4ABE-928E-DB7C4732B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954B3-A52A-45A0-9BC9-EC67CF009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9CD4F-3AC0-40B5-8D31-CD0AAF2A4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E83E2-3C6A-447C-A853-3001439DF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E609F-23BD-4294-B571-ABC07E8EC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827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4C6C-F52D-4CE2-AD5B-62F61A7D0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31E7E-B6F6-4E1F-9030-16D1B7A094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568AC-CBAB-404E-A57F-98637FD47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1422B-DF7E-4E93-A4F0-0D0E74956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F6B674-CF08-4B4C-AB5B-1A26FDBAE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8A46F-7CE6-4EED-9850-F7815BD59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392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F02B7-4D35-44F8-86FD-45BD7C404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4AFFE-65B2-4842-A578-46E39E449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0C4528-7F70-4BC8-9822-BB38EBB4F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970A40-9529-4485-8369-04CCE88680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06C8E-A8E7-44C2-925D-37A130CE81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05658B-C0E6-4708-B527-4A82AA811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42B953-9AB0-4F7B-B539-DD792389B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34A4F7-7F40-49D9-92A4-56F0ED158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873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C8924-B755-4440-ABCA-E32F83A0F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04AFCD-3298-496B-B601-37085D6AB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4343E9-989F-4BF1-B933-5421026D5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2E5305-16A3-4555-8753-077ACDDBB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339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722D2-BBC3-409E-AFD8-45FFB268C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2B1EBB-FC05-4B7D-AB8F-464CB855F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BAD8B-69DC-45DD-9D11-1F2F492C2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773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AE8F4-808A-4537-8990-B4955A864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B3B84-21B5-4337-AEC4-7EFF3BA71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B0ECC-DCD2-4BBF-9EE2-CC89F8277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0A6482-8047-4BB6-920F-D1A04D84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17C6B-5AA0-46FB-BD14-F34912769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EFD19-0E6F-4173-B149-8C0454B1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08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5FF7B-8550-405C-94A2-D129FD543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0BD609-26CC-4C20-839D-C6042008CC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252B7-8307-42F6-A820-298B40610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DCA2B-6749-4ADE-9A40-BEFD1F095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B0AA82-4AD7-41DA-B952-D31B69C94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38E6CD-6B0F-4724-9C85-178FC456C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71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B2559-B4BD-4CCB-9235-450F71D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A23D24-344E-49C1-B2AA-25276CFF80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E347D-2568-4F9F-A294-CA90C2841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86C28-EB1A-481F-9E5D-049D3954B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EC88B-4D3B-4B91-9394-99A54880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790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C5DE9E-49E7-43A2-87A6-AF38AAFB2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7F1E3A-AB05-4F75-98D8-EB649EBD3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35967-B9CE-4D6C-86B5-F54EFCEF8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6F657-928A-4BA9-B862-568E8E0C2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342F3-F1FA-4A6A-AE76-A80A05916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720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AC21A4-AF96-45C2-98CA-E94FA502B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9B84B-38B4-4599-9CD9-36A2EC69E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3EE33-B758-4A1C-B284-984472FD1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905FB-FD5C-4851-9D5F-30E1F7E0A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21839-E122-4478-8103-116C7C76E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77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Body_proportions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microsoft.com/office/2007/relationships/hdphoto" Target="../media/hdphoto9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microsoft.com/office/2007/relationships/hdphoto" Target="../media/hdphoto11.wdp"/><Relationship Id="rId7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12.wdp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4.wdp"/><Relationship Id="rId7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microsoft.com/office/2007/relationships/hdphoto" Target="../media/hdphoto15.wdp"/><Relationship Id="rId4" Type="http://schemas.openxmlformats.org/officeDocument/2006/relationships/image" Target="../media/image18.png"/><Relationship Id="rId9" Type="http://schemas.microsoft.com/office/2007/relationships/hdphoto" Target="../media/hdphoto16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BCF57DE-6795-4ECB-8907-963CA7A40D55}"/>
              </a:ext>
            </a:extLst>
          </p:cNvPr>
          <p:cNvSpPr txBox="1"/>
          <p:nvPr/>
        </p:nvSpPr>
        <p:spPr>
          <a:xfrm>
            <a:off x="138334" y="664507"/>
            <a:ext cx="531797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u="sng" dirty="0"/>
              <a:t>Yr8 Cycle 1</a:t>
            </a:r>
          </a:p>
          <a:p>
            <a:pPr algn="ctr"/>
            <a:r>
              <a:rPr lang="en-GB" sz="4000" b="1" u="sng" dirty="0"/>
              <a:t>Human Figure</a:t>
            </a:r>
          </a:p>
          <a:p>
            <a:pPr algn="ctr"/>
            <a:r>
              <a:rPr lang="en-GB" sz="4000" b="1" u="sng" dirty="0"/>
              <a:t>Tradition and Innovation</a:t>
            </a:r>
            <a:endParaRPr lang="en-GB" sz="4000" b="1" dirty="0"/>
          </a:p>
          <a:p>
            <a:pPr algn="ctr"/>
            <a:r>
              <a:rPr lang="en-GB" sz="3200" b="1" dirty="0"/>
              <a:t>Homework and Knowledge Organiser</a:t>
            </a:r>
          </a:p>
          <a:p>
            <a:pPr algn="ctr"/>
            <a:r>
              <a:rPr lang="en-GB" sz="3200" b="1" dirty="0"/>
              <a:t>Booklet.</a:t>
            </a:r>
          </a:p>
          <a:p>
            <a:pPr algn="ctr"/>
            <a:r>
              <a:rPr lang="en-GB" sz="3200" dirty="0"/>
              <a:t>Refer to </a:t>
            </a:r>
            <a:r>
              <a:rPr lang="en-GB" sz="3200" dirty="0" err="1"/>
              <a:t>epraise</a:t>
            </a:r>
            <a:r>
              <a:rPr lang="en-GB" sz="3200" dirty="0"/>
              <a:t> for homework deadline.</a:t>
            </a:r>
          </a:p>
          <a:p>
            <a:pPr algn="ctr"/>
            <a:r>
              <a:rPr lang="en-GB" sz="3200" dirty="0"/>
              <a:t>Complete tasks in booklet and hand in on deadline date.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D0F0AA-414F-4C30-8BBC-3E663076C841}"/>
              </a:ext>
            </a:extLst>
          </p:cNvPr>
          <p:cNvSpPr txBox="1"/>
          <p:nvPr/>
        </p:nvSpPr>
        <p:spPr>
          <a:xfrm>
            <a:off x="320842" y="75290"/>
            <a:ext cx="819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Name ___________________________________           Class____________________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92634A-DDC6-4638-B82F-08BBA42B511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9270" y="609934"/>
            <a:ext cx="3306097" cy="33060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E5BFA6-D37E-4E7A-A6EE-86F1F4A783F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104" y="4025974"/>
            <a:ext cx="2234615" cy="26401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518C23-E4D6-4C37-A0FC-CB1B2B46BC0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6625" y="2689647"/>
            <a:ext cx="2967916" cy="4069355"/>
          </a:xfrm>
          <a:prstGeom prst="rect">
            <a:avLst/>
          </a:prstGeom>
        </p:spPr>
      </p:pic>
      <p:pic>
        <p:nvPicPr>
          <p:cNvPr id="8" name="Picture 2" descr="Chuck Close - 427 Artworks, Bio &amp; Shows on Artsy">
            <a:extLst>
              <a:ext uri="{FF2B5EF4-FFF2-40B4-BE49-F238E27FC236}">
                <a16:creationId xmlns:a16="http://schemas.microsoft.com/office/drawing/2014/main" id="{9EE59220-57B3-48A2-944E-279BA3D52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16624" y="75290"/>
            <a:ext cx="3137041" cy="235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484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FFC000"/>
                </a:solidFill>
                <a:latin typeface="Copperplate Gothic Bold" panose="020E0705020206020404" pitchFamily="34" charset="0"/>
              </a:rPr>
              <a:t>GOLDEN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15" y="1414780"/>
            <a:ext cx="12019170" cy="5443220"/>
          </a:xfrm>
        </p:spPr>
        <p:txBody>
          <a:bodyPr>
            <a:noAutofit/>
          </a:bodyPr>
          <a:lstStyle/>
          <a:p>
            <a:r>
              <a:rPr lang="en-GB" sz="1800" b="1" dirty="0"/>
              <a:t>Line </a:t>
            </a:r>
            <a:r>
              <a:rPr lang="en-GB" sz="1800" dirty="0"/>
              <a:t>- is a mark made on a surface that joins different points. </a:t>
            </a:r>
            <a:r>
              <a:rPr lang="en-GB" sz="1800" b="1" dirty="0"/>
              <a:t>Lines</a:t>
            </a:r>
            <a:r>
              <a:rPr lang="en-GB" sz="1800" dirty="0"/>
              <a:t> can vary in length, width, direction and shape.</a:t>
            </a:r>
          </a:p>
          <a:p>
            <a:r>
              <a:rPr lang="en-GB" sz="1800" b="1" dirty="0"/>
              <a:t>Tone-</a:t>
            </a:r>
            <a:r>
              <a:rPr lang="en-GB" sz="1800" dirty="0"/>
              <a:t>Is the lightness or darkness of a shape or form. Minimum 5 </a:t>
            </a:r>
            <a:r>
              <a:rPr lang="en-GB" sz="1800" b="1" dirty="0"/>
              <a:t>tones</a:t>
            </a:r>
            <a:r>
              <a:rPr lang="en-GB" sz="1800" dirty="0"/>
              <a:t> dark to white. </a:t>
            </a:r>
            <a:r>
              <a:rPr lang="en-GB" sz="1800" b="1" dirty="0"/>
              <a:t>Tone</a:t>
            </a:r>
            <a:r>
              <a:rPr lang="en-GB" sz="1800" dirty="0"/>
              <a:t> helps create form.</a:t>
            </a:r>
            <a:r>
              <a:rPr lang="en-GB" sz="1800" b="1" dirty="0"/>
              <a:t>       </a:t>
            </a:r>
          </a:p>
          <a:p>
            <a:r>
              <a:rPr lang="en-GB" sz="1800" b="1" dirty="0"/>
              <a:t>Shape </a:t>
            </a:r>
            <a:r>
              <a:rPr lang="en-GB" sz="1800" dirty="0"/>
              <a:t>- is a flat area surrounded by edges or an outline</a:t>
            </a:r>
            <a:endParaRPr lang="en-GB" sz="1800" b="1" dirty="0"/>
          </a:p>
          <a:p>
            <a:r>
              <a:rPr lang="en-GB" sz="1800" b="1" dirty="0"/>
              <a:t>Mark making-</a:t>
            </a:r>
            <a:r>
              <a:rPr lang="en-GB" sz="1800" dirty="0"/>
              <a:t> describes the different lines, dots, </a:t>
            </a:r>
            <a:r>
              <a:rPr lang="en-GB" sz="1800" b="1" dirty="0"/>
              <a:t>marks</a:t>
            </a:r>
            <a:r>
              <a:rPr lang="en-GB" sz="1800" dirty="0"/>
              <a:t>, patterns, and textures we create in an art.</a:t>
            </a:r>
            <a:endParaRPr lang="en-GB" sz="1800" b="1" dirty="0"/>
          </a:p>
          <a:p>
            <a:r>
              <a:rPr lang="en-GB" sz="1800" b="1" dirty="0"/>
              <a:t>Proportion-</a:t>
            </a:r>
            <a:r>
              <a:rPr lang="en-GB" sz="1800" dirty="0"/>
              <a:t> is the accuracy and the sizes of one object to another.</a:t>
            </a:r>
            <a:endParaRPr lang="en-GB" sz="1800" b="1" dirty="0"/>
          </a:p>
          <a:p>
            <a:r>
              <a:rPr lang="en-GB" sz="1800" b="1" dirty="0"/>
              <a:t>Colour blending-</a:t>
            </a:r>
            <a:r>
              <a:rPr lang="en-GB" sz="1800" dirty="0"/>
              <a:t>Two or more </a:t>
            </a:r>
            <a:r>
              <a:rPr lang="en-GB" sz="1800" b="1" dirty="0"/>
              <a:t>colours</a:t>
            </a:r>
            <a:r>
              <a:rPr lang="en-GB" sz="1800" dirty="0"/>
              <a:t> are mixed/ worked together or on top of each other.</a:t>
            </a:r>
            <a:endParaRPr lang="en-GB" sz="1800" b="1" dirty="0"/>
          </a:p>
          <a:p>
            <a:r>
              <a:rPr lang="en-GB" sz="1800" b="1" dirty="0"/>
              <a:t>Photo montage- </a:t>
            </a:r>
            <a:r>
              <a:rPr lang="en-GB" sz="1800" dirty="0"/>
              <a:t>is the process by cutting, gluing, rearranging and overlapping two or more photographs into a new image</a:t>
            </a:r>
          </a:p>
          <a:p>
            <a:r>
              <a:rPr lang="en-GB" sz="1800" b="1" dirty="0">
                <a:solidFill>
                  <a:srgbClr val="202124"/>
                </a:solidFill>
              </a:rPr>
              <a:t>Overlapping</a:t>
            </a:r>
            <a:r>
              <a:rPr lang="en-GB" sz="1800" dirty="0">
                <a:solidFill>
                  <a:srgbClr val="202124"/>
                </a:solidFill>
              </a:rPr>
              <a:t> -</a:t>
            </a:r>
            <a:r>
              <a:rPr lang="en-GB" sz="1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dirty="0">
                <a:solidFill>
                  <a:srgbClr val="202124"/>
                </a:solidFill>
                <a:effectLst/>
              </a:rPr>
              <a:t>is </a:t>
            </a:r>
            <a:r>
              <a:rPr lang="en-GB" sz="1800" b="1" i="0" dirty="0">
                <a:solidFill>
                  <a:srgbClr val="202124"/>
                </a:solidFill>
                <a:effectLst/>
              </a:rPr>
              <a:t>when shapes are in front of other shapes</a:t>
            </a:r>
            <a:r>
              <a:rPr lang="en-GB" sz="1800" b="0" i="0" dirty="0">
                <a:solidFill>
                  <a:srgbClr val="202124"/>
                </a:solidFill>
                <a:effectLst/>
              </a:rPr>
              <a:t>. If one shape overlaps another it communicates an illusion of depth.</a:t>
            </a:r>
          </a:p>
          <a:p>
            <a:r>
              <a:rPr lang="en-GB" sz="1800" b="1" dirty="0">
                <a:solidFill>
                  <a:srgbClr val="202124"/>
                </a:solidFill>
              </a:rPr>
              <a:t>Fragmentation - </a:t>
            </a:r>
            <a:r>
              <a:rPr lang="en-GB" sz="1800" i="0" dirty="0">
                <a:effectLst/>
              </a:rPr>
              <a:t>an interest in manipulating a structure's surface and shape which appears to distort and dislocate.</a:t>
            </a:r>
            <a:endParaRPr lang="en-GB" sz="1800" dirty="0"/>
          </a:p>
          <a:p>
            <a:r>
              <a:rPr lang="en-GB" sz="1800" b="1" dirty="0"/>
              <a:t>Collage - </a:t>
            </a:r>
            <a:r>
              <a:rPr lang="en-GB" sz="1800" i="0" dirty="0">
                <a:effectLst/>
              </a:rPr>
              <a:t>the technique in which pieces of paper, photographs, fabric and other materials are arranged and stuck down onto a supporting surface.</a:t>
            </a:r>
            <a:endParaRPr lang="en-GB" sz="1800" dirty="0"/>
          </a:p>
          <a:p>
            <a:pPr algn="l"/>
            <a:r>
              <a:rPr lang="en-GB" sz="1800" b="1" dirty="0"/>
              <a:t>Scale -</a:t>
            </a:r>
            <a:r>
              <a:rPr lang="en-GB" sz="1800" b="1" i="0" dirty="0">
                <a:effectLst/>
              </a:rPr>
              <a:t> </a:t>
            </a:r>
            <a:r>
              <a:rPr lang="en-GB" sz="1800" b="0" i="0" dirty="0">
                <a:effectLst/>
              </a:rPr>
              <a:t>the principle of </a:t>
            </a:r>
            <a:r>
              <a:rPr lang="en-GB" sz="1800" b="1" i="0" dirty="0">
                <a:effectLst/>
              </a:rPr>
              <a:t>scale</a:t>
            </a:r>
            <a:r>
              <a:rPr lang="en-GB" sz="1800" b="0" i="0" dirty="0">
                <a:effectLst/>
              </a:rPr>
              <a:t> refers to the relative size of one object compared to another, typically the size of the </a:t>
            </a:r>
            <a:r>
              <a:rPr lang="en-GB" sz="1800" b="1" i="0" dirty="0">
                <a:effectLst/>
              </a:rPr>
              <a:t>artwork</a:t>
            </a:r>
            <a:r>
              <a:rPr lang="en-GB" sz="1800" b="0" i="0" dirty="0">
                <a:effectLst/>
              </a:rPr>
              <a:t> </a:t>
            </a:r>
            <a:endParaRPr lang="en-GB" sz="1800" i="0" dirty="0">
              <a:effectLst/>
            </a:endParaRPr>
          </a:p>
          <a:p>
            <a:pPr algn="l"/>
            <a:r>
              <a:rPr lang="en-GB" sz="1800" b="1" dirty="0"/>
              <a:t>Composition -</a:t>
            </a:r>
            <a:r>
              <a:rPr lang="en-GB" sz="1800" b="0" i="0" dirty="0">
                <a:effectLst/>
              </a:rPr>
              <a:t> is the term given to </a:t>
            </a:r>
            <a:r>
              <a:rPr lang="en-GB" sz="1800" b="1" i="0" dirty="0">
                <a:effectLst/>
              </a:rPr>
              <a:t>a complete work of </a:t>
            </a:r>
            <a:r>
              <a:rPr lang="en-GB" sz="1800" i="0" dirty="0">
                <a:effectLst/>
              </a:rPr>
              <a:t>art and, more specifically, to the way in which all </a:t>
            </a:r>
            <a:r>
              <a:rPr lang="en-GB" sz="1800" b="1" i="0" dirty="0">
                <a:effectLst/>
              </a:rPr>
              <a:t>its elements work together to produce an overall effect.</a:t>
            </a:r>
            <a:endParaRPr lang="en-GB" sz="1800" b="1" dirty="0"/>
          </a:p>
          <a:p>
            <a:endParaRPr lang="en-GB" sz="1800" dirty="0"/>
          </a:p>
          <a:p>
            <a:pPr marL="0" indent="0">
              <a:buNone/>
            </a:pPr>
            <a:endParaRPr lang="en-GB" sz="1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9643" y="230188"/>
            <a:ext cx="2832714" cy="35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46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C5CC4A-9112-4870-9C8B-CE9FC4F8D5C1}"/>
              </a:ext>
            </a:extLst>
          </p:cNvPr>
          <p:cNvSpPr txBox="1"/>
          <p:nvPr/>
        </p:nvSpPr>
        <p:spPr>
          <a:xfrm>
            <a:off x="256309" y="117693"/>
            <a:ext cx="11679381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/>
              <a:t>Human Form – </a:t>
            </a:r>
            <a:r>
              <a:rPr lang="en-GB" b="0" i="0" dirty="0">
                <a:effectLst/>
              </a:rPr>
              <a:t>For artists, representing the </a:t>
            </a:r>
            <a:r>
              <a:rPr lang="en-GB" b="1" i="0" dirty="0">
                <a:effectLst/>
              </a:rPr>
              <a:t>human figure this means</a:t>
            </a:r>
            <a:r>
              <a:rPr lang="en-GB" b="0" i="0" dirty="0">
                <a:effectLst/>
              </a:rPr>
              <a:t> more than simply reproducing a likeness of a person. </a:t>
            </a:r>
          </a:p>
          <a:p>
            <a:pPr algn="l"/>
            <a:endParaRPr lang="en-GB" b="1" dirty="0"/>
          </a:p>
          <a:p>
            <a:r>
              <a:rPr lang="en-GB" b="1" dirty="0"/>
              <a:t>Innovation – </a:t>
            </a:r>
            <a:r>
              <a:rPr lang="en-GB" dirty="0"/>
              <a:t>Is the introduction of something new or different.</a:t>
            </a:r>
          </a:p>
          <a:p>
            <a:endParaRPr lang="en-GB" dirty="0"/>
          </a:p>
          <a:p>
            <a:r>
              <a:rPr lang="en-GB" b="1" dirty="0"/>
              <a:t>Traditional Art - </a:t>
            </a:r>
            <a:r>
              <a:rPr lang="en-GB" dirty="0">
                <a:solidFill>
                  <a:srgbClr val="202124"/>
                </a:solidFill>
              </a:rPr>
              <a:t>are</a:t>
            </a:r>
            <a:r>
              <a:rPr lang="en-GB" i="0" dirty="0">
                <a:solidFill>
                  <a:srgbClr val="202124"/>
                </a:solidFill>
                <a:effectLst/>
              </a:rPr>
              <a:t> skills and knowledge of art which are passed down through generations.</a:t>
            </a:r>
          </a:p>
          <a:p>
            <a:endParaRPr lang="en-GB" b="1" dirty="0"/>
          </a:p>
          <a:p>
            <a:r>
              <a:rPr lang="en-GB" b="1" dirty="0"/>
              <a:t>Chuck Close – </a:t>
            </a:r>
            <a:r>
              <a:rPr lang="en-GB" b="0" i="0" dirty="0">
                <a:effectLst/>
              </a:rPr>
              <a:t>Charles Thomas Close was an American painter, visual artist, and photographer (July 5, 1940 – August 19, 2021)  who made massive-scale photorealist and abstract portraits of himself and others.</a:t>
            </a:r>
          </a:p>
          <a:p>
            <a:endParaRPr lang="en-GB" b="1" dirty="0"/>
          </a:p>
          <a:p>
            <a:r>
              <a:rPr lang="en-GB" b="1" i="0" dirty="0">
                <a:effectLst/>
              </a:rPr>
              <a:t>Hannah </a:t>
            </a:r>
            <a:r>
              <a:rPr lang="en-GB" b="1" i="0" dirty="0" err="1">
                <a:effectLst/>
              </a:rPr>
              <a:t>Höch</a:t>
            </a:r>
            <a:r>
              <a:rPr lang="en-GB" b="1" i="0" dirty="0">
                <a:effectLst/>
              </a:rPr>
              <a:t> -</a:t>
            </a:r>
            <a:r>
              <a:rPr lang="en-GB" b="0" i="0" dirty="0">
                <a:effectLst/>
              </a:rPr>
              <a:t> was a German Dada artist. She is best known for her work of the Weimar period, when she was one of the originators of photomontage.</a:t>
            </a:r>
          </a:p>
          <a:p>
            <a:endParaRPr lang="en-GB" b="1" dirty="0"/>
          </a:p>
          <a:p>
            <a:r>
              <a:rPr lang="en-GB" b="1" dirty="0"/>
              <a:t>Leonardo Da Vinci </a:t>
            </a:r>
            <a:r>
              <a:rPr lang="en-GB" dirty="0"/>
              <a:t>– </a:t>
            </a:r>
            <a:r>
              <a:rPr lang="en-GB" i="0" dirty="0">
                <a:effectLst/>
              </a:rPr>
              <a:t>(15 April 1452 – 2 May 1519) was an Italian polymath of the High Renaissance who was active as a painter, draughtsman,</a:t>
            </a:r>
            <a:r>
              <a:rPr lang="en-GB" dirty="0"/>
              <a:t> </a:t>
            </a:r>
            <a:r>
              <a:rPr lang="en-GB" i="0" dirty="0">
                <a:effectLst/>
              </a:rPr>
              <a:t>engineer, scientist, theorist, sculptor, and architect.</a:t>
            </a:r>
          </a:p>
          <a:p>
            <a:endParaRPr lang="en-GB" b="1" dirty="0"/>
          </a:p>
          <a:p>
            <a:r>
              <a:rPr lang="en-GB" b="1" dirty="0"/>
              <a:t>Vitruvian Man – </a:t>
            </a:r>
            <a:r>
              <a:rPr lang="en-GB" i="0" dirty="0">
                <a:effectLst/>
              </a:rPr>
              <a:t>The drawing represents Leonardo's concept of the ideal human </a:t>
            </a:r>
            <a:r>
              <a:rPr lang="en-GB" i="0" strike="noStrike" dirty="0">
                <a:effectLst/>
                <a:hlinkClick r:id="rId2" tooltip="Body proportion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body proportions</a:t>
            </a:r>
            <a:r>
              <a:rPr lang="en-GB" i="0" dirty="0">
                <a:effectLst/>
              </a:rPr>
              <a:t>.</a:t>
            </a:r>
          </a:p>
          <a:p>
            <a:endParaRPr lang="en-GB" dirty="0"/>
          </a:p>
          <a:p>
            <a:r>
              <a:rPr lang="en-GB" b="1" dirty="0"/>
              <a:t>Experimentation –  </a:t>
            </a:r>
            <a:r>
              <a:rPr lang="en-GB" dirty="0"/>
              <a:t>is exploring new and different ideas using a range of media and materials. </a:t>
            </a:r>
          </a:p>
          <a:p>
            <a:endParaRPr lang="en-GB" b="1" dirty="0"/>
          </a:p>
          <a:p>
            <a:r>
              <a:rPr lang="en-GB" b="1" dirty="0"/>
              <a:t>Distortion – </a:t>
            </a:r>
            <a:r>
              <a:rPr lang="en-GB" i="0" dirty="0">
                <a:effectLst/>
              </a:rPr>
              <a:t> is a change of a reality's depiction, altering it in a way that one is able to still recognize the item itself, but notices it is changed in some manner.</a:t>
            </a:r>
            <a:endParaRPr lang="en-GB" dirty="0"/>
          </a:p>
          <a:p>
            <a:endParaRPr lang="en-GB" b="1" dirty="0"/>
          </a:p>
          <a:p>
            <a:r>
              <a:rPr lang="en-GB" b="1" dirty="0"/>
              <a:t>Mixed Media - </a:t>
            </a:r>
            <a:r>
              <a:rPr lang="en-GB" b="0" i="0" dirty="0">
                <a:solidFill>
                  <a:srgbClr val="202124"/>
                </a:solidFill>
                <a:effectLst/>
              </a:rPr>
              <a:t>is a term used to describe </a:t>
            </a:r>
            <a:r>
              <a:rPr lang="en-GB" i="0" dirty="0">
                <a:solidFill>
                  <a:srgbClr val="202124"/>
                </a:solidFill>
                <a:effectLst/>
              </a:rPr>
              <a:t>artworks composed from a combination of different media or materials.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4386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3095C1-6F08-4CBE-B3DF-C5EA0BB9F4A0}"/>
              </a:ext>
            </a:extLst>
          </p:cNvPr>
          <p:cNvSpPr/>
          <p:nvPr/>
        </p:nvSpPr>
        <p:spPr>
          <a:xfrm>
            <a:off x="146755" y="275021"/>
            <a:ext cx="6320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u="sng" dirty="0"/>
              <a:t>Homework  1- Key words revision</a:t>
            </a:r>
          </a:p>
          <a:p>
            <a:r>
              <a:rPr lang="en-GB" b="1" dirty="0"/>
              <a:t>1. Revise the key words and their meaning.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230D36-5702-4167-A4FD-7880B79F6FA7}"/>
              </a:ext>
            </a:extLst>
          </p:cNvPr>
          <p:cNvSpPr txBox="1"/>
          <p:nvPr/>
        </p:nvSpPr>
        <p:spPr>
          <a:xfrm>
            <a:off x="2573465" y="6213647"/>
            <a:ext cx="70450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REVISION NOTES ON THIS PAGES PLEASE</a:t>
            </a:r>
          </a:p>
        </p:txBody>
      </p:sp>
    </p:spTree>
    <p:extLst>
      <p:ext uri="{BB962C8B-B14F-4D97-AF65-F5344CB8AC3E}">
        <p14:creationId xmlns:p14="http://schemas.microsoft.com/office/powerpoint/2010/main" val="2909263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56DD33D-C15E-4D90-AEC0-BFC930DFF982}"/>
              </a:ext>
            </a:extLst>
          </p:cNvPr>
          <p:cNvSpPr/>
          <p:nvPr/>
        </p:nvSpPr>
        <p:spPr>
          <a:xfrm>
            <a:off x="282223" y="21587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u="sng" dirty="0"/>
              <a:t> Homework  1- Key words revision</a:t>
            </a:r>
          </a:p>
          <a:p>
            <a:r>
              <a:rPr lang="en-GB" b="1" dirty="0"/>
              <a:t>1. Revise the key words and their meaning.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18E908-EAC8-4271-AC41-A382576BF1AA}"/>
              </a:ext>
            </a:extLst>
          </p:cNvPr>
          <p:cNvSpPr txBox="1"/>
          <p:nvPr/>
        </p:nvSpPr>
        <p:spPr>
          <a:xfrm>
            <a:off x="282223" y="5091732"/>
            <a:ext cx="72699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2. </a:t>
            </a:r>
            <a:r>
              <a:rPr lang="en-GB" sz="2000" b="1" dirty="0"/>
              <a:t>Next - Complete a photoshoot of human figures in action.</a:t>
            </a:r>
          </a:p>
          <a:p>
            <a:r>
              <a:rPr lang="en-GB" sz="2000" b="1" dirty="0"/>
              <a:t>Take a series of photographs of friends or family, mugs, etc. take the photos from different view points and print them ready for the next lesson.</a:t>
            </a:r>
          </a:p>
        </p:txBody>
      </p:sp>
    </p:spTree>
    <p:extLst>
      <p:ext uri="{BB962C8B-B14F-4D97-AF65-F5344CB8AC3E}">
        <p14:creationId xmlns:p14="http://schemas.microsoft.com/office/powerpoint/2010/main" val="3046576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9AE7AD-8302-4E73-9D53-CB292CBFE937}"/>
              </a:ext>
            </a:extLst>
          </p:cNvPr>
          <p:cNvSpPr txBox="1"/>
          <p:nvPr/>
        </p:nvSpPr>
        <p:spPr>
          <a:xfrm>
            <a:off x="141119" y="202486"/>
            <a:ext cx="77776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/>
              <a:t>Homework Task 2 : Observational drawing of your own hand</a:t>
            </a:r>
            <a:endParaRPr lang="en-GB" sz="2000" dirty="0"/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93350A-7BCD-40B9-BD2E-9138FF0AE169}"/>
              </a:ext>
            </a:extLst>
          </p:cNvPr>
          <p:cNvSpPr txBox="1"/>
          <p:nvPr/>
        </p:nvSpPr>
        <p:spPr>
          <a:xfrm>
            <a:off x="9685007" y="43460"/>
            <a:ext cx="232180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Learning Outcome</a:t>
            </a:r>
            <a:endParaRPr lang="en-GB" dirty="0"/>
          </a:p>
          <a:p>
            <a:r>
              <a:rPr lang="en-GB" dirty="0"/>
              <a:t>Draw your own hand accurately adding </a:t>
            </a:r>
            <a:r>
              <a:rPr lang="en-GB" b="1" dirty="0"/>
              <a:t>Shading</a:t>
            </a:r>
            <a:r>
              <a:rPr lang="en-GB" dirty="0"/>
              <a:t> and </a:t>
            </a:r>
            <a:r>
              <a:rPr lang="en-GB" b="1" dirty="0"/>
              <a:t>tone</a:t>
            </a:r>
            <a:r>
              <a:rPr lang="en-GB" dirty="0"/>
              <a:t>.</a:t>
            </a:r>
          </a:p>
          <a:p>
            <a:r>
              <a:rPr lang="en-GB" dirty="0"/>
              <a:t>Focus on</a:t>
            </a:r>
          </a:p>
          <a:p>
            <a:r>
              <a:rPr lang="en-GB" b="1" dirty="0"/>
              <a:t>detail</a:t>
            </a:r>
            <a:r>
              <a:rPr lang="en-GB" dirty="0"/>
              <a:t>, really look at shape and form of fingers and hand.</a:t>
            </a:r>
          </a:p>
          <a:p>
            <a:r>
              <a:rPr lang="en-GB" dirty="0"/>
              <a:t>Focus on </a:t>
            </a:r>
            <a:r>
              <a:rPr lang="en-GB" b="1" dirty="0"/>
              <a:t>tonal</a:t>
            </a:r>
            <a:r>
              <a:rPr lang="en-GB" dirty="0"/>
              <a:t> </a:t>
            </a:r>
            <a:r>
              <a:rPr lang="en-GB" b="1" dirty="0"/>
              <a:t>blending.</a:t>
            </a:r>
            <a:r>
              <a:rPr lang="en-GB" dirty="0"/>
              <a:t> For a </a:t>
            </a:r>
            <a:r>
              <a:rPr lang="en-GB" b="1" dirty="0"/>
              <a:t>tonal </a:t>
            </a:r>
            <a:r>
              <a:rPr lang="en-GB" dirty="0"/>
              <a:t>drawing focus on using a minimum of 5 </a:t>
            </a:r>
            <a:r>
              <a:rPr lang="en-GB" b="1" dirty="0"/>
              <a:t>tones </a:t>
            </a:r>
            <a:r>
              <a:rPr lang="en-GB" dirty="0"/>
              <a:t>dark to light.</a:t>
            </a:r>
          </a:p>
          <a:p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F0EA28-433F-444E-9BBC-0FA27B569E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1882" y="202486"/>
            <a:ext cx="2620929" cy="36352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D98E06-FBA1-4E39-BD90-7D2D6D1F3DDF}"/>
              </a:ext>
            </a:extLst>
          </p:cNvPr>
          <p:cNvSpPr txBox="1"/>
          <p:nvPr/>
        </p:nvSpPr>
        <p:spPr>
          <a:xfrm>
            <a:off x="501445" y="879594"/>
            <a:ext cx="5442155" cy="56244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F2DD7-B5B3-4304-8F02-3DBD73B600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0598" y="4040358"/>
            <a:ext cx="3194409" cy="246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1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312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32DD5E4-9942-45B0-AC52-5F3DAF758FA5}"/>
              </a:ext>
            </a:extLst>
          </p:cNvPr>
          <p:cNvSpPr txBox="1"/>
          <p:nvPr/>
        </p:nvSpPr>
        <p:spPr>
          <a:xfrm>
            <a:off x="7311594" y="-11844"/>
            <a:ext cx="46956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u="sng" dirty="0"/>
              <a:t>Homework Task 3 : Contemporary Artist Study – Chuck Close</a:t>
            </a:r>
            <a:endParaRPr lang="en-GB" sz="1400" u="sng" dirty="0"/>
          </a:p>
          <a:p>
            <a:r>
              <a:rPr lang="en-GB" sz="1400" b="1" u="sng" dirty="0"/>
              <a:t>Learning outcome-</a:t>
            </a:r>
          </a:p>
          <a:p>
            <a:r>
              <a:rPr lang="en-GB" sz="1400" dirty="0"/>
              <a:t>Create a Chuck Close inspired photograph</a:t>
            </a:r>
          </a:p>
          <a:p>
            <a:r>
              <a:rPr lang="en-GB" sz="1400" b="1" u="sng" dirty="0"/>
              <a:t>Progression Steps</a:t>
            </a:r>
          </a:p>
          <a:p>
            <a:r>
              <a:rPr lang="en-GB" sz="1400" dirty="0"/>
              <a:t>1) Look at the examples of Chuck Close art work. </a:t>
            </a:r>
          </a:p>
          <a:p>
            <a:r>
              <a:rPr lang="en-GB" sz="1400" dirty="0"/>
              <a:t>2) Take several photographs of faces close up.</a:t>
            </a:r>
          </a:p>
          <a:p>
            <a:r>
              <a:rPr lang="en-GB" sz="1400" dirty="0"/>
              <a:t>3) Edit the best photo in black and white and print and present on the next page.</a:t>
            </a:r>
          </a:p>
        </p:txBody>
      </p:sp>
      <p:pic>
        <p:nvPicPr>
          <p:cNvPr id="1026" name="Picture 2" descr="Chuck Close - 427 Artworks, Bio &amp; Shows on Artsy">
            <a:extLst>
              <a:ext uri="{FF2B5EF4-FFF2-40B4-BE49-F238E27FC236}">
                <a16:creationId xmlns:a16="http://schemas.microsoft.com/office/drawing/2014/main" id="{D4B5C47F-5DC9-4CA8-9E0A-5D7D57C1A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974" y="144090"/>
            <a:ext cx="3785420" cy="283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uote On Inspiration | Chuck Close | Artist">
            <a:extLst>
              <a:ext uri="{FF2B5EF4-FFF2-40B4-BE49-F238E27FC236}">
                <a16:creationId xmlns:a16="http://schemas.microsoft.com/office/drawing/2014/main" id="{09FEECE6-968A-4F55-B4FC-C89D4C5A3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1000"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686" y="3109538"/>
            <a:ext cx="2721998" cy="360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uck Close - Wikipedia">
            <a:extLst>
              <a:ext uri="{FF2B5EF4-FFF2-40B4-BE49-F238E27FC236}">
                <a16:creationId xmlns:a16="http://schemas.microsoft.com/office/drawing/2014/main" id="{68349AF3-81A5-4A7D-814E-60704A39D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4904" y="4173794"/>
            <a:ext cx="3693690" cy="239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Kate — Magnolia Editions">
            <a:extLst>
              <a:ext uri="{FF2B5EF4-FFF2-40B4-BE49-F238E27FC236}">
                <a16:creationId xmlns:a16="http://schemas.microsoft.com/office/drawing/2014/main" id="{40BD65A9-0B36-409C-B873-D55B972EC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136000"/>
                    </a14:imgEffect>
                    <a14:imgEffect>
                      <a14:brightnessContrast bright="27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9356" y="144090"/>
            <a:ext cx="2952934" cy="384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CBCB71-BB78-41C9-8BD0-DEB876316122}"/>
              </a:ext>
            </a:extLst>
          </p:cNvPr>
          <p:cNvSpPr txBox="1"/>
          <p:nvPr/>
        </p:nvSpPr>
        <p:spPr>
          <a:xfrm>
            <a:off x="7355913" y="2068754"/>
            <a:ext cx="41413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i="0" dirty="0">
                <a:solidFill>
                  <a:srgbClr val="4D5156"/>
                </a:solidFill>
                <a:effectLst/>
              </a:rPr>
              <a:t>Charles Thomas Close was an American painter, visual artist, and photographer (July 5, 1940 – August 19, 2021)  who made massive-scale photorealist and abstract portraits of himself and others. Close also created photo portraits using a very large format camera</a:t>
            </a:r>
            <a:endParaRPr lang="en-GB" sz="1600" dirty="0"/>
          </a:p>
        </p:txBody>
      </p:sp>
      <p:pic>
        <p:nvPicPr>
          <p:cNvPr id="1034" name="Picture 10" descr="Chuck Close">
            <a:extLst>
              <a:ext uri="{FF2B5EF4-FFF2-40B4-BE49-F238E27FC236}">
                <a16:creationId xmlns:a16="http://schemas.microsoft.com/office/drawing/2014/main" id="{3B6994B3-0D46-4944-8B93-AA8B347D0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9596" y="4445391"/>
            <a:ext cx="4953982" cy="209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980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654DA2-698E-4B50-A0F2-E44BB855437E}"/>
              </a:ext>
            </a:extLst>
          </p:cNvPr>
          <p:cNvSpPr txBox="1"/>
          <p:nvPr/>
        </p:nvSpPr>
        <p:spPr>
          <a:xfrm>
            <a:off x="541867" y="327378"/>
            <a:ext cx="779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Present your task 3 homework on here (Artist Chuck Close inspired photograph)</a:t>
            </a:r>
          </a:p>
        </p:txBody>
      </p:sp>
    </p:spTree>
    <p:extLst>
      <p:ext uri="{BB962C8B-B14F-4D97-AF65-F5344CB8AC3E}">
        <p14:creationId xmlns:p14="http://schemas.microsoft.com/office/powerpoint/2010/main" val="3440072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CB5DD4-6861-4FDD-8856-D7FC0CC9CC8E}"/>
              </a:ext>
            </a:extLst>
          </p:cNvPr>
          <p:cNvSpPr txBox="1"/>
          <p:nvPr/>
        </p:nvSpPr>
        <p:spPr>
          <a:xfrm>
            <a:off x="77469" y="130158"/>
            <a:ext cx="43714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/>
              <a:t>Homework task 4</a:t>
            </a:r>
            <a:r>
              <a:rPr lang="en-GB" b="1" dirty="0"/>
              <a:t>: </a:t>
            </a:r>
          </a:p>
          <a:p>
            <a:r>
              <a:rPr lang="en-GB" b="1" dirty="0"/>
              <a:t>Modern Artist Study – Hannah Hoch Collage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1E2858-A5F0-45A8-87E0-7A99998849C9}"/>
              </a:ext>
            </a:extLst>
          </p:cNvPr>
          <p:cNvSpPr/>
          <p:nvPr/>
        </p:nvSpPr>
        <p:spPr>
          <a:xfrm>
            <a:off x="77469" y="743470"/>
            <a:ext cx="47758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 b="1" u="sng" dirty="0">
                <a:latin typeface="Verdana" panose="020B0604030504040204" pitchFamily="34" charset="0"/>
                <a:ea typeface="Times New Roman" panose="02020603050405020304" pitchFamily="18" charset="0"/>
              </a:rPr>
              <a:t>Learning Outcome-</a:t>
            </a:r>
            <a:endParaRPr lang="en-GB" sz="1600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</a:rPr>
              <a:t>Complete a Hannah Hoch Collage, cut and fragment the </a:t>
            </a:r>
            <a:r>
              <a:rPr lang="en-US" sz="1600" b="1" dirty="0">
                <a:latin typeface="Verdana" panose="020B0604030504040204" pitchFamily="34" charset="0"/>
                <a:ea typeface="Times New Roman" panose="02020603050405020304" pitchFamily="18" charset="0"/>
              </a:rPr>
              <a:t>shapes,</a:t>
            </a: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</a:rPr>
              <a:t> focus on overlapping include a</a:t>
            </a:r>
            <a:r>
              <a:rPr lang="en-US" sz="1600" b="1" dirty="0">
                <a:latin typeface="Verdana" panose="020B0604030504040204" pitchFamily="34" charset="0"/>
                <a:ea typeface="Times New Roman" panose="02020603050405020304" pitchFamily="18" charset="0"/>
              </a:rPr>
              <a:t> background</a:t>
            </a:r>
            <a:r>
              <a:rPr lang="en-US" sz="1400" dirty="0">
                <a:latin typeface="Verdana" panose="020B0604030504040204" pitchFamily="34" charset="0"/>
                <a:ea typeface="Times New Roman" panose="02020603050405020304" pitchFamily="18" charset="0"/>
              </a:rPr>
              <a:t>. </a:t>
            </a:r>
            <a:endParaRPr lang="en-GB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F1359C-2DB4-4121-B118-5991102152CD}"/>
              </a:ext>
            </a:extLst>
          </p:cNvPr>
          <p:cNvSpPr/>
          <p:nvPr/>
        </p:nvSpPr>
        <p:spPr>
          <a:xfrm>
            <a:off x="0" y="1997839"/>
            <a:ext cx="496174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600" b="1" u="sng" dirty="0">
                <a:latin typeface="Verdana" panose="020B0604030504040204" pitchFamily="34" charset="0"/>
              </a:rPr>
              <a:t>PROGRESSION STEPS</a:t>
            </a:r>
          </a:p>
          <a:p>
            <a:pPr marL="342900" indent="-342900">
              <a:spcAft>
                <a:spcPts val="0"/>
              </a:spcAft>
              <a:buAutoNum type="arabicPeriod"/>
            </a:pPr>
            <a:r>
              <a:rPr lang="en-GB" sz="1600" u="sng" dirty="0">
                <a:latin typeface="Verdana" panose="020B0604030504040204" pitchFamily="34" charset="0"/>
              </a:rPr>
              <a:t>Collect and print a range if images</a:t>
            </a:r>
          </a:p>
          <a:p>
            <a:pPr marL="342900" indent="-342900">
              <a:spcAft>
                <a:spcPts val="0"/>
              </a:spcAft>
              <a:buAutoNum type="arabicPeriod"/>
            </a:pPr>
            <a:r>
              <a:rPr lang="en-GB" sz="1600" u="sng" dirty="0">
                <a:latin typeface="Verdana" panose="020B0604030504040204" pitchFamily="34" charset="0"/>
              </a:rPr>
              <a:t>Cut and arrange the shapes of fragmented figures and faces.</a:t>
            </a:r>
          </a:p>
          <a:p>
            <a:pPr marL="342900" indent="-342900">
              <a:spcAft>
                <a:spcPts val="0"/>
              </a:spcAft>
              <a:buAutoNum type="arabicPeriod"/>
            </a:pPr>
            <a:r>
              <a:rPr lang="en-GB" sz="1600" u="sng" dirty="0">
                <a:latin typeface="Verdana" panose="020B0604030504040204" pitchFamily="34" charset="0"/>
              </a:rPr>
              <a:t>Overlap the shapes</a:t>
            </a:r>
          </a:p>
          <a:p>
            <a:pPr marL="342900" indent="-342900">
              <a:spcAft>
                <a:spcPts val="0"/>
              </a:spcAft>
              <a:buAutoNum type="arabicPeriod"/>
            </a:pPr>
            <a:r>
              <a:rPr lang="en-GB" sz="1600" u="sng" dirty="0">
                <a:latin typeface="Verdana" panose="020B0604030504040204" pitchFamily="34" charset="0"/>
              </a:rPr>
              <a:t>Glue the composition on the next page</a:t>
            </a:r>
          </a:p>
          <a:p>
            <a:pPr>
              <a:spcAft>
                <a:spcPts val="0"/>
              </a:spcAft>
            </a:pPr>
            <a:r>
              <a:rPr lang="en-GB" dirty="0"/>
              <a:t>										 </a:t>
            </a:r>
          </a:p>
        </p:txBody>
      </p:sp>
      <p:pic>
        <p:nvPicPr>
          <p:cNvPr id="2050" name="Picture 2" descr="Surreal Collage: Hannah Hoch At Whitechapel Gallery | Londonist">
            <a:extLst>
              <a:ext uri="{FF2B5EF4-FFF2-40B4-BE49-F238E27FC236}">
                <a16:creationId xmlns:a16="http://schemas.microsoft.com/office/drawing/2014/main" id="{B42CACF2-44E3-45F8-87E6-71D841418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00125" y="130158"/>
            <a:ext cx="2371725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annah Hoch &quot;Modenschau&quot;, 1935 | Photomontage, Hannah hoch, Dada collage">
            <a:extLst>
              <a:ext uri="{FF2B5EF4-FFF2-40B4-BE49-F238E27FC236}">
                <a16:creationId xmlns:a16="http://schemas.microsoft.com/office/drawing/2014/main" id="{73E5BB17-BBE9-431A-9033-A8D2470F1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53716" y="3763199"/>
            <a:ext cx="2518134" cy="306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he Daily Muse: Hannah Höch (1889 – 1978), Photomontage/Collage Artist -  elusivemu.se">
            <a:extLst>
              <a:ext uri="{FF2B5EF4-FFF2-40B4-BE49-F238E27FC236}">
                <a16:creationId xmlns:a16="http://schemas.microsoft.com/office/drawing/2014/main" id="{3CED160C-450B-4D88-A912-4F0AC5635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687" y="0"/>
            <a:ext cx="3630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annah Höch – review | Art | The Guardian">
            <a:extLst>
              <a:ext uri="{FF2B5EF4-FFF2-40B4-BE49-F238E27FC236}">
                <a16:creationId xmlns:a16="http://schemas.microsoft.com/office/drawing/2014/main" id="{26DB4F9C-725B-47CA-ABCE-02E35D933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833" y="4379870"/>
            <a:ext cx="4472328" cy="234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867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654DA2-698E-4B50-A0F2-E44BB855437E}"/>
              </a:ext>
            </a:extLst>
          </p:cNvPr>
          <p:cNvSpPr txBox="1"/>
          <p:nvPr/>
        </p:nvSpPr>
        <p:spPr>
          <a:xfrm>
            <a:off x="541867" y="327378"/>
            <a:ext cx="736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Present your task 4 photomontage homework here (Artist Hannah Hoch)</a:t>
            </a:r>
          </a:p>
        </p:txBody>
      </p:sp>
    </p:spTree>
    <p:extLst>
      <p:ext uri="{BB962C8B-B14F-4D97-AF65-F5344CB8AC3E}">
        <p14:creationId xmlns:p14="http://schemas.microsoft.com/office/powerpoint/2010/main" val="2437150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CAB6B8-C641-4381-A89D-A4145147AD61}"/>
              </a:ext>
            </a:extLst>
          </p:cNvPr>
          <p:cNvSpPr txBox="1"/>
          <p:nvPr/>
        </p:nvSpPr>
        <p:spPr>
          <a:xfrm>
            <a:off x="272744" y="183781"/>
            <a:ext cx="713964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/>
              <a:t>Homework 5 : - Historical Artist Study and Research of Leonardo Da Vinci</a:t>
            </a:r>
          </a:p>
          <a:p>
            <a:r>
              <a:rPr lang="en-GB" b="1" u="sng" dirty="0"/>
              <a:t>Leonardo Da Vinci (</a:t>
            </a:r>
            <a:r>
              <a:rPr lang="en-GB" i="0" dirty="0">
                <a:solidFill>
                  <a:srgbClr val="4D5156"/>
                </a:solidFill>
                <a:effectLst/>
              </a:rPr>
              <a:t> 15 April 1452 – 2 May 1519) </a:t>
            </a:r>
          </a:p>
          <a:p>
            <a:r>
              <a:rPr lang="en-GB" dirty="0">
                <a:solidFill>
                  <a:srgbClr val="4D5156"/>
                </a:solidFill>
              </a:rPr>
              <a:t>W</a:t>
            </a:r>
            <a:r>
              <a:rPr lang="en-GB" i="0">
                <a:solidFill>
                  <a:srgbClr val="4D5156"/>
                </a:solidFill>
                <a:effectLst/>
              </a:rPr>
              <a:t>as </a:t>
            </a:r>
            <a:r>
              <a:rPr lang="en-GB" i="0" dirty="0">
                <a:solidFill>
                  <a:srgbClr val="4D5156"/>
                </a:solidFill>
                <a:effectLst/>
              </a:rPr>
              <a:t>an Italian polymath of the High Renaissance who was active</a:t>
            </a:r>
          </a:p>
          <a:p>
            <a:r>
              <a:rPr lang="en-GB" i="0" dirty="0">
                <a:solidFill>
                  <a:srgbClr val="4D5156"/>
                </a:solidFill>
                <a:effectLst/>
              </a:rPr>
              <a:t> as a painter, draughtsman,</a:t>
            </a:r>
            <a:r>
              <a:rPr lang="en-GB" dirty="0">
                <a:solidFill>
                  <a:srgbClr val="202122"/>
                </a:solidFill>
              </a:rPr>
              <a:t> </a:t>
            </a:r>
            <a:r>
              <a:rPr lang="en-GB" i="0" dirty="0">
                <a:solidFill>
                  <a:srgbClr val="202122"/>
                </a:solidFill>
                <a:effectLst/>
              </a:rPr>
              <a:t>engineer, scientist, </a:t>
            </a:r>
          </a:p>
          <a:p>
            <a:r>
              <a:rPr lang="en-GB" i="0" dirty="0">
                <a:solidFill>
                  <a:srgbClr val="202122"/>
                </a:solidFill>
                <a:effectLst/>
              </a:rPr>
              <a:t>theorist, sculptor, and architect.</a:t>
            </a:r>
          </a:p>
          <a:p>
            <a:endParaRPr lang="en-GB" b="1" dirty="0"/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3DD8BC-8E9A-4580-86DF-74AA8D19BCB1}"/>
              </a:ext>
            </a:extLst>
          </p:cNvPr>
          <p:cNvSpPr txBox="1"/>
          <p:nvPr/>
        </p:nvSpPr>
        <p:spPr>
          <a:xfrm>
            <a:off x="350164" y="5561904"/>
            <a:ext cx="114387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AutoNum type="arabicParenR"/>
            </a:pPr>
            <a:r>
              <a:rPr lang="en-GB" dirty="0"/>
              <a:t>Use the internet to research artist </a:t>
            </a:r>
            <a:r>
              <a:rPr lang="en-GB" b="1" u="sng" dirty="0"/>
              <a:t>Leonardo Da Vinci</a:t>
            </a:r>
            <a:r>
              <a:rPr lang="en-GB" dirty="0"/>
              <a:t>. Put his name into the search engine</a:t>
            </a:r>
          </a:p>
          <a:p>
            <a:pPr marL="342900" indent="-342900">
              <a:buAutoNum type="arabicParenR"/>
            </a:pPr>
            <a:r>
              <a:rPr lang="en-GB" dirty="0"/>
              <a:t>Choose 5 images of his art work, copy and paste them into word ( if printing ) or power point if doing a presentation.</a:t>
            </a:r>
          </a:p>
          <a:p>
            <a:pPr marL="342900" indent="-342900">
              <a:buAutoNum type="arabicParenR"/>
            </a:pPr>
            <a:r>
              <a:rPr lang="en-GB" dirty="0"/>
              <a:t>Find some key facts about him and write in own words. </a:t>
            </a:r>
          </a:p>
          <a:p>
            <a:r>
              <a:rPr lang="en-GB" dirty="0"/>
              <a:t>4)   Present your research consider back ground, a title, layout of page, have 5 images and key facts in own words.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7A4E2-E5B5-49B6-966C-F085EF9DCC49}"/>
              </a:ext>
            </a:extLst>
          </p:cNvPr>
          <p:cNvSpPr/>
          <p:nvPr/>
        </p:nvSpPr>
        <p:spPr>
          <a:xfrm>
            <a:off x="2749085" y="5094956"/>
            <a:ext cx="4325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/>
              <a:t>Learning Outcome &amp; PROGRESSION STEPS- </a:t>
            </a:r>
            <a:endParaRPr lang="en-GB" dirty="0"/>
          </a:p>
        </p:txBody>
      </p:sp>
      <p:pic>
        <p:nvPicPr>
          <p:cNvPr id="3074" name="Picture 2" descr="8 things you may not know about Leonardo da Vinci, on the 500th anniversary  of his death">
            <a:extLst>
              <a:ext uri="{FF2B5EF4-FFF2-40B4-BE49-F238E27FC236}">
                <a16:creationId xmlns:a16="http://schemas.microsoft.com/office/drawing/2014/main" id="{AF5CA003-CADA-4BC7-B917-B9698DBF7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12715" y="271903"/>
            <a:ext cx="3071130" cy="303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hy Is the Mona Lisa So Famous? | Britannica">
            <a:extLst>
              <a:ext uri="{FF2B5EF4-FFF2-40B4-BE49-F238E27FC236}">
                <a16:creationId xmlns:a16="http://schemas.microsoft.com/office/drawing/2014/main" id="{31852A7D-A8DC-416B-8327-AC54A2C06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578" y="1669593"/>
            <a:ext cx="2606675" cy="388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eonardo da Vinci's groundbreaking anatomical sketches - BBC Culture">
            <a:extLst>
              <a:ext uri="{FF2B5EF4-FFF2-40B4-BE49-F238E27FC236}">
                <a16:creationId xmlns:a16="http://schemas.microsoft.com/office/drawing/2014/main" id="{97BD30B1-7292-4F29-8039-517DF5222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65043" y="3611786"/>
            <a:ext cx="3118802" cy="175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Leonardo da Vinci: A Life in Drawing review – lines of beauty | Leonardo da  Vinci | The Guardian">
            <a:extLst>
              <a:ext uri="{FF2B5EF4-FFF2-40B4-BE49-F238E27FC236}">
                <a16:creationId xmlns:a16="http://schemas.microsoft.com/office/drawing/2014/main" id="{144D2E3B-CD28-426D-8281-CA9221A8C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7114" y="1739374"/>
            <a:ext cx="2719600" cy="27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talian Museums Secure Leonardo da Vinci Works for 500th Anniversary Shows  - The New York Times">
            <a:extLst>
              <a:ext uri="{FF2B5EF4-FFF2-40B4-BE49-F238E27FC236}">
                <a16:creationId xmlns:a16="http://schemas.microsoft.com/office/drawing/2014/main" id="{C052218E-F9DE-49C1-BA2C-64A53DD28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9149" y="1199443"/>
            <a:ext cx="3071130" cy="393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449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654DA2-698E-4B50-A0F2-E44BB855437E}"/>
              </a:ext>
            </a:extLst>
          </p:cNvPr>
          <p:cNvSpPr txBox="1"/>
          <p:nvPr/>
        </p:nvSpPr>
        <p:spPr>
          <a:xfrm>
            <a:off x="541867" y="327378"/>
            <a:ext cx="7229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Present your task 5 homework on here (Artist research Vincent Van Gogh)</a:t>
            </a:r>
          </a:p>
        </p:txBody>
      </p:sp>
    </p:spTree>
    <p:extLst>
      <p:ext uri="{BB962C8B-B14F-4D97-AF65-F5344CB8AC3E}">
        <p14:creationId xmlns:p14="http://schemas.microsoft.com/office/powerpoint/2010/main" val="363968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8BFB3F3-9F46-4366-8069-3E304CF87D8A}"/>
              </a:ext>
            </a:extLst>
          </p:cNvPr>
          <p:cNvSpPr txBox="1"/>
          <p:nvPr/>
        </p:nvSpPr>
        <p:spPr>
          <a:xfrm>
            <a:off x="8942031" y="154964"/>
            <a:ext cx="33931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/>
              <a:t>Homework 6: Observational drawings</a:t>
            </a:r>
          </a:p>
          <a:p>
            <a:r>
              <a:rPr lang="en-GB" sz="1200" b="1" u="sng" dirty="0"/>
              <a:t> of wood manakin</a:t>
            </a:r>
          </a:p>
          <a:p>
            <a:endParaRPr lang="en-GB" sz="1200" b="1" dirty="0"/>
          </a:p>
          <a:p>
            <a:r>
              <a:rPr lang="en-GB" sz="1200" b="1" dirty="0"/>
              <a:t>Learning outcome</a:t>
            </a:r>
            <a:endParaRPr lang="en-GB" sz="1200" dirty="0"/>
          </a:p>
          <a:p>
            <a:r>
              <a:rPr lang="en-GB" sz="1200" dirty="0"/>
              <a:t>Draw the wood manakin accurately and add </a:t>
            </a:r>
            <a:r>
              <a:rPr lang="en-GB" sz="1200" b="1" dirty="0"/>
              <a:t>tone</a:t>
            </a:r>
            <a:r>
              <a:rPr lang="en-GB" sz="1200" dirty="0"/>
              <a:t>. </a:t>
            </a:r>
          </a:p>
          <a:p>
            <a:r>
              <a:rPr lang="en-GB" sz="1200" dirty="0"/>
              <a:t>Focus on </a:t>
            </a:r>
            <a:r>
              <a:rPr lang="en-GB" sz="1200" b="1" dirty="0"/>
              <a:t>proportion, shape,</a:t>
            </a:r>
          </a:p>
          <a:p>
            <a:r>
              <a:rPr lang="en-GB" sz="1200" b="1" dirty="0"/>
              <a:t>Form, detail </a:t>
            </a:r>
            <a:r>
              <a:rPr lang="en-GB" sz="1200" dirty="0"/>
              <a:t>and</a:t>
            </a:r>
            <a:r>
              <a:rPr lang="en-GB" sz="1200" b="1" dirty="0"/>
              <a:t> ton</a:t>
            </a:r>
            <a:r>
              <a:rPr lang="en-GB" sz="1200" dirty="0"/>
              <a:t>e – min 5 tones dark to </a:t>
            </a:r>
          </a:p>
          <a:p>
            <a:r>
              <a:rPr lang="en-GB" sz="1200" dirty="0"/>
              <a:t>light smooth tonal changes.</a:t>
            </a:r>
          </a:p>
          <a:p>
            <a:endParaRPr lang="en-GB" sz="1200" dirty="0"/>
          </a:p>
          <a:p>
            <a:r>
              <a:rPr lang="en-GB" sz="1200" b="1" u="sng" dirty="0"/>
              <a:t>PROGRESSION STEPS- Grid technique</a:t>
            </a:r>
          </a:p>
          <a:p>
            <a:endParaRPr lang="en-GB" sz="1200" dirty="0"/>
          </a:p>
          <a:p>
            <a:r>
              <a:rPr lang="en-GB" sz="1200" dirty="0"/>
              <a:t>1) Use the grid technique by dividing the </a:t>
            </a:r>
          </a:p>
          <a:p>
            <a:r>
              <a:rPr lang="en-GB" sz="1200" dirty="0"/>
              <a:t>Drawing into 4 . Draw a box</a:t>
            </a:r>
          </a:p>
          <a:p>
            <a:r>
              <a:rPr lang="en-GB" sz="1200" dirty="0"/>
              <a:t>At least 20x15cm and grid the box.</a:t>
            </a:r>
          </a:p>
          <a:p>
            <a:r>
              <a:rPr lang="en-GB" sz="1200" dirty="0"/>
              <a:t>2)Plot the object on the grid line</a:t>
            </a:r>
          </a:p>
          <a:p>
            <a:r>
              <a:rPr lang="en-GB" sz="1200" dirty="0"/>
              <a:t>3) Sketch the basic shape.</a:t>
            </a:r>
          </a:p>
          <a:p>
            <a:r>
              <a:rPr lang="en-GB" sz="1200" dirty="0"/>
              <a:t>4) Add the detail and firm up the</a:t>
            </a:r>
          </a:p>
          <a:p>
            <a:r>
              <a:rPr lang="en-GB" sz="1200" dirty="0"/>
              <a:t>Outline.</a:t>
            </a:r>
          </a:p>
          <a:p>
            <a:r>
              <a:rPr lang="en-GB" sz="1200" dirty="0"/>
              <a:t>5) Add tone , min 5 tones black to white </a:t>
            </a:r>
          </a:p>
          <a:p>
            <a:endParaRPr lang="en-GB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8D5824-5398-4373-9D9D-9127D34A7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669" y="0"/>
            <a:ext cx="408786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465FE9-B441-4CAF-9C76-BFD50CE30BBB}"/>
              </a:ext>
            </a:extLst>
          </p:cNvPr>
          <p:cNvSpPr txBox="1"/>
          <p:nvPr/>
        </p:nvSpPr>
        <p:spPr>
          <a:xfrm>
            <a:off x="4524538" y="154964"/>
            <a:ext cx="4417494" cy="654807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8608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537D757-1699-4F1D-8E22-B360BB012D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006357"/>
              </p:ext>
            </p:extLst>
          </p:nvPr>
        </p:nvGraphicFramePr>
        <p:xfrm>
          <a:off x="324678" y="126806"/>
          <a:ext cx="11867322" cy="6213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6878">
                  <a:extLst>
                    <a:ext uri="{9D8B030D-6E8A-4147-A177-3AD203B41FA5}">
                      <a16:colId xmlns:a16="http://schemas.microsoft.com/office/drawing/2014/main" val="2671892226"/>
                    </a:ext>
                  </a:extLst>
                </a:gridCol>
                <a:gridCol w="3145343">
                  <a:extLst>
                    <a:ext uri="{9D8B030D-6E8A-4147-A177-3AD203B41FA5}">
                      <a16:colId xmlns:a16="http://schemas.microsoft.com/office/drawing/2014/main" val="3093875587"/>
                    </a:ext>
                  </a:extLst>
                </a:gridCol>
                <a:gridCol w="1265101">
                  <a:extLst>
                    <a:ext uri="{9D8B030D-6E8A-4147-A177-3AD203B41FA5}">
                      <a16:colId xmlns:a16="http://schemas.microsoft.com/office/drawing/2014/main" val="2183011127"/>
                    </a:ext>
                  </a:extLst>
                </a:gridCol>
              </a:tblGrid>
              <a:tr h="3066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TASKS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SELF ASSESSMENT  GRADES 1-5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Task 1 – REVISION OF KEY WORDS AND PHOTOSHOOT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LEARNING OUTCOME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Key word definition. Revise the Key Words!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Complete a Photoshoot of figures in action.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 1- NOVICE    </a:t>
                      </a: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2-DEVELOPING    3-MODERATE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*                          **                        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4-SECURE        5- ADVANCED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****                    *****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29597"/>
                  </a:ext>
                </a:extLst>
              </a:tr>
              <a:tr h="11751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Task 2 - Observational drawing of your own hand in line and tone 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400" b="1" u="sng" dirty="0">
                          <a:latin typeface="+mn-lt"/>
                          <a:ea typeface="Times New Roman" panose="02020603050405020304" pitchFamily="18" charset="0"/>
                        </a:rPr>
                        <a:t>Learning Outcome - </a:t>
                      </a:r>
                      <a:r>
                        <a:rPr lang="en-GB" sz="1400" dirty="0">
                          <a:latin typeface="+mn-lt"/>
                        </a:rPr>
                        <a:t>You could work from a real life or from a photo of your own hand. 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Draw the hand accurately adding </a:t>
                      </a:r>
                      <a:r>
                        <a:rPr lang="en-GB" sz="1400" b="1" dirty="0">
                          <a:latin typeface="+mn-lt"/>
                        </a:rPr>
                        <a:t>tone</a:t>
                      </a:r>
                      <a:r>
                        <a:rPr lang="en-GB" sz="1400" dirty="0">
                          <a:latin typeface="+mn-lt"/>
                        </a:rPr>
                        <a:t>. Focus on </a:t>
                      </a:r>
                      <a:r>
                        <a:rPr lang="en-GB" sz="1400" b="1" dirty="0">
                          <a:latin typeface="+mn-lt"/>
                        </a:rPr>
                        <a:t>detail</a:t>
                      </a:r>
                      <a:r>
                        <a:rPr lang="en-GB" sz="1400" dirty="0">
                          <a:latin typeface="+mn-lt"/>
                        </a:rPr>
                        <a:t>, really look at the shape and form . 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For a </a:t>
                      </a:r>
                      <a:r>
                        <a:rPr lang="en-GB" sz="1400" b="1" dirty="0">
                          <a:latin typeface="+mn-lt"/>
                        </a:rPr>
                        <a:t>tonal </a:t>
                      </a:r>
                      <a:r>
                        <a:rPr lang="en-GB" sz="1400" dirty="0">
                          <a:latin typeface="+mn-lt"/>
                        </a:rPr>
                        <a:t>drawing focus on using a minimum of 5</a:t>
                      </a:r>
                      <a:r>
                        <a:rPr lang="en-GB" sz="1400" b="1" dirty="0">
                          <a:latin typeface="+mn-lt"/>
                        </a:rPr>
                        <a:t> tones </a:t>
                      </a:r>
                      <a:r>
                        <a:rPr lang="en-GB" sz="1400" dirty="0">
                          <a:latin typeface="+mn-lt"/>
                        </a:rPr>
                        <a:t>dark to light. </a:t>
                      </a:r>
                      <a:r>
                        <a:rPr lang="en-GB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                                                                       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1- NOVICE    2-DEVELOPING    3- MODERATE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*                          **                        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4-SECURE        5- ADVANCED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****                     ******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9043"/>
                  </a:ext>
                </a:extLst>
              </a:tr>
              <a:tr h="635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Task 3 - Contemporary Artist Chuck Close. CRITICAL STUDY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sng" dirty="0">
                          <a:latin typeface="+mn-lt"/>
                          <a:ea typeface="Times New Roman" panose="02020603050405020304" pitchFamily="18" charset="0"/>
                        </a:rPr>
                        <a:t>Learning outcome </a:t>
                      </a:r>
                      <a:r>
                        <a:rPr lang="en-GB" sz="1400" dirty="0"/>
                        <a:t>Create a black and white </a:t>
                      </a: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Chuck Close </a:t>
                      </a:r>
                      <a:r>
                        <a:rPr lang="en-GB" sz="1400" dirty="0"/>
                        <a:t>inspired portrait photograph. </a:t>
                      </a:r>
                      <a:endParaRPr lang="en-US" sz="1400" b="1" u="sng" dirty="0"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1- NOVICE    2-DEVELOPING    3- MODERATE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*                          **                        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4-SECURE        5- ADVANCED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****                    *****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630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Task 4 - Modern Artist  Hannah Hoch. </a:t>
                      </a: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CRITICAL STUDY</a:t>
                      </a:r>
                      <a:endParaRPr lang="en-GB" sz="1400" b="1" u="sng" dirty="0">
                        <a:effectLst/>
                        <a:latin typeface="+mn-lt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sng" dirty="0">
                          <a:latin typeface="+mn-lt"/>
                          <a:ea typeface="Times New Roman" panose="02020603050405020304" pitchFamily="18" charset="0"/>
                        </a:rPr>
                        <a:t>Learning Outcome-</a:t>
                      </a:r>
                      <a:r>
                        <a:rPr lang="en-GB" sz="1400" b="1" u="sng" dirty="0"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latin typeface="+mn-lt"/>
                          <a:ea typeface="Times New Roman" panose="02020603050405020304" pitchFamily="18" charset="0"/>
                        </a:rPr>
                        <a:t>Complete a photomontage of figures and faces, cut carefully the </a:t>
                      </a:r>
                      <a:r>
                        <a:rPr lang="en-US" sz="1400" b="1" dirty="0">
                          <a:latin typeface="+mn-lt"/>
                          <a:ea typeface="Times New Roman" panose="02020603050405020304" pitchFamily="18" charset="0"/>
                        </a:rPr>
                        <a:t>shapes,</a:t>
                      </a:r>
                      <a:r>
                        <a:rPr lang="en-US" sz="1400" dirty="0">
                          <a:latin typeface="+mn-lt"/>
                          <a:ea typeface="Times New Roman" panose="02020603050405020304" pitchFamily="18" charset="0"/>
                        </a:rPr>
                        <a:t> focus on overlapping and fragmentation</a:t>
                      </a:r>
                      <a:r>
                        <a:rPr lang="en-US" sz="1400" b="1" dirty="0">
                          <a:latin typeface="+mn-lt"/>
                          <a:ea typeface="Times New Roman" panose="02020603050405020304" pitchFamily="18" charset="0"/>
                        </a:rPr>
                        <a:t>. 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 1- NOVICE    2-DEVELOPING    3- MODERATE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*                          **                        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4-SECURE        5- ADVANCED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****                    *****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8912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Task 5 -Historical Artist Leonardo Da Vinci. </a:t>
                      </a: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CRITICAL STUDY</a:t>
                      </a:r>
                      <a:endParaRPr lang="en-GB" sz="1400" b="1" u="sng" dirty="0">
                        <a:effectLst/>
                        <a:latin typeface="+mn-lt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latin typeface="+mn-lt"/>
                          <a:ea typeface="Times New Roman" panose="02020603050405020304" pitchFamily="18" charset="0"/>
                        </a:rPr>
                        <a:t>Learning Outcome-</a:t>
                      </a:r>
                      <a:r>
                        <a:rPr lang="en-GB" sz="1400" b="1" u="sng" dirty="0"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1400" dirty="0">
                          <a:latin typeface="+mn-lt"/>
                        </a:rPr>
                        <a:t>Research Artist </a:t>
                      </a: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Leonardo Da Vinci </a:t>
                      </a:r>
                      <a:r>
                        <a:rPr lang="en-GB" sz="1400" dirty="0">
                          <a:latin typeface="+mn-lt"/>
                        </a:rPr>
                        <a:t>and present your findings in a power point or print images and present creatively. Write in your own words. Think about title, back ground and layout. </a:t>
                      </a:r>
                      <a:endParaRPr lang="en-GB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1- NOVICE    2-DEVELOPING    3- MODERATE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*                          **                        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4-SECURE        5- ADVANCED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****                    *****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752241"/>
                  </a:ext>
                </a:extLst>
              </a:tr>
              <a:tr h="8635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Task 6 - Observational drawing of a </a:t>
                      </a:r>
                      <a:r>
                        <a:rPr lang="en-GB" sz="1400" b="1" u="sng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wood manakin</a:t>
                      </a:r>
                      <a:endParaRPr lang="en-GB" sz="1400" b="1" u="sng" dirty="0">
                        <a:effectLst/>
                        <a:latin typeface="+mn-lt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r>
                        <a:rPr lang="en-US" sz="1400" b="1" u="sng" dirty="0">
                          <a:latin typeface="+mn-lt"/>
                          <a:ea typeface="Times New Roman" panose="02020603050405020304" pitchFamily="18" charset="0"/>
                        </a:rPr>
                        <a:t>Learning outcome-</a:t>
                      </a:r>
                      <a:r>
                        <a:rPr lang="en-GB" sz="1400" dirty="0">
                          <a:latin typeface="+mn-lt"/>
                        </a:rPr>
                        <a:t>Complete a tonal drawing of the wood manakin.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Draw the clock accurately and add </a:t>
                      </a:r>
                      <a:r>
                        <a:rPr lang="en-GB" sz="1400" b="1" dirty="0">
                          <a:latin typeface="+mn-lt"/>
                        </a:rPr>
                        <a:t>tone</a:t>
                      </a:r>
                      <a:r>
                        <a:rPr lang="en-GB" sz="1400" dirty="0">
                          <a:latin typeface="+mn-lt"/>
                        </a:rPr>
                        <a:t>. Focus on </a:t>
                      </a:r>
                      <a:r>
                        <a:rPr lang="en-GB" sz="1400" b="1" dirty="0">
                          <a:latin typeface="+mn-lt"/>
                        </a:rPr>
                        <a:t>proportion, shape, form and detail.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 1- NOVICE    2-DEVELOPING    3- MODERATE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                         **                        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4-SECURE        5- ADVANCED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****                    *****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9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TEACHER FEEDBACK                                 </a:t>
                      </a:r>
                      <a:r>
                        <a:rPr lang="en-GB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PASS 1-2     MERIT  3-4      DESTINCTION  5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en-GB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OVERALL HOMEWORK GRADE:    </a:t>
                      </a:r>
                      <a:r>
                        <a:rPr lang="en-GB" sz="2400" b="1" dirty="0">
                          <a:effectLst/>
                          <a:latin typeface="+mn-lt"/>
                          <a:cs typeface="Times New Roman"/>
                        </a:rPr>
                        <a:t>1 – 2 – 3 – 4 – 5 </a:t>
                      </a:r>
                      <a:endParaRPr lang="en-GB" sz="2400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6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681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B974E9B42DF42A6DCCCB579A3E4C6" ma:contentTypeVersion="5" ma:contentTypeDescription="Create a new document." ma:contentTypeScope="" ma:versionID="67a613974cc77784a0b3c9e0309d0c1e">
  <xsd:schema xmlns:xsd="http://www.w3.org/2001/XMLSchema" xmlns:xs="http://www.w3.org/2001/XMLSchema" xmlns:p="http://schemas.microsoft.com/office/2006/metadata/properties" xmlns:ns2="f6dbf1d6-2ce5-40df-9cc9-9bb34b01c2e0" targetNamespace="http://schemas.microsoft.com/office/2006/metadata/properties" ma:root="true" ma:fieldsID="0d71481b421ddf9686cbefcbeb1cbfdf" ns2:_="">
    <xsd:import namespace="f6dbf1d6-2ce5-40df-9cc9-9bb34b01c2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dbf1d6-2ce5-40df-9cc9-9bb34b01c2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FB21BD-258B-429C-9272-A30E55961232}"/>
</file>

<file path=customXml/itemProps2.xml><?xml version="1.0" encoding="utf-8"?>
<ds:datastoreItem xmlns:ds="http://schemas.openxmlformats.org/officeDocument/2006/customXml" ds:itemID="{B8C687CF-793E-4A6F-B000-D3B0AD7F3CEF}">
  <ds:schemaRefs>
    <ds:schemaRef ds:uri="http://www.w3.org/XML/1998/namespace"/>
    <ds:schemaRef ds:uri="http://purl.org/dc/dcmitype/"/>
    <ds:schemaRef ds:uri="http://schemas.microsoft.com/office/2006/metadata/properties"/>
    <ds:schemaRef ds:uri="http://purl.org/dc/terms/"/>
    <ds:schemaRef ds:uri="http://schemas.openxmlformats.org/package/2006/metadata/core-properties"/>
    <ds:schemaRef ds:uri="eabe263f-302b-41cd-8d95-cf5b3cbd2a64"/>
    <ds:schemaRef ds:uri="http://schemas.microsoft.com/office/2006/documentManagement/types"/>
    <ds:schemaRef ds:uri="http://schemas.microsoft.com/office/infopath/2007/PartnerControl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B999E62-F604-425C-9D31-A2B34CFFD0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1305</TotalTime>
  <Words>1501</Words>
  <Application>Microsoft Office PowerPoint</Application>
  <PresentationFormat>Widescreen</PresentationFormat>
  <Paragraphs>152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</vt:lpstr>
      <vt:lpstr>Calibri</vt:lpstr>
      <vt:lpstr>Calibri Light</vt:lpstr>
      <vt:lpstr>Copperplate Gothic Bold</vt:lpstr>
      <vt:lpstr>Times New Roman</vt:lpstr>
      <vt:lpstr>Verdana</vt:lpstr>
      <vt:lpstr>Office Theme</vt:lpstr>
      <vt:lpstr>PowerPoint Presentation</vt:lpstr>
      <vt:lpstr>GOLDEN WORDS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GILLINGWATER</dc:creator>
  <cp:lastModifiedBy>Nick JOHNSON</cp:lastModifiedBy>
  <cp:revision>83</cp:revision>
  <dcterms:created xsi:type="dcterms:W3CDTF">2021-07-05T11:51:50Z</dcterms:created>
  <dcterms:modified xsi:type="dcterms:W3CDTF">2022-09-05T15:54:39Z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0x010100D41B974E9B42DF42A6DCCCB579A3E4C6</vt:lpwstr>
  </property>
</Properties>
</file>