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revisionInfo.xml" ContentType="application/vnd.ms-powerpoint.revisioninfo+xml"/>
  <Override PartName="/ppt/changesInfos/changesInfo1.xml" ContentType="application/vnd.ms-powerpoint.changes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53F5"/>
    <a:srgbClr val="8D42C6"/>
    <a:srgbClr val="9933FF"/>
    <a:srgbClr val="9D67D3"/>
    <a:srgbClr val="A66BD3"/>
    <a:srgbClr val="AB64D6"/>
    <a:srgbClr val="9900FF"/>
    <a:srgbClr val="9236CA"/>
    <a:srgbClr val="A469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5DCE76-98AC-BA02-768F-759355C72199}" v="337" dt="2026-01-08T16:49:13.3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>
        <p:scale>
          <a:sx n="100" d="100"/>
          <a:sy n="100" d="100"/>
        </p:scale>
        <p:origin x="1260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 Glenny" userId="S::oglenny@williamgilbertend.derbyshire.sch.uk::48e3cf96-9cd7-46a2-a3f8-4965b0aacd73" providerId="AD" clId="Web-{2B5DCE76-98AC-BA02-768F-759355C72199}"/>
    <pc:docChg chg="modSld">
      <pc:chgData name="O Glenny" userId="S::oglenny@williamgilbertend.derbyshire.sch.uk::48e3cf96-9cd7-46a2-a3f8-4965b0aacd73" providerId="AD" clId="Web-{2B5DCE76-98AC-BA02-768F-759355C72199}" dt="2026-01-08T16:48:54.113" v="332"/>
      <pc:docMkLst>
        <pc:docMk/>
      </pc:docMkLst>
      <pc:sldChg chg="modSp">
        <pc:chgData name="O Glenny" userId="S::oglenny@williamgilbertend.derbyshire.sch.uk::48e3cf96-9cd7-46a2-a3f8-4965b0aacd73" providerId="AD" clId="Web-{2B5DCE76-98AC-BA02-768F-759355C72199}" dt="2026-01-08T16:48:54.113" v="332"/>
        <pc:sldMkLst>
          <pc:docMk/>
          <pc:sldMk cId="0" sldId="256"/>
        </pc:sldMkLst>
        <pc:graphicFrameChg chg="mod modGraphic">
          <ac:chgData name="O Glenny" userId="S::oglenny@williamgilbertend.derbyshire.sch.uk::48e3cf96-9cd7-46a2-a3f8-4965b0aacd73" providerId="AD" clId="Web-{2B5DCE76-98AC-BA02-768F-759355C72199}" dt="2026-01-08T16:48:54.113" v="332"/>
          <ac:graphicFrameMkLst>
            <pc:docMk/>
            <pc:sldMk cId="0" sldId="256"/>
            <ac:graphicFrameMk id="11" creationId="{D5F634E8-9765-4B03-7898-D3326AFA63D3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3542B5-94AC-05E9-4084-D39A4885F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1574F-E44D-42E7-9D65-6C86DBF3D56B}" type="datetimeFigureOut">
              <a:rPr lang="en-GB"/>
              <a:pPr>
                <a:defRPr/>
              </a:pPr>
              <a:t>08/01/2026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E7CFB4-47D1-F352-EE10-EED62CA42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5DD922-E002-BCBF-C1A9-BC0EBB1A9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F6AED3-3548-47F7-A4DB-74355E327A9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40736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179A38-8FEE-C088-5979-87133E238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D613EB-56AB-4E87-A110-A13800E81E53}" type="datetimeFigureOut">
              <a:rPr lang="en-GB"/>
              <a:pPr>
                <a:defRPr/>
              </a:pPr>
              <a:t>08/01/2026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C2562E-C572-3032-83D5-BBCE11149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C321A-5C80-5E50-EF34-B7C84933F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7C2C96-D023-492C-BD8C-7178619CC84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37608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E6D611-9E00-5CA0-E69D-156317DCA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DCB042-7681-4BBE-BDE6-7E325276E972}" type="datetimeFigureOut">
              <a:rPr lang="en-GB"/>
              <a:pPr>
                <a:defRPr/>
              </a:pPr>
              <a:t>08/01/2026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D617FA-F749-1590-D747-17D66C03C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FCA4D3-B1EF-848D-D1AB-7F4E332ED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3DA583-AA42-431E-9D9A-C7F3EDCADF2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49897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3D1445-0014-BB7C-AC4B-D43BC9CD9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781664-E319-4AD5-B5CB-90E0AF1F9474}" type="datetimeFigureOut">
              <a:rPr lang="en-GB"/>
              <a:pPr>
                <a:defRPr/>
              </a:pPr>
              <a:t>08/01/2026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3CA07B-074F-2A71-0965-4E7C78636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F67CD5-AA9C-9394-5344-1C875F279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2B8A81-2587-4B94-8310-216968A3FFE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84422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7EEFB8-CF7B-3DBB-51CD-548D54A9D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19F899-1026-4E5D-9CFE-DB97F8CC05B4}" type="datetimeFigureOut">
              <a:rPr lang="en-GB"/>
              <a:pPr>
                <a:defRPr/>
              </a:pPr>
              <a:t>08/01/2026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511DB5-1687-4F44-643B-8929D43CE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8CDC4F-144D-3FC2-CC08-96B15E92D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8CFBF8-20BF-4AB7-B3DA-C4936068C19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06057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BAF14E7-F5EA-E2A7-10F7-E0F201F00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0397CA-5EEA-4EB7-A8CC-A07C73DF8945}" type="datetimeFigureOut">
              <a:rPr lang="en-GB"/>
              <a:pPr>
                <a:defRPr/>
              </a:pPr>
              <a:t>08/01/2026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72EA0F2-18E2-3CE0-343F-4CE788FD0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83C9AE3-7871-DA4D-570A-61CF85080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B00115-9766-4D55-9E5A-BA4EB30A28D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82506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3ABC9A3-A4B5-6250-BB32-3554045CA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59CB38-9B0E-4207-A044-EE5488A30003}" type="datetimeFigureOut">
              <a:rPr lang="en-GB"/>
              <a:pPr>
                <a:defRPr/>
              </a:pPr>
              <a:t>08/01/2026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4309C78-E58B-901D-7DFB-17408A832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5697A02-E2B2-BFC4-03A2-CE1400092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1E3B07-25D1-41D2-9AC8-0AFB7D52AEB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9175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F7DFDA92-7446-25CA-F7C6-E6C2E5014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F6558-1CB3-4F30-B0B2-71502D949DD5}" type="datetimeFigureOut">
              <a:rPr lang="en-GB"/>
              <a:pPr>
                <a:defRPr/>
              </a:pPr>
              <a:t>08/01/2026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C44DB32-53DD-A681-0DD3-30EAECA12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31C82F5-C657-82C0-C273-8050199D5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3C4803-7A52-4997-B835-B12E7C9E9C5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18841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FA03E0B-F06C-E912-B654-10040E121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78C61E-5B15-4CE0-BBCD-44F2DD0725CF}" type="datetimeFigureOut">
              <a:rPr lang="en-GB"/>
              <a:pPr>
                <a:defRPr/>
              </a:pPr>
              <a:t>08/01/2026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FF54722-8052-652F-8935-0DE42280F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D904087-7261-C22C-BEE6-831DD0170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6C2265-833D-4863-A2D6-37D741EAFAA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49452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07EAA43-B7BC-5733-DA3B-BF50380C5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F3DAAC-A339-424A-8AF9-C52D275D5B0D}" type="datetimeFigureOut">
              <a:rPr lang="en-GB"/>
              <a:pPr>
                <a:defRPr/>
              </a:pPr>
              <a:t>08/01/2026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F58753A-1982-06B9-3554-1F21BBB2A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97890C0-8796-85DA-BDC5-1BA07E732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E9AAA2-71DD-4762-B663-323BA87E0B2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60327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765A244-51F5-3742-100C-24F918765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C5C492-5F3D-4A8E-AE0C-6CA5F922BE16}" type="datetimeFigureOut">
              <a:rPr lang="en-GB"/>
              <a:pPr>
                <a:defRPr/>
              </a:pPr>
              <a:t>08/01/2026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FBA391F-761B-7B21-9B1B-D57E264E1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E72F484-C4F9-0F4F-04B2-ACBB9E279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631C96-8EF7-4614-BDDF-C9555ED0B48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08720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E2F0262-6F96-7472-64EE-A28CDE9B86F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EA835466-E45E-4A7E-7C8B-60D2B5E1403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9E9051-E2D0-52D1-39E0-2646C65618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17DDBE8-6D81-4282-8812-435988A68748}" type="datetimeFigureOut">
              <a:rPr lang="en-GB"/>
              <a:pPr>
                <a:defRPr/>
              </a:pPr>
              <a:t>08/01/2026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88C6ED-3F94-076B-865D-EABB1BD8CD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338333-2CAC-9D36-032F-BE752EE256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B7628EC2-562D-44C9-B80D-814435CBF228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3363B7FD-48FE-BD03-0771-A592E628EB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5899651"/>
              </p:ext>
            </p:extLst>
          </p:nvPr>
        </p:nvGraphicFramePr>
        <p:xfrm>
          <a:off x="0" y="1522671"/>
          <a:ext cx="6857998" cy="612241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608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48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876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PSED</a:t>
                      </a:r>
                    </a:p>
                  </a:txBody>
                  <a:tcPr marL="91447" marR="91447" marT="45703" marB="45703">
                    <a:solidFill>
                      <a:srgbClr val="993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Communication</a:t>
                      </a:r>
                      <a:r>
                        <a:rPr lang="en-GB" sz="1200" b="1" baseline="0" dirty="0">
                          <a:solidFill>
                            <a:schemeClr val="tx1"/>
                          </a:solidFill>
                        </a:rPr>
                        <a:t> and Language</a:t>
                      </a:r>
                      <a:endParaRPr lang="en-GB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7" marR="91447" marT="45703" marB="45703">
                    <a:solidFill>
                      <a:srgbClr val="993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/>
                        <a:t>Physical</a:t>
                      </a:r>
                      <a:r>
                        <a:rPr lang="en-GB" sz="1200" b="1" baseline="0" dirty="0"/>
                        <a:t> Development</a:t>
                      </a:r>
                      <a:endParaRPr lang="en-GB" sz="1200" b="1" dirty="0"/>
                    </a:p>
                  </a:txBody>
                  <a:tcPr marL="91447" marR="91447" marT="45703" marB="45703">
                    <a:solidFill>
                      <a:srgbClr val="993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42995">
                <a:tc>
                  <a:txBody>
                    <a:bodyPr/>
                    <a:lstStyle/>
                    <a:p>
                      <a:pPr marL="171450" marR="0" lvl="0" indent="-1714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</a:pPr>
                      <a:r>
                        <a:rPr lang="en-GB" sz="9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</a:rPr>
                        <a:t>Children separate confidently from parents/carers and engage in play with support from familiar adults. </a:t>
                      </a:r>
                      <a:endParaRPr lang="en-GB" sz="900" dirty="0"/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</a:pPr>
                      <a:r>
                        <a:rPr lang="en-GB" sz="9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</a:rPr>
                        <a:t>Continue to learn/follow nursery rules and routines.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</a:pPr>
                      <a:r>
                        <a:rPr lang="en-GB" sz="9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</a:rPr>
                        <a:t>Grow in ability to recognise, express, and manage their emotions.</a:t>
                      </a:r>
                      <a:endParaRPr lang="en-GB" sz="900" dirty="0"/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</a:pPr>
                      <a:r>
                        <a:rPr lang="en-GB" sz="9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</a:rPr>
                        <a:t>Show increasing independence in meeting personal care needs.</a:t>
                      </a:r>
                      <a:endParaRPr lang="en-GB" sz="900" dirty="0"/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</a:pPr>
                      <a:r>
                        <a:rPr lang="en-GB" sz="9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</a:rPr>
                        <a:t>Demonstrate awareness of where belongings are kept (e.g., peg, snack, toys).</a:t>
                      </a:r>
                      <a:endParaRPr lang="en-GB" sz="900" dirty="0"/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</a:pPr>
                      <a:r>
                        <a:rPr lang="en-GB" sz="9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</a:rPr>
                        <a:t>Share and take turns with peers.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</a:pPr>
                      <a:endParaRPr lang="en-GB" sz="900" b="0" i="0" u="none" strike="noStrike" kern="1200" baseline="0" noProof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1447" marR="91447" marT="45703" marB="45703"/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Continue to develop listening and attention skills.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Respond to adults, following simple instructions.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Children will learn and begin to use vocabulary linked to the setting e.g. names of resources, classroom areas, routines such as tidy up time.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/>
                        <a:t>Begin to join in with and build a repertoire of familiar songs and rhymes as children develop confidence.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/>
                        <a:t>Use simple language to try and describe emotions e.g. happy, sad, angry.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GB" sz="900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sz="900" dirty="0"/>
                    </a:p>
                  </a:txBody>
                  <a:tcPr marL="91447" marR="91447" marT="45703" marB="45703"/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/>
                        <a:t>Children will explore</a:t>
                      </a:r>
                      <a:r>
                        <a:rPr lang="en-GB" sz="900" baseline="0" dirty="0"/>
                        <a:t> </a:t>
                      </a:r>
                      <a:r>
                        <a:rPr lang="en-GB" sz="900" dirty="0"/>
                        <a:t> a variety of malleable materials</a:t>
                      </a:r>
                      <a:r>
                        <a:rPr lang="en-GB" sz="900" baseline="0" dirty="0"/>
                        <a:t> and tools.</a:t>
                      </a:r>
                      <a:endParaRPr lang="en-GB" sz="900" dirty="0"/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/>
                        <a:t>Continue</a:t>
                      </a:r>
                      <a:r>
                        <a:rPr lang="en-GB" sz="900" baseline="0" dirty="0"/>
                        <a:t> to d</a:t>
                      </a:r>
                      <a:r>
                        <a:rPr lang="en-GB" sz="900" dirty="0"/>
                        <a:t>evelop</a:t>
                      </a:r>
                      <a:r>
                        <a:rPr lang="en-GB" sz="900" baseline="0" dirty="0"/>
                        <a:t> gross motor movements including music and movement, riding, balancing and climbing.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aseline="0" dirty="0"/>
                        <a:t>Develop fine motor movements including construction activities, mark-making, threading, sewing, cutting, pouring, peeling, digging etc.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aseline="0" dirty="0"/>
                        <a:t>Increase independence in peeling and pouring, access tools and materials with growing skill and control.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aseline="0" dirty="0"/>
                        <a:t>Children use large and small motor skills to do things independently </a:t>
                      </a:r>
                      <a:r>
                        <a:rPr lang="en-GB" sz="900" baseline="0" dirty="0" err="1"/>
                        <a:t>eg</a:t>
                      </a:r>
                      <a:r>
                        <a:rPr lang="en-GB" sz="900" baseline="0" dirty="0"/>
                        <a:t> coat zips, putting on hats and gloves. </a:t>
                      </a:r>
                    </a:p>
                  </a:txBody>
                  <a:tcPr marL="91447" marR="91447" marT="45703" marB="4570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8424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Mathematics</a:t>
                      </a:r>
                    </a:p>
                  </a:txBody>
                  <a:tcPr marL="91447" marR="91447" marT="45703" marB="45703">
                    <a:solidFill>
                      <a:srgbClr val="993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Literacy</a:t>
                      </a:r>
                    </a:p>
                  </a:txBody>
                  <a:tcPr marL="91447" marR="91447" marT="45703" marB="45703">
                    <a:solidFill>
                      <a:srgbClr val="993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Understanding the World</a:t>
                      </a:r>
                    </a:p>
                  </a:txBody>
                  <a:tcPr marL="91447" marR="91447" marT="45703" marB="45703">
                    <a:solidFill>
                      <a:srgbClr val="993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46277">
                <a:tc>
                  <a:txBody>
                    <a:bodyPr/>
                    <a:lstStyle/>
                    <a:p>
                      <a:pPr marL="171450" indent="-171450" algn="l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Number songs and rhymes. </a:t>
                      </a:r>
                    </a:p>
                    <a:p>
                      <a:pPr marL="171450" indent="-171450" algn="l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Develop number recognition and counting skills.</a:t>
                      </a:r>
                    </a:p>
                    <a:p>
                      <a:pPr marL="171450" indent="-171450" algn="l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Ten Town.</a:t>
                      </a:r>
                    </a:p>
                    <a:p>
                      <a:pPr marL="171450" indent="-171450" algn="l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Explore 2D/3D shapes.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Matching, grouping and sorting by colour, size and shape. 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Compare sizes and quantities using mathematical language. 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Explore/cre</a:t>
                      </a:r>
                      <a:r>
                        <a:rPr lang="en-GB" sz="1050" b="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ate patterns. </a:t>
                      </a: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900" b="1" u="none" baseline="0" dirty="0"/>
                        <a:t>Reading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GB" sz="900" b="0" i="0" u="none" strike="noStrike" baseline="0" noProof="0" dirty="0">
                          <a:solidFill>
                            <a:srgbClr val="000000"/>
                          </a:solidFill>
                          <a:latin typeface="Calibri"/>
                        </a:rPr>
                        <a:t>Develop phonological awareness.</a:t>
                      </a:r>
                      <a:endParaRPr lang="en-GB" b="0" dirty="0"/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GB" sz="900" b="0" i="0" u="none" strike="noStrike" baseline="0" noProof="0" dirty="0">
                          <a:solidFill>
                            <a:srgbClr val="000000"/>
                          </a:solidFill>
                          <a:latin typeface="Calibri"/>
                        </a:rPr>
                        <a:t>Children enjoy looking at books independently. </a:t>
                      </a:r>
                      <a:endParaRPr lang="en-GB" b="0" dirty="0"/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GB" sz="900" b="0" i="0" u="none" strike="noStrike" baseline="0" noProof="0" dirty="0">
                          <a:solidFill>
                            <a:srgbClr val="000000"/>
                          </a:solidFill>
                          <a:latin typeface="Calibri"/>
                        </a:rPr>
                        <a:t>Engage in extended conversations about stories, learning new vocabulary</a:t>
                      </a:r>
                      <a:r>
                        <a:rPr lang="en-GB" sz="900" b="0" i="0" u="none" strike="noStrike" baseline="0" noProof="0" dirty="0">
                          <a:solidFill>
                            <a:srgbClr val="000000"/>
                          </a:solidFill>
                          <a:latin typeface="+mn-lt"/>
                        </a:rPr>
                        <a:t>. 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GB" sz="900" b="0" i="0" u="none" strike="noStrike" baseline="0" noProof="0" dirty="0">
                          <a:solidFill>
                            <a:srgbClr val="000000"/>
                          </a:solidFill>
                          <a:latin typeface="+mn-lt"/>
                        </a:rPr>
                        <a:t>Know the front and back of the book and be able to turn the pages one at a time.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GB" sz="900" b="0" i="0" u="none" strike="noStrike" baseline="0" noProof="0" dirty="0">
                          <a:solidFill>
                            <a:srgbClr val="000000"/>
                          </a:solidFill>
                          <a:latin typeface="+mn-lt"/>
                        </a:rPr>
                        <a:t>Some children are able to retell a well-known story, identify and talk about the main characters and key events. </a:t>
                      </a:r>
                      <a:endParaRPr lang="en-GB" b="0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900" b="1" u="none" baseline="0" dirty="0"/>
                        <a:t>Core texts-  </a:t>
                      </a:r>
                      <a:r>
                        <a:rPr lang="en-GB" sz="900" b="0" u="none" baseline="0" dirty="0"/>
                        <a:t>The Snow Thief by Alice Hemming and The Big Freeze by Pippa </a:t>
                      </a:r>
                      <a:r>
                        <a:rPr lang="en-GB" sz="900" b="0" u="none" baseline="0" dirty="0" err="1"/>
                        <a:t>Curnick</a:t>
                      </a:r>
                      <a:endParaRPr lang="en-GB" sz="900" b="0" u="none" baseline="0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900" b="1" u="none" baseline="0" dirty="0"/>
                        <a:t>Writing 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b="0" u="none" baseline="0" dirty="0"/>
                        <a:t>Children access a variety of tools to support pre writing skills.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b="0" u="none" baseline="0" dirty="0"/>
                        <a:t>Children make random marks with their fingers and some natural/man-made tools.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b="0" u="none" baseline="0" dirty="0"/>
                        <a:t>Some children give meaning to marks they make.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b="0" u="none" baseline="0" dirty="0"/>
                        <a:t>Some children begin to write some or all of their name. 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900" b="0" u="none" baseline="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900" b="0" u="none" baseline="0" dirty="0"/>
                        <a:t>	 	 </a:t>
                      </a:r>
                    </a:p>
                  </a:txBody>
                  <a:tcPr marL="91447" marR="91447" marT="45703" marB="45703"/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Children explore different ingredients including sand, water, flour, pasta, dough, mud and a variety of malleable materials. 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Continue to develop positive attitudes about differences between people.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Talk about what they see, using wide vocabulary.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Explore natural materials.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Continue to care for plants and wildlife in the setting.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Create a bird feeder to take home.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Children observe and name common birds that visit the nursery garden. 	</a:t>
                      </a:r>
                    </a:p>
                  </a:txBody>
                  <a:tcPr marL="91447" marR="91447" marT="45703" marB="45703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D5F634E8-9765-4B03-7898-D3326AFA63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8328228"/>
              </p:ext>
            </p:extLst>
          </p:nvPr>
        </p:nvGraphicFramePr>
        <p:xfrm>
          <a:off x="0" y="7452319"/>
          <a:ext cx="6857998" cy="169768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101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478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7766"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Expressive Art &amp; Design</a:t>
                      </a:r>
                    </a:p>
                  </a:txBody>
                  <a:tcPr marL="91434" marR="91434" marT="45692" marB="45692">
                    <a:solidFill>
                      <a:srgbClr val="993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Any other Information:</a:t>
                      </a:r>
                    </a:p>
                  </a:txBody>
                  <a:tcPr marL="91434" marR="91434" marT="45692" marB="45692">
                    <a:solidFill>
                      <a:srgbClr val="993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4381"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9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Children participate in art activities with adult support and independently to explore a variety of tools and techniques.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9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Children continue to develop pretend play, communicating and negotiating with their friends. 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9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 their imagination as they consider what they can do with different materials.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9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 they grow in confidence, children enjoy and take part in action songs, singing, music and movement, playing  instruments etc.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9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Continue to listen with increased attention to sounds, respond to what they have heard, expressing their thoughts and feelings.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9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Create a bird feeder to take home.</a:t>
                      </a:r>
                    </a:p>
                  </a:txBody>
                  <a:tcPr marL="91434" marR="91434" marT="45692" marB="45692"/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Please try to discourage bringing toys from home to prevent them getting lost or broken. 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Please dress children appropriately to get outside in all weathers. </a:t>
                      </a:r>
                    </a:p>
                  </a:txBody>
                  <a:tcPr marL="91434" marR="91434" marT="45692" marB="4569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2F0DECEF-B3C7-44AE-58EA-3E01EBAEA4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2057399"/>
              </p:ext>
            </p:extLst>
          </p:nvPr>
        </p:nvGraphicFramePr>
        <p:xfrm>
          <a:off x="1125538" y="-48352"/>
          <a:ext cx="4535487" cy="152400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840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00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13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4320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William Gilbert Endowed Church of England Aided Primary School</a:t>
                      </a:r>
                      <a:endParaRPr lang="en-GB" sz="1200" i="1" dirty="0"/>
                    </a:p>
                  </a:txBody>
                  <a:tcPr marL="91436" marR="91436" marT="45721" marB="45721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u="sng" dirty="0"/>
                        <a:t>Curriculum Overview For Parents</a:t>
                      </a:r>
                    </a:p>
                  </a:txBody>
                  <a:tcPr marL="91436" marR="91436" marT="45721" marB="45721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Term -  Spring</a:t>
                      </a:r>
                      <a:r>
                        <a:rPr lang="en-GB" sz="1200" baseline="0" dirty="0"/>
                        <a:t> 1</a:t>
                      </a:r>
                      <a:endParaRPr lang="en-GB" sz="1200" dirty="0"/>
                    </a:p>
                  </a:txBody>
                  <a:tcPr marL="91436" marR="91436" marT="45721" marB="45721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Year: Nursery</a:t>
                      </a:r>
                    </a:p>
                  </a:txBody>
                  <a:tcPr marL="91436" marR="91436" marT="45721" marB="4572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60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dirty="0"/>
                        <a:t>Topic:</a:t>
                      </a:r>
                      <a:r>
                        <a:rPr lang="en-GB" sz="1600" b="1" baseline="0" dirty="0"/>
                        <a:t> Winter</a:t>
                      </a:r>
                      <a:endParaRPr lang="en-GB" sz="1600" b="1" i="1" dirty="0"/>
                    </a:p>
                  </a:txBody>
                  <a:tcPr marL="91436" marR="91436" marT="45721" marB="45721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5970"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marL="91436" marR="91436" marT="45721" marB="45721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Teacher: Miss</a:t>
                      </a:r>
                      <a:r>
                        <a:rPr lang="en-GB" sz="1200" baseline="0" dirty="0"/>
                        <a:t> Glenny</a:t>
                      </a:r>
                      <a:endParaRPr lang="en-GB" sz="1200" dirty="0"/>
                    </a:p>
                  </a:txBody>
                  <a:tcPr marL="91436" marR="91436" marT="45721" marB="45721"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2091" name="Picture 47" descr="http://www.williamgilbertend.derbyshire.sch.uk/Uploads/new-parent-overview-pictures/new_curriculum_overview_pictures/npo---nursery-a2-2014.png">
            <a:extLst>
              <a:ext uri="{FF2B5EF4-FFF2-40B4-BE49-F238E27FC236}">
                <a16:creationId xmlns:a16="http://schemas.microsoft.com/office/drawing/2014/main" id="{63933A71-C0AA-E11B-F73F-73819C03A6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01725" cy="1527175"/>
          </a:xfrm>
          <a:prstGeom prst="rect">
            <a:avLst/>
          </a:prstGeom>
          <a:solidFill>
            <a:srgbClr val="9236C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92" name="Picture 47" descr="http://www.williamgilbertend.derbyshire.sch.uk/Uploads/new-parent-overview-pictures/new_curriculum_overview_pictures/npo---nursery-a2-2014.png">
            <a:extLst>
              <a:ext uri="{FF2B5EF4-FFF2-40B4-BE49-F238E27FC236}">
                <a16:creationId xmlns:a16="http://schemas.microsoft.com/office/drawing/2014/main" id="{C30B20CD-FC85-B373-0926-5C7BA3C339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0088" y="0"/>
            <a:ext cx="1077912" cy="1524010"/>
          </a:xfrm>
          <a:prstGeom prst="rect">
            <a:avLst/>
          </a:prstGeom>
          <a:solidFill>
            <a:srgbClr val="99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692696" y="1115616"/>
            <a:ext cx="144016" cy="216024"/>
          </a:xfrm>
          <a:prstGeom prst="rect">
            <a:avLst/>
          </a:prstGeom>
          <a:solidFill>
            <a:srgbClr val="9953F5"/>
          </a:solidFill>
          <a:ln>
            <a:solidFill>
              <a:srgbClr val="9953F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6453336" y="1075656"/>
            <a:ext cx="144016" cy="216024"/>
          </a:xfrm>
          <a:prstGeom prst="rect">
            <a:avLst/>
          </a:prstGeom>
          <a:solidFill>
            <a:srgbClr val="9953F5"/>
          </a:solidFill>
          <a:ln>
            <a:solidFill>
              <a:srgbClr val="9953F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116632" y="1115616"/>
            <a:ext cx="864096" cy="176064"/>
          </a:xfrm>
          <a:prstGeom prst="rect">
            <a:avLst/>
          </a:prstGeom>
          <a:solidFill>
            <a:srgbClr val="9953F5"/>
          </a:solidFill>
          <a:ln>
            <a:solidFill>
              <a:srgbClr val="9953F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5955455" y="1106091"/>
            <a:ext cx="864096" cy="176064"/>
          </a:xfrm>
          <a:prstGeom prst="rect">
            <a:avLst/>
          </a:prstGeom>
          <a:solidFill>
            <a:srgbClr val="9953F5"/>
          </a:solidFill>
          <a:ln>
            <a:solidFill>
              <a:srgbClr val="9953F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568C9F5823BC844A011B3CDF13D093B" ma:contentTypeVersion="12" ma:contentTypeDescription="Create a new document." ma:contentTypeScope="" ma:versionID="de4394ede43c1ba32d46f297c48d1a44">
  <xsd:schema xmlns:xsd="http://www.w3.org/2001/XMLSchema" xmlns:xs="http://www.w3.org/2001/XMLSchema" xmlns:p="http://schemas.microsoft.com/office/2006/metadata/properties" xmlns:ns2="b2f1d325-4cb6-4428-8030-8c133dba3385" xmlns:ns3="9c028657-b331-4746-bff2-5c6ab46ed246" targetNamespace="http://schemas.microsoft.com/office/2006/metadata/properties" ma:root="true" ma:fieldsID="d10201b180e32b77f896674183255a45" ns2:_="" ns3:_="">
    <xsd:import namespace="b2f1d325-4cb6-4428-8030-8c133dba3385"/>
    <xsd:import namespace="9c028657-b331-4746-bff2-5c6ab46ed24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f1d325-4cb6-4428-8030-8c133dba33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6b5a9e40-5c8f-4e4e-b4e1-dae2113df39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028657-b331-4746-bff2-5c6ab46ed246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789a7909-3b7f-4065-b879-c80572402a64}" ma:internalName="TaxCatchAll" ma:showField="CatchAllData" ma:web="9c028657-b331-4746-bff2-5c6ab46ed24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2f1d325-4cb6-4428-8030-8c133dba3385">
      <Terms xmlns="http://schemas.microsoft.com/office/infopath/2007/PartnerControls"/>
    </lcf76f155ced4ddcb4097134ff3c332f>
    <TaxCatchAll xmlns="9c028657-b331-4746-bff2-5c6ab46ed246" xsi:nil="true"/>
  </documentManagement>
</p:properties>
</file>

<file path=customXml/itemProps1.xml><?xml version="1.0" encoding="utf-8"?>
<ds:datastoreItem xmlns:ds="http://schemas.openxmlformats.org/officeDocument/2006/customXml" ds:itemID="{B6C1F81B-84B6-4D92-BD22-48CF708B9090}"/>
</file>

<file path=customXml/itemProps2.xml><?xml version="1.0" encoding="utf-8"?>
<ds:datastoreItem xmlns:ds="http://schemas.openxmlformats.org/officeDocument/2006/customXml" ds:itemID="{1AD401D2-F36B-4E62-9C87-7C80C532E75F}"/>
</file>

<file path=customXml/itemProps3.xml><?xml version="1.0" encoding="utf-8"?>
<ds:datastoreItem xmlns:ds="http://schemas.openxmlformats.org/officeDocument/2006/customXml" ds:itemID="{E8298BDE-F8F6-4B91-86C3-EF927C066760}"/>
</file>

<file path=docProps/app.xml><?xml version="1.0" encoding="utf-8"?>
<Properties xmlns="http://schemas.openxmlformats.org/officeDocument/2006/extended-properties" xmlns:vt="http://schemas.openxmlformats.org/officeDocument/2006/docPropsVTypes">
  <TotalTime>24944</TotalTime>
  <Words>644</Words>
  <Application>Microsoft Office PowerPoint</Application>
  <PresentationFormat>On-screen Show (4:3)</PresentationFormat>
  <Paragraphs>65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Ali</dc:creator>
  <cp:lastModifiedBy>Windows User</cp:lastModifiedBy>
  <cp:revision>491</cp:revision>
  <cp:lastPrinted>2018-11-06T15:17:58Z</cp:lastPrinted>
  <dcterms:created xsi:type="dcterms:W3CDTF">2015-04-28T21:00:47Z</dcterms:created>
  <dcterms:modified xsi:type="dcterms:W3CDTF">2026-01-08T16:49:19Z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0x0101004568C9F5823BC844A011B3CDF13D093B</vt:lpwstr>
  </property>
  <property fmtid="{D5CDD505-2E9C-101B-9397-08002B2CF9AE}" pid="3" name="Order">
    <vt:r8>634000</vt:r8>
  </property>
  <property fmtid="{D5CDD505-2E9C-101B-9397-08002B2CF9AE}" pid="4" name="_ExtendedDescription">
    <vt:lpwstr/>
  </property>
  <property fmtid="{D5CDD505-2E9C-101B-9397-08002B2CF9AE}" pid="5" name="TriggerFlowInfo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ComplianceAssetId">
    <vt:lpwstr/>
  </property>
</Properties>
</file>