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520" y="5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700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5"/>
          <p:cNvSpPr txBox="1">
            <a:spLocks noGrp="1"/>
          </p:cNvSpPr>
          <p:nvPr>
            <p:ph type="title"/>
          </p:nvPr>
        </p:nvSpPr>
        <p:spPr>
          <a:xfrm>
            <a:off x="233775" y="857086"/>
            <a:ext cx="6390450" cy="1102978"/>
          </a:xfrm>
          <a:prstGeom prst="rect">
            <a:avLst/>
          </a:prstGeom>
        </p:spPr>
        <p:txBody>
          <a:bodyPr spcFirstLastPara="1" wrap="square" lIns="107260" tIns="107260" rIns="107260" bIns="10726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200" name="Google Shape;200;p35"/>
          <p:cNvSpPr txBox="1">
            <a:spLocks noGrp="1"/>
          </p:cNvSpPr>
          <p:nvPr>
            <p:ph type="body" idx="1"/>
          </p:nvPr>
        </p:nvSpPr>
        <p:spPr>
          <a:xfrm>
            <a:off x="233775" y="2219582"/>
            <a:ext cx="6390450" cy="6579734"/>
          </a:xfrm>
          <a:prstGeom prst="rect">
            <a:avLst/>
          </a:prstGeom>
        </p:spPr>
        <p:txBody>
          <a:bodyPr spcFirstLastPara="1" wrap="square" lIns="107260" tIns="107260" rIns="107260" bIns="107260" anchor="t" anchorCtr="0">
            <a:noAutofit/>
          </a:bodyPr>
          <a:lstStyle>
            <a:lvl1pPr marL="536390" lvl="0" indent="-402292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072780" lvl="1" indent="-372493" rtl="0">
              <a:spcBef>
                <a:spcPts val="1877"/>
              </a:spcBef>
              <a:spcAft>
                <a:spcPts val="0"/>
              </a:spcAft>
              <a:buSzPts val="1400"/>
              <a:buChar char="○"/>
              <a:defRPr/>
            </a:lvl2pPr>
            <a:lvl3pPr marL="1609170" lvl="2" indent="-372493" rtl="0">
              <a:spcBef>
                <a:spcPts val="1877"/>
              </a:spcBef>
              <a:spcAft>
                <a:spcPts val="0"/>
              </a:spcAft>
              <a:buSzPts val="1400"/>
              <a:buChar char="■"/>
              <a:defRPr/>
            </a:lvl3pPr>
            <a:lvl4pPr marL="2145559" lvl="3" indent="-372493" rtl="0">
              <a:spcBef>
                <a:spcPts val="1877"/>
              </a:spcBef>
              <a:spcAft>
                <a:spcPts val="0"/>
              </a:spcAft>
              <a:buSzPts val="1400"/>
              <a:buChar char="●"/>
              <a:defRPr/>
            </a:lvl4pPr>
            <a:lvl5pPr marL="2681949" lvl="4" indent="-372493" rtl="0">
              <a:spcBef>
                <a:spcPts val="1877"/>
              </a:spcBef>
              <a:spcAft>
                <a:spcPts val="0"/>
              </a:spcAft>
              <a:buSzPts val="1400"/>
              <a:buChar char="○"/>
              <a:defRPr/>
            </a:lvl5pPr>
            <a:lvl6pPr marL="3218339" lvl="5" indent="-372493" rtl="0">
              <a:spcBef>
                <a:spcPts val="1877"/>
              </a:spcBef>
              <a:spcAft>
                <a:spcPts val="0"/>
              </a:spcAft>
              <a:buSzPts val="1400"/>
              <a:buChar char="■"/>
              <a:defRPr/>
            </a:lvl6pPr>
            <a:lvl7pPr marL="3754729" lvl="6" indent="-372493" rtl="0">
              <a:spcBef>
                <a:spcPts val="1877"/>
              </a:spcBef>
              <a:spcAft>
                <a:spcPts val="0"/>
              </a:spcAft>
              <a:buSzPts val="1400"/>
              <a:buChar char="●"/>
              <a:defRPr/>
            </a:lvl7pPr>
            <a:lvl8pPr marL="4291118" lvl="7" indent="-372493" rtl="0">
              <a:spcBef>
                <a:spcPts val="1877"/>
              </a:spcBef>
              <a:spcAft>
                <a:spcPts val="0"/>
              </a:spcAft>
              <a:buSzPts val="1400"/>
              <a:buChar char="○"/>
              <a:defRPr/>
            </a:lvl8pPr>
            <a:lvl9pPr marL="4827508" lvl="8" indent="-372493" rtl="0">
              <a:spcBef>
                <a:spcPts val="1877"/>
              </a:spcBef>
              <a:spcAft>
                <a:spcPts val="1877"/>
              </a:spcAft>
              <a:buSzPts val="1400"/>
              <a:buChar char="■"/>
              <a:defRPr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01" name="Google Shape;201;p35"/>
          <p:cNvSpPr txBox="1">
            <a:spLocks noGrp="1"/>
          </p:cNvSpPr>
          <p:nvPr>
            <p:ph type="sldNum" idx="12"/>
          </p:nvPr>
        </p:nvSpPr>
        <p:spPr>
          <a:xfrm>
            <a:off x="6354343" y="8981010"/>
            <a:ext cx="411525" cy="758045"/>
          </a:xfrm>
          <a:prstGeom prst="rect">
            <a:avLst/>
          </a:prstGeom>
        </p:spPr>
        <p:txBody>
          <a:bodyPr spcFirstLastPara="1" wrap="square" lIns="107260" tIns="107260" rIns="107260" bIns="10726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8B0EA0FB-75A4-45C7-85FE-58EF340462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641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05BAC588-A47D-4715-B2D5-90294878D9FE}" type="datetimeFigureOut">
              <a:rPr lang="en-GB" smtClean="0"/>
              <a:t>18/12/2020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8B0EA0FB-75A4-45C7-85FE-58EF340462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723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9" y="527407"/>
            <a:ext cx="5915025" cy="1914702"/>
          </a:xfrm>
          <a:prstGeom prst="rect">
            <a:avLst/>
          </a:prstGeom>
        </p:spPr>
        <p:txBody>
          <a:bodyPr vert="horz" lIns="40223" tIns="20111" rIns="40223" bIns="20111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9" y="2637015"/>
            <a:ext cx="5915025" cy="6285266"/>
          </a:xfrm>
          <a:prstGeom prst="rect">
            <a:avLst/>
          </a:prstGeom>
        </p:spPr>
        <p:txBody>
          <a:bodyPr vert="horz" lIns="40223" tIns="20111" rIns="40223" bIns="20111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AFA0A0-434E-E340-A675-5E45B45DDFED}"/>
              </a:ext>
            </a:extLst>
          </p:cNvPr>
          <p:cNvSpPr txBox="1"/>
          <p:nvPr/>
        </p:nvSpPr>
        <p:spPr>
          <a:xfrm>
            <a:off x="6281680" y="681192"/>
            <a:ext cx="141064" cy="1384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fld id="{C2130A1F-96FE-9345-9E91-FD9BE4197128}" type="slidenum">
              <a:rPr lang="en-US" sz="900" b="0" i="0" spc="0" smtClean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pPr algn="ctr"/>
              <a:t>‹#›</a:t>
            </a:fld>
            <a:endParaRPr lang="en-US" sz="1200" b="0" i="0" spc="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xStyles>
    <p:titleStyle>
      <a:lvl1pPr algn="l" defTabSz="804230" rtl="0" eaLnBrk="1" latinLnBrk="0" hangingPunct="1">
        <a:lnSpc>
          <a:spcPct val="90000"/>
        </a:lnSpc>
        <a:spcBef>
          <a:spcPct val="0"/>
        </a:spcBef>
        <a:buNone/>
        <a:defRPr sz="2900" b="1" i="0" kern="1200">
          <a:solidFill>
            <a:schemeClr val="tx2"/>
          </a:solidFill>
          <a:latin typeface="Poppins" pitchFamily="2" charset="77"/>
          <a:ea typeface="+mj-ea"/>
          <a:cs typeface="+mj-cs"/>
        </a:defRPr>
      </a:lvl1pPr>
    </p:titleStyle>
    <p:bodyStyle>
      <a:lvl1pPr marL="0" indent="0" algn="l" defTabSz="804230" rtl="0" eaLnBrk="1" latinLnBrk="0" hangingPunct="1">
        <a:lnSpc>
          <a:spcPct val="90000"/>
        </a:lnSpc>
        <a:spcBef>
          <a:spcPts val="880"/>
        </a:spcBef>
        <a:buFont typeface="Arial" panose="020B0604020202020204" pitchFamily="34" charset="0"/>
        <a:buNone/>
        <a:defRPr sz="2500" b="0" i="0" kern="1200">
          <a:solidFill>
            <a:schemeClr val="tx1"/>
          </a:solidFill>
          <a:latin typeface="Lato Light" panose="020F0502020204030203" pitchFamily="34" charset="0"/>
          <a:ea typeface="+mn-ea"/>
          <a:cs typeface="+mn-cs"/>
        </a:defRPr>
      </a:lvl1pPr>
      <a:lvl2pPr marL="402115" indent="0" algn="l" defTabSz="804230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None/>
        <a:defRPr sz="2100" b="0" i="0" kern="1200">
          <a:solidFill>
            <a:schemeClr val="tx1"/>
          </a:solidFill>
          <a:latin typeface="Lato Light" panose="020F0502020204030203" pitchFamily="34" charset="0"/>
          <a:ea typeface="+mn-ea"/>
          <a:cs typeface="+mn-cs"/>
        </a:defRPr>
      </a:lvl2pPr>
      <a:lvl3pPr marL="804230" indent="0" algn="l" defTabSz="804230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Lato Light" panose="020F0502020204030203" pitchFamily="34" charset="0"/>
          <a:ea typeface="+mn-ea"/>
          <a:cs typeface="+mn-cs"/>
        </a:defRPr>
      </a:lvl3pPr>
      <a:lvl4pPr marL="1206344" indent="0" algn="l" defTabSz="804230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Lato Light" panose="020F0502020204030203" pitchFamily="34" charset="0"/>
          <a:ea typeface="+mn-ea"/>
          <a:cs typeface="+mn-cs"/>
        </a:defRPr>
      </a:lvl4pPr>
      <a:lvl5pPr marL="1608459" indent="0" algn="l" defTabSz="804230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Lato Light" panose="020F0502020204030203" pitchFamily="34" charset="0"/>
          <a:ea typeface="+mn-ea"/>
          <a:cs typeface="+mn-cs"/>
        </a:defRPr>
      </a:lvl5pPr>
      <a:lvl6pPr marL="2211632" indent="-201057" algn="l" defTabSz="804230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613746" indent="-201057" algn="l" defTabSz="804230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015861" indent="-201057" algn="l" defTabSz="804230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417975" indent="-201057" algn="l" defTabSz="804230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0423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2115" algn="l" defTabSz="80423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4230" algn="l" defTabSz="80423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6344" algn="l" defTabSz="80423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08460" algn="l" defTabSz="80423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0574" algn="l" defTabSz="80423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12687" algn="l" defTabSz="80423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14804" algn="l" defTabSz="80423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16918" algn="l" defTabSz="80423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4185" y="523055"/>
            <a:ext cx="3054627" cy="13703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solidFill>
                  <a:srgbClr val="445469"/>
                </a:solidFill>
                <a:latin typeface="Gotham Rounded Book"/>
                <a:cs typeface="Gotham Rounded Book"/>
              </a:rPr>
              <a:t>Does my child have a temperature of 37.8</a:t>
            </a:r>
            <a:r>
              <a:rPr lang="en-GB" sz="1600" b="1" baseline="30000" dirty="0" smtClean="0">
                <a:solidFill>
                  <a:srgbClr val="445469"/>
                </a:solidFill>
                <a:latin typeface="Gotham Rounded Book"/>
                <a:cs typeface="Gotham Rounded Book"/>
              </a:rPr>
              <a:t>o</a:t>
            </a:r>
            <a:r>
              <a:rPr lang="en-GB" sz="1600" b="1" dirty="0" smtClean="0">
                <a:solidFill>
                  <a:srgbClr val="445469"/>
                </a:solidFill>
                <a:latin typeface="Gotham Rounded Book"/>
                <a:cs typeface="Gotham Rounded Book"/>
              </a:rPr>
              <a:t>C or above, a new continuous cough or loss of taste or sense of smell?</a:t>
            </a:r>
            <a:endParaRPr lang="en-GB" sz="1600" b="1" dirty="0">
              <a:solidFill>
                <a:srgbClr val="445469"/>
              </a:solidFill>
              <a:latin typeface="Gotham Rounded Book"/>
              <a:cs typeface="Gotham Rounded Book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04591" y="523056"/>
            <a:ext cx="2994992" cy="13682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solidFill>
                  <a:srgbClr val="445469"/>
                </a:solidFill>
                <a:latin typeface="Gotham Rounded Book"/>
                <a:cs typeface="Gotham Rounded Book"/>
              </a:rPr>
              <a:t>Does any member of our household have a temperature, new continuous cough or loss of taste or sense of smell?</a:t>
            </a:r>
            <a:endParaRPr lang="en-GB" sz="1600" b="1" dirty="0">
              <a:solidFill>
                <a:srgbClr val="445469"/>
              </a:solidFill>
              <a:latin typeface="Gotham Rounded Book"/>
              <a:cs typeface="Gotham Rounded Book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5097" y="2022689"/>
            <a:ext cx="728869" cy="74212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latin typeface="Gotham Rounded Book"/>
                <a:cs typeface="Gotham Rounded Book"/>
              </a:rPr>
              <a:t>Yes </a:t>
            </a:r>
            <a:endParaRPr lang="en-GB" sz="1600" dirty="0">
              <a:latin typeface="Gotham Rounded Book"/>
              <a:cs typeface="Gotham Rounded Book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22581" y="4318814"/>
            <a:ext cx="3054627" cy="1257037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latin typeface="Gotham Rounded Book"/>
                <a:cs typeface="Gotham Rounded Book"/>
              </a:rPr>
              <a:t>Child must get COVID test – COVID NHS PHONE 119 - MUST INFORM SCHOOL OF RESULT</a:t>
            </a:r>
            <a:endParaRPr lang="en-GB" sz="1600" dirty="0">
              <a:latin typeface="Gotham Rounded Book"/>
              <a:cs typeface="Gotham Rounded Book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736573" y="8708341"/>
            <a:ext cx="1245704" cy="109487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rgbClr val="FFFFFF"/>
                </a:solidFill>
                <a:latin typeface="Gotham Rounded Medium"/>
                <a:cs typeface="Gotham Rounded Medium"/>
              </a:rPr>
              <a:t>Child can go to school  </a:t>
            </a:r>
            <a:endParaRPr lang="en-GB" sz="1600" dirty="0">
              <a:solidFill>
                <a:srgbClr val="FFFFFF"/>
              </a:solidFill>
              <a:latin typeface="Gotham Rounded Medium"/>
              <a:cs typeface="Gotham Rounded Medium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02088" y="5940280"/>
            <a:ext cx="1245704" cy="64935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latin typeface="Gotham Rounded Book"/>
                <a:cs typeface="Gotham Rounded Book"/>
              </a:rPr>
              <a:t>Positive</a:t>
            </a:r>
            <a:endParaRPr lang="en-GB" sz="1600" dirty="0">
              <a:latin typeface="Gotham Rounded Book"/>
              <a:cs typeface="Gotham Rounded Book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842047" y="5978381"/>
            <a:ext cx="1245704" cy="649355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  <a:latin typeface="Gotham Rounded Book"/>
                <a:cs typeface="Gotham Rounded Book"/>
              </a:rPr>
              <a:t>Negative</a:t>
            </a:r>
            <a:endParaRPr lang="en-GB" sz="1600" dirty="0">
              <a:solidFill>
                <a:schemeClr val="tx1"/>
              </a:solidFill>
              <a:latin typeface="Gotham Rounded Book"/>
              <a:cs typeface="Gotham Rounded Book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781260" y="2039991"/>
            <a:ext cx="728869" cy="74212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latin typeface="Gotham Rounded Book"/>
                <a:cs typeface="Gotham Rounded Book"/>
              </a:rPr>
              <a:t>Yes </a:t>
            </a:r>
            <a:endParaRPr lang="en-GB" sz="1600" dirty="0">
              <a:latin typeface="Gotham Rounded Book"/>
              <a:cs typeface="Gotham Rounded Book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994991" y="3028119"/>
            <a:ext cx="728869" cy="74212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  <a:latin typeface="Gotham Rounded Book"/>
                <a:cs typeface="Gotham Rounded Book"/>
              </a:rPr>
              <a:t>NO </a:t>
            </a:r>
            <a:endParaRPr lang="en-GB" sz="1600" dirty="0">
              <a:solidFill>
                <a:schemeClr val="tx1"/>
              </a:solidFill>
              <a:latin typeface="Gotham Rounded Book"/>
              <a:cs typeface="Gotham Rounded Book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846420" y="2887061"/>
            <a:ext cx="2753164" cy="1178579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latin typeface="Gotham Rounded Book"/>
                <a:cs typeface="Gotham Rounded Book"/>
              </a:rPr>
              <a:t>All members of the household stay at home </a:t>
            </a:r>
            <a:r>
              <a:rPr lang="en-GB" sz="1600" dirty="0">
                <a:latin typeface="Gotham Rounded Book"/>
                <a:cs typeface="Gotham Rounded Book"/>
              </a:rPr>
              <a:t>and </a:t>
            </a:r>
            <a:r>
              <a:rPr lang="en-GB" sz="1600" b="1" dirty="0">
                <a:latin typeface="Gotham Rounded Book"/>
                <a:cs typeface="Gotham Rounded Book"/>
              </a:rPr>
              <a:t>inform school </a:t>
            </a:r>
            <a:r>
              <a:rPr lang="en-GB" sz="1600" b="1" dirty="0" smtClean="0">
                <a:latin typeface="Gotham Rounded Book"/>
                <a:cs typeface="Gotham Rounded Book"/>
              </a:rPr>
              <a:t>immediately</a:t>
            </a:r>
            <a:endParaRPr lang="en-GB" sz="1600" b="1" dirty="0">
              <a:latin typeface="Gotham Rounded Book"/>
              <a:cs typeface="Gotham Rounded Book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00500" y="6963062"/>
            <a:ext cx="1781596" cy="151505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latin typeface="Gotham Rounded Book"/>
                <a:cs typeface="Gotham Rounded Book"/>
              </a:rPr>
              <a:t>Child stays at home for at least 10 days (until symptoms </a:t>
            </a:r>
            <a:r>
              <a:rPr lang="en-GB" sz="1400" dirty="0" err="1" smtClean="0">
                <a:latin typeface="Gotham Rounded Book"/>
                <a:cs typeface="Gotham Rounded Book"/>
              </a:rPr>
              <a:t>inc</a:t>
            </a:r>
            <a:r>
              <a:rPr lang="en-GB" sz="1400" dirty="0" smtClean="0">
                <a:latin typeface="Gotham Rounded Book"/>
                <a:cs typeface="Gotham Rounded Book"/>
              </a:rPr>
              <a:t> fever have gone)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419061" y="4321455"/>
            <a:ext cx="3349486" cy="1439914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latin typeface="Gotham Rounded Book"/>
                <a:cs typeface="Gotham Rounded Book"/>
              </a:rPr>
              <a:t>Symptomatic member(s) of household get(s) COVID test –  COVID NHS PHONE 119 – </a:t>
            </a:r>
            <a:r>
              <a:rPr lang="en-GB" sz="1600" b="1" dirty="0" smtClean="0">
                <a:latin typeface="Gotham Rounded Book"/>
                <a:cs typeface="Gotham Rounded Book"/>
              </a:rPr>
              <a:t>MUST INFORM SCHOOL OF RESULT</a:t>
            </a:r>
            <a:endParaRPr lang="en-GB" sz="1600" b="1" dirty="0">
              <a:latin typeface="Gotham Rounded Book"/>
              <a:cs typeface="Gotham Rounded Book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522843" y="5978381"/>
            <a:ext cx="1245704" cy="64935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latin typeface="Gotham Rounded Book"/>
                <a:cs typeface="Gotham Rounded Book"/>
              </a:rPr>
              <a:t>Positive</a:t>
            </a:r>
            <a:endParaRPr lang="en-GB" sz="1600" dirty="0">
              <a:latin typeface="Gotham Rounded Book"/>
              <a:cs typeface="Gotham Rounded Book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4036944" y="5978381"/>
            <a:ext cx="1245704" cy="649355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  <a:latin typeface="Gotham Rounded Book"/>
                <a:cs typeface="Gotham Rounded Book"/>
              </a:rPr>
              <a:t>Negative</a:t>
            </a:r>
            <a:endParaRPr lang="en-GB" sz="1600" dirty="0">
              <a:solidFill>
                <a:schemeClr val="tx1"/>
              </a:solidFill>
              <a:latin typeface="Gotham Rounded Book"/>
              <a:cs typeface="Gotham Rounded Book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207000" y="6844748"/>
            <a:ext cx="1561547" cy="109852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latin typeface="Gotham Rounded Book"/>
                <a:cs typeface="Gotham Rounded Book"/>
              </a:rPr>
              <a:t>Child stays at home for at least </a:t>
            </a:r>
            <a:r>
              <a:rPr lang="en-GB" sz="1600" dirty="0" smtClean="0">
                <a:latin typeface="Gotham Rounded Book"/>
                <a:cs typeface="Gotham Rounded Book"/>
              </a:rPr>
              <a:t>10 days </a:t>
            </a:r>
            <a:endParaRPr lang="en-GB" sz="1600" dirty="0">
              <a:latin typeface="Gotham Rounded Book"/>
              <a:cs typeface="Gotham Rounded Book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927778" y="6997148"/>
            <a:ext cx="1324776" cy="145390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 smtClean="0">
                <a:solidFill>
                  <a:srgbClr val="445469"/>
                </a:solidFill>
                <a:latin typeface="Gotham Rounded Book"/>
                <a:cs typeface="Gotham Rounded Book"/>
              </a:rPr>
              <a:t>Once child is well and symptoms </a:t>
            </a:r>
            <a:r>
              <a:rPr lang="en-GB" sz="1500" dirty="0" err="1" smtClean="0">
                <a:solidFill>
                  <a:srgbClr val="445469"/>
                </a:solidFill>
                <a:latin typeface="Gotham Rounded Book"/>
                <a:cs typeface="Gotham Rounded Book"/>
              </a:rPr>
              <a:t>inc.</a:t>
            </a:r>
            <a:r>
              <a:rPr lang="en-GB" sz="1500" dirty="0" smtClean="0">
                <a:solidFill>
                  <a:srgbClr val="445469"/>
                </a:solidFill>
                <a:latin typeface="Gotham Rounded Book"/>
                <a:cs typeface="Gotham Rounded Book"/>
              </a:rPr>
              <a:t> fever have gone </a:t>
            </a:r>
            <a:endParaRPr lang="en-GB" sz="1500" dirty="0">
              <a:solidFill>
                <a:srgbClr val="445469"/>
              </a:solidFill>
              <a:latin typeface="Gotham Rounded Book"/>
              <a:cs typeface="Gotham Rounded Book"/>
            </a:endParaRPr>
          </a:p>
        </p:txBody>
      </p:sp>
      <p:cxnSp>
        <p:nvCxnSpPr>
          <p:cNvPr id="25" name="Straight Arrow Connector 24"/>
          <p:cNvCxnSpPr>
            <a:stCxn id="4" idx="2"/>
          </p:cNvCxnSpPr>
          <p:nvPr/>
        </p:nvCxnSpPr>
        <p:spPr>
          <a:xfrm>
            <a:off x="1701499" y="1893451"/>
            <a:ext cx="1703609" cy="1134668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5" idx="2"/>
          </p:cNvCxnSpPr>
          <p:nvPr/>
        </p:nvCxnSpPr>
        <p:spPr>
          <a:xfrm flipH="1">
            <a:off x="3405109" y="1891339"/>
            <a:ext cx="1696978" cy="1136780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5" idx="2"/>
            <a:endCxn id="9" idx="0"/>
          </p:cNvCxnSpPr>
          <p:nvPr/>
        </p:nvCxnSpPr>
        <p:spPr>
          <a:xfrm flipH="1">
            <a:off x="3359425" y="3770240"/>
            <a:ext cx="1" cy="4938101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5" idx="2"/>
            <a:endCxn id="14" idx="0"/>
          </p:cNvCxnSpPr>
          <p:nvPr/>
        </p:nvCxnSpPr>
        <p:spPr>
          <a:xfrm>
            <a:off x="5102087" y="1891339"/>
            <a:ext cx="1043608" cy="148652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7" idx="0"/>
          </p:cNvCxnSpPr>
          <p:nvPr/>
        </p:nvCxnSpPr>
        <p:spPr>
          <a:xfrm>
            <a:off x="1541232" y="4046109"/>
            <a:ext cx="108663" cy="272705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7" idx="2"/>
            <a:endCxn id="12" idx="0"/>
          </p:cNvCxnSpPr>
          <p:nvPr/>
        </p:nvCxnSpPr>
        <p:spPr>
          <a:xfrm flipH="1">
            <a:off x="824940" y="5575851"/>
            <a:ext cx="824955" cy="364429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endCxn id="13" idx="0"/>
          </p:cNvCxnSpPr>
          <p:nvPr/>
        </p:nvCxnSpPr>
        <p:spPr>
          <a:xfrm>
            <a:off x="1695577" y="5575851"/>
            <a:ext cx="769322" cy="402530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12" idx="2"/>
            <a:endCxn id="17" idx="0"/>
          </p:cNvCxnSpPr>
          <p:nvPr/>
        </p:nvCxnSpPr>
        <p:spPr>
          <a:xfrm>
            <a:off x="824940" y="6589635"/>
            <a:ext cx="166358" cy="373427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13" idx="2"/>
            <a:endCxn id="23" idx="0"/>
          </p:cNvCxnSpPr>
          <p:nvPr/>
        </p:nvCxnSpPr>
        <p:spPr>
          <a:xfrm>
            <a:off x="2464899" y="6627736"/>
            <a:ext cx="125267" cy="369412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23" idx="2"/>
            <a:endCxn id="9" idx="0"/>
          </p:cNvCxnSpPr>
          <p:nvPr/>
        </p:nvCxnSpPr>
        <p:spPr>
          <a:xfrm>
            <a:off x="2590166" y="8451050"/>
            <a:ext cx="769259" cy="257291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14" idx="2"/>
            <a:endCxn id="16" idx="0"/>
          </p:cNvCxnSpPr>
          <p:nvPr/>
        </p:nvCxnSpPr>
        <p:spPr>
          <a:xfrm flipH="1">
            <a:off x="5223002" y="2782112"/>
            <a:ext cx="922693" cy="104949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16" idx="2"/>
            <a:endCxn id="19" idx="0"/>
          </p:cNvCxnSpPr>
          <p:nvPr/>
        </p:nvCxnSpPr>
        <p:spPr>
          <a:xfrm flipH="1">
            <a:off x="5093804" y="4065640"/>
            <a:ext cx="129198" cy="255815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19" idx="2"/>
            <a:endCxn id="21" idx="0"/>
          </p:cNvCxnSpPr>
          <p:nvPr/>
        </p:nvCxnSpPr>
        <p:spPr>
          <a:xfrm flipH="1">
            <a:off x="4659796" y="5761369"/>
            <a:ext cx="434008" cy="217012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19" idx="2"/>
            <a:endCxn id="20" idx="0"/>
          </p:cNvCxnSpPr>
          <p:nvPr/>
        </p:nvCxnSpPr>
        <p:spPr>
          <a:xfrm>
            <a:off x="5093804" y="5761369"/>
            <a:ext cx="1051891" cy="217012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20" idx="2"/>
            <a:endCxn id="22" idx="0"/>
          </p:cNvCxnSpPr>
          <p:nvPr/>
        </p:nvCxnSpPr>
        <p:spPr>
          <a:xfrm flipH="1">
            <a:off x="5987774" y="6627736"/>
            <a:ext cx="157921" cy="217012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>
            <a:stCxn id="21" idx="2"/>
            <a:endCxn id="9" idx="0"/>
          </p:cNvCxnSpPr>
          <p:nvPr/>
        </p:nvCxnSpPr>
        <p:spPr>
          <a:xfrm flipH="1">
            <a:off x="3359425" y="6627736"/>
            <a:ext cx="1300371" cy="2080605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92"/>
          <p:cNvSpPr/>
          <p:nvPr/>
        </p:nvSpPr>
        <p:spPr>
          <a:xfrm>
            <a:off x="4040909" y="8024091"/>
            <a:ext cx="2727639" cy="17895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latin typeface="Gotham Rounded Book"/>
                <a:cs typeface="Gotham Rounded Book"/>
              </a:rPr>
              <a:t>If you are contacted by </a:t>
            </a:r>
            <a:r>
              <a:rPr lang="en-GB" sz="1400" dirty="0">
                <a:latin typeface="Gotham Rounded Book"/>
                <a:cs typeface="Gotham Rounded Book"/>
              </a:rPr>
              <a:t>NHS Test and </a:t>
            </a:r>
            <a:r>
              <a:rPr lang="en-GB" sz="1400" dirty="0" smtClean="0">
                <a:latin typeface="Gotham Rounded Book"/>
                <a:cs typeface="Gotham Rounded Book"/>
              </a:rPr>
              <a:t>Trace and your child is a contact of the person with COVID-19 your child must self isolate for </a:t>
            </a:r>
            <a:r>
              <a:rPr lang="en-GB" sz="1400" dirty="0" smtClean="0">
                <a:latin typeface="Gotham Rounded Book"/>
                <a:cs typeface="Gotham Rounded Book"/>
              </a:rPr>
              <a:t>10 days</a:t>
            </a:r>
            <a:r>
              <a:rPr lang="en-GB" sz="1400" dirty="0" smtClean="0">
                <a:latin typeface="Gotham Rounded Book"/>
                <a:cs typeface="Gotham Rounded Book"/>
              </a:rPr>
              <a:t>, even if you receive a negative test. </a:t>
            </a:r>
            <a:endParaRPr lang="en-GB" sz="1400" dirty="0">
              <a:latin typeface="Gotham Rounded Book"/>
              <a:cs typeface="Gotham Rounded Book"/>
            </a:endParaRPr>
          </a:p>
        </p:txBody>
      </p:sp>
      <p:sp>
        <p:nvSpPr>
          <p:cNvPr id="126" name="Rectangle 125"/>
          <p:cNvSpPr/>
          <p:nvPr/>
        </p:nvSpPr>
        <p:spPr>
          <a:xfrm>
            <a:off x="1703334" y="57725"/>
            <a:ext cx="455970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 smtClean="0">
                <a:ln w="0"/>
                <a:solidFill>
                  <a:srgbClr val="44546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tham Rounded Medium"/>
                <a:cs typeface="Gotham Rounded Medium"/>
              </a:rPr>
              <a:t>COVID SYMPTOMS @ HOME</a:t>
            </a:r>
            <a:endParaRPr lang="en-US" sz="2400" cap="none" spc="0" dirty="0">
              <a:ln w="0"/>
              <a:solidFill>
                <a:srgbClr val="44546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otham Rounded Medium"/>
              <a:cs typeface="Gotham Rounded Medium"/>
            </a:endParaRPr>
          </a:p>
        </p:txBody>
      </p:sp>
      <p:cxnSp>
        <p:nvCxnSpPr>
          <p:cNvPr id="133" name="Straight Arrow Connector 132"/>
          <p:cNvCxnSpPr>
            <a:stCxn id="4" idx="2"/>
            <a:endCxn id="6" idx="0"/>
          </p:cNvCxnSpPr>
          <p:nvPr/>
        </p:nvCxnSpPr>
        <p:spPr>
          <a:xfrm flipH="1">
            <a:off x="779532" y="1893451"/>
            <a:ext cx="921967" cy="129238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Rectangle 151"/>
          <p:cNvSpPr/>
          <p:nvPr/>
        </p:nvSpPr>
        <p:spPr>
          <a:xfrm>
            <a:off x="127909" y="8595700"/>
            <a:ext cx="2504454" cy="122948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2"/>
                </a:solidFill>
                <a:latin typeface="Gotham Rounded Book"/>
                <a:cs typeface="Gotham Rounded Book"/>
              </a:rPr>
              <a:t>If your child shows </a:t>
            </a:r>
            <a:r>
              <a:rPr lang="en-GB" sz="1400" b="1" dirty="0" smtClean="0">
                <a:solidFill>
                  <a:schemeClr val="tx2"/>
                </a:solidFill>
                <a:latin typeface="Gotham Rounded Book"/>
                <a:cs typeface="Gotham Rounded Book"/>
              </a:rPr>
              <a:t>any</a:t>
            </a:r>
            <a:r>
              <a:rPr lang="en-GB" sz="1400" dirty="0" smtClean="0">
                <a:solidFill>
                  <a:schemeClr val="tx2"/>
                </a:solidFill>
                <a:latin typeface="Gotham Rounded Book"/>
                <a:cs typeface="Gotham Rounded Book"/>
              </a:rPr>
              <a:t> COVID symptoms, they cannot return to school within 10 days without a </a:t>
            </a:r>
            <a:r>
              <a:rPr lang="en-GB" sz="1400" b="1" dirty="0" smtClean="0">
                <a:solidFill>
                  <a:schemeClr val="tx2"/>
                </a:solidFill>
                <a:latin typeface="Gotham Rounded Book"/>
                <a:cs typeface="Gotham Rounded Book"/>
              </a:rPr>
              <a:t>NEGATIVE TEST</a:t>
            </a:r>
            <a:r>
              <a:rPr lang="en-GB" sz="1400" dirty="0" smtClean="0">
                <a:solidFill>
                  <a:schemeClr val="tx2"/>
                </a:solidFill>
                <a:latin typeface="Gotham Rounded Book"/>
                <a:cs typeface="Gotham Rounded Book"/>
              </a:rPr>
              <a:t>.</a:t>
            </a:r>
            <a:endParaRPr lang="en-GB" sz="1400" dirty="0">
              <a:solidFill>
                <a:schemeClr val="tx2"/>
              </a:solidFill>
              <a:latin typeface="Gotham Rounded Book"/>
              <a:cs typeface="Gotham Rounded Book"/>
            </a:endParaRPr>
          </a:p>
        </p:txBody>
      </p:sp>
      <p:pic>
        <p:nvPicPr>
          <p:cNvPr id="70" name="Picture 6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71" y="103905"/>
            <a:ext cx="1071959" cy="363696"/>
          </a:xfrm>
          <a:prstGeom prst="rect">
            <a:avLst/>
          </a:prstGeom>
        </p:spPr>
      </p:pic>
      <p:sp>
        <p:nvSpPr>
          <p:cNvPr id="41" name="Rounded Rectangle 40"/>
          <p:cNvSpPr/>
          <p:nvPr/>
        </p:nvSpPr>
        <p:spPr>
          <a:xfrm>
            <a:off x="120912" y="2882393"/>
            <a:ext cx="2753164" cy="1178579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latin typeface="Gotham Rounded Book"/>
                <a:cs typeface="Gotham Rounded Book"/>
              </a:rPr>
              <a:t>Child &amp; all members of the household stay at home </a:t>
            </a:r>
            <a:r>
              <a:rPr lang="en-GB" sz="1600" dirty="0">
                <a:latin typeface="Gotham Rounded Book"/>
                <a:cs typeface="Gotham Rounded Book"/>
              </a:rPr>
              <a:t>and </a:t>
            </a:r>
            <a:r>
              <a:rPr lang="en-GB" sz="1600" b="1" dirty="0">
                <a:latin typeface="Gotham Rounded Book"/>
                <a:cs typeface="Gotham Rounded Book"/>
              </a:rPr>
              <a:t>inform school </a:t>
            </a:r>
            <a:r>
              <a:rPr lang="en-GB" sz="1600" b="1" dirty="0" smtClean="0">
                <a:latin typeface="Gotham Rounded Book"/>
                <a:cs typeface="Gotham Rounded Book"/>
              </a:rPr>
              <a:t>immediately</a:t>
            </a:r>
            <a:endParaRPr lang="en-GB" sz="1600" b="1" dirty="0">
              <a:latin typeface="Gotham Rounded Book"/>
              <a:cs typeface="Gotham Rounded Book"/>
            </a:endParaRPr>
          </a:p>
        </p:txBody>
      </p:sp>
      <p:cxnSp>
        <p:nvCxnSpPr>
          <p:cNvPr id="45" name="Straight Arrow Connector 44"/>
          <p:cNvCxnSpPr>
            <a:stCxn id="6" idx="2"/>
            <a:endCxn id="41" idx="0"/>
          </p:cNvCxnSpPr>
          <p:nvPr/>
        </p:nvCxnSpPr>
        <p:spPr>
          <a:xfrm>
            <a:off x="779532" y="2764810"/>
            <a:ext cx="717962" cy="117583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3170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5956" y="550309"/>
            <a:ext cx="6063140" cy="64273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>
                <a:latin typeface="Gotham Rounded Book"/>
                <a:cs typeface="Gotham Rounded Book"/>
              </a:rPr>
              <a:t>CHILD HAS SUSPECTED TEMPERATURE, DEVELOPS NEW CONTINUOUS COUGH or LOSES SENSE OF TASTE OR SMELL </a:t>
            </a:r>
            <a:endParaRPr lang="en-GB" sz="1400" b="1" dirty="0">
              <a:latin typeface="Gotham Rounded Book"/>
              <a:cs typeface="Gotham Rounded Book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298069" y="1338617"/>
            <a:ext cx="6227034" cy="563264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00" dirty="0" smtClean="0">
                <a:latin typeface="Gotham Rounded Book"/>
                <a:cs typeface="Gotham Rounded Book"/>
              </a:rPr>
              <a:t>Removed from room immediately by staff member from same bubble and taken to Meeting </a:t>
            </a:r>
            <a:r>
              <a:rPr lang="en-GB" sz="1300" dirty="0">
                <a:latin typeface="Gotham Rounded Book"/>
                <a:cs typeface="Gotham Rounded Book"/>
              </a:rPr>
              <a:t>Room (avoiding other staff and </a:t>
            </a:r>
            <a:r>
              <a:rPr lang="en-GB" sz="1300" dirty="0" smtClean="0">
                <a:latin typeface="Gotham Rounded Book"/>
                <a:cs typeface="Gotham Rounded Book"/>
              </a:rPr>
              <a:t>children) </a:t>
            </a:r>
            <a:endParaRPr lang="en-GB" sz="1300" dirty="0">
              <a:latin typeface="Gotham Rounded Book"/>
              <a:cs typeface="Gotham Rounded Book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285109" y="2072484"/>
            <a:ext cx="6246473" cy="344483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00" dirty="0">
                <a:latin typeface="Gotham Rounded Book"/>
                <a:cs typeface="Gotham Rounded Book"/>
              </a:rPr>
              <a:t>Staff Member from bubble put on full PPE – mask, visor, apron and gloves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02212" y="5006545"/>
            <a:ext cx="1442838" cy="80412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latin typeface="Gotham Rounded Book"/>
                <a:cs typeface="Gotham Rounded Book"/>
              </a:rPr>
              <a:t>Temperature under </a:t>
            </a:r>
            <a:r>
              <a:rPr lang="en-GB" sz="1200" dirty="0" smtClean="0">
                <a:latin typeface="Gotham Rounded Book"/>
                <a:cs typeface="Gotham Rounded Book"/>
              </a:rPr>
              <a:t>37.8</a:t>
            </a:r>
            <a:r>
              <a:rPr lang="en-GB" sz="1200" baseline="30000" dirty="0" smtClean="0">
                <a:latin typeface="Gotham Rounded Book"/>
                <a:cs typeface="Gotham Rounded Book"/>
              </a:rPr>
              <a:t>o</a:t>
            </a:r>
            <a:r>
              <a:rPr lang="en-GB" sz="1200" dirty="0" smtClean="0">
                <a:latin typeface="Gotham Rounded Book"/>
                <a:cs typeface="Gotham Rounded Book"/>
              </a:rPr>
              <a:t>C and no other symptoms</a:t>
            </a:r>
            <a:endParaRPr lang="en-GB" sz="1200" dirty="0">
              <a:latin typeface="Gotham Rounded Book"/>
              <a:cs typeface="Gotham Rounded Book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2704348" y="2588634"/>
            <a:ext cx="1416769" cy="3022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rgbClr val="445469"/>
                </a:solidFill>
                <a:latin typeface="Gotham Rounded Book"/>
                <a:cs typeface="Gotham Rounded Book"/>
              </a:rPr>
              <a:t>Symptoms</a:t>
            </a:r>
            <a:endParaRPr lang="en-GB" sz="1400" dirty="0">
              <a:solidFill>
                <a:srgbClr val="445469"/>
              </a:solidFill>
              <a:latin typeface="Gotham Rounded Book"/>
              <a:cs typeface="Gotham Rounded Book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3444418" y="4412822"/>
            <a:ext cx="3078964" cy="225665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00" dirty="0" smtClean="0">
                <a:latin typeface="Gotham Rounded Book"/>
                <a:cs typeface="Gotham Rounded Book"/>
              </a:rPr>
              <a:t>PPE Staff Member informs the Office Staff of symptoms and Office Staff ring parents/carers to </a:t>
            </a:r>
            <a:r>
              <a:rPr lang="en-GB" sz="1300" b="1" dirty="0" smtClean="0">
                <a:latin typeface="Gotham Rounded Book"/>
                <a:cs typeface="Gotham Rounded Book"/>
              </a:rPr>
              <a:t>request IMMEDIATE pick up</a:t>
            </a:r>
            <a:r>
              <a:rPr lang="en-GB" sz="1300" dirty="0" smtClean="0">
                <a:latin typeface="Gotham Rounded Book"/>
                <a:cs typeface="Gotham Rounded Book"/>
              </a:rPr>
              <a:t>. Request parents organise a COVID test. Parent to wait outside on arrival. Child waits in Meeting Room - door closed (age dependent) and windows open.</a:t>
            </a:r>
            <a:endParaRPr lang="en-GB" sz="1300" dirty="0">
              <a:latin typeface="Gotham Rounded Book"/>
              <a:cs typeface="Gotham Rounded Book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283228" y="6887460"/>
            <a:ext cx="6249288" cy="385016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latin typeface="Gotham Rounded Book"/>
                <a:cs typeface="Gotham Rounded Book"/>
              </a:rPr>
              <a:t>Member of Office staff gets siblings and child’s personal items.</a:t>
            </a:r>
            <a:endParaRPr lang="en-GB" sz="1400" dirty="0">
              <a:latin typeface="Gotham Rounded Book"/>
              <a:cs typeface="Gotham Rounded Book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275065" y="7425370"/>
            <a:ext cx="6266588" cy="523191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latin typeface="Gotham Rounded Book"/>
                <a:cs typeface="Gotham Rounded Book"/>
              </a:rPr>
              <a:t>On parents’ arrival, PPE Staff Member takes child to front door and reminds parent to get a COVID-19 test and inform school of result.  </a:t>
            </a:r>
            <a:endParaRPr lang="en-GB" sz="1400" dirty="0">
              <a:latin typeface="Gotham Rounded Book"/>
              <a:cs typeface="Gotham Rounded Book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283228" y="8098282"/>
            <a:ext cx="6267561" cy="472195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latin typeface="Gotham Rounded Book"/>
                <a:cs typeface="Gotham Rounded Book"/>
              </a:rPr>
              <a:t>PPE Staff Member closes Meeting Room and adds AREA CLOSED sign. Remove gloves, wash hands thoroughly and don new gloves.</a:t>
            </a:r>
            <a:endParaRPr lang="en-GB" sz="1400" dirty="0">
              <a:latin typeface="Gotham Rounded Book"/>
              <a:cs typeface="Gotham Rounded Book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276910" y="8711958"/>
            <a:ext cx="6283016" cy="497936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latin typeface="Gotham Rounded Book"/>
                <a:cs typeface="Gotham Rounded Book"/>
              </a:rPr>
              <a:t>PPE Staff Member cleans surfaces in Meeting Room with warm, soapy water, then disinfectant spray. AREA CLOSED sign removed.</a:t>
            </a:r>
            <a:endParaRPr lang="en-GB" sz="1400" dirty="0">
              <a:latin typeface="Gotham Rounded Book"/>
              <a:cs typeface="Gotham Rounded Book"/>
            </a:endParaRPr>
          </a:p>
        </p:txBody>
      </p:sp>
      <p:cxnSp>
        <p:nvCxnSpPr>
          <p:cNvPr id="64" name="Straight Arrow Connector 63"/>
          <p:cNvCxnSpPr/>
          <p:nvPr/>
        </p:nvCxnSpPr>
        <p:spPr>
          <a:xfrm flipH="1">
            <a:off x="6225850" y="3450344"/>
            <a:ext cx="325934" cy="30794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9" idx="2"/>
            <a:endCxn id="42" idx="0"/>
          </p:cNvCxnSpPr>
          <p:nvPr/>
        </p:nvCxnSpPr>
        <p:spPr>
          <a:xfrm flipH="1">
            <a:off x="3408346" y="1901881"/>
            <a:ext cx="3240" cy="170603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42" idx="2"/>
            <a:endCxn id="45" idx="0"/>
          </p:cNvCxnSpPr>
          <p:nvPr/>
        </p:nvCxnSpPr>
        <p:spPr>
          <a:xfrm>
            <a:off x="3408346" y="2416967"/>
            <a:ext cx="4387" cy="171667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105" idx="2"/>
            <a:endCxn id="47" idx="0"/>
          </p:cNvCxnSpPr>
          <p:nvPr/>
        </p:nvCxnSpPr>
        <p:spPr>
          <a:xfrm>
            <a:off x="3412685" y="3836590"/>
            <a:ext cx="1571215" cy="576232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47" idx="2"/>
            <a:endCxn id="48" idx="0"/>
          </p:cNvCxnSpPr>
          <p:nvPr/>
        </p:nvCxnSpPr>
        <p:spPr>
          <a:xfrm flipH="1">
            <a:off x="3407872" y="6669480"/>
            <a:ext cx="1576028" cy="217980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>
            <a:stCxn id="48" idx="2"/>
            <a:endCxn id="49" idx="0"/>
          </p:cNvCxnSpPr>
          <p:nvPr/>
        </p:nvCxnSpPr>
        <p:spPr>
          <a:xfrm>
            <a:off x="3407872" y="7272476"/>
            <a:ext cx="487" cy="152894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>
            <a:stCxn id="49" idx="2"/>
            <a:endCxn id="50" idx="0"/>
          </p:cNvCxnSpPr>
          <p:nvPr/>
        </p:nvCxnSpPr>
        <p:spPr>
          <a:xfrm>
            <a:off x="3408359" y="7948561"/>
            <a:ext cx="8650" cy="149721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>
            <a:stCxn id="50" idx="2"/>
            <a:endCxn id="51" idx="0"/>
          </p:cNvCxnSpPr>
          <p:nvPr/>
        </p:nvCxnSpPr>
        <p:spPr>
          <a:xfrm>
            <a:off x="3417009" y="8570477"/>
            <a:ext cx="1409" cy="141481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ounded Rectangle 70"/>
          <p:cNvSpPr/>
          <p:nvPr/>
        </p:nvSpPr>
        <p:spPr>
          <a:xfrm>
            <a:off x="300724" y="3135456"/>
            <a:ext cx="1419582" cy="69776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rgbClr val="445469"/>
                </a:solidFill>
                <a:latin typeface="Gotham Rounded Book"/>
                <a:cs typeface="Gotham Rounded Book"/>
              </a:rPr>
              <a:t>Suspected temperature</a:t>
            </a:r>
            <a:endParaRPr lang="en-GB" sz="1400" dirty="0">
              <a:solidFill>
                <a:srgbClr val="445469"/>
              </a:solidFill>
              <a:latin typeface="Gotham Rounded Book"/>
              <a:cs typeface="Gotham Rounded Book"/>
            </a:endParaRPr>
          </a:p>
        </p:txBody>
      </p:sp>
      <p:sp>
        <p:nvSpPr>
          <p:cNvPr id="105" name="Rounded Rectangle 104"/>
          <p:cNvSpPr/>
          <p:nvPr/>
        </p:nvSpPr>
        <p:spPr>
          <a:xfrm>
            <a:off x="2669197" y="3138821"/>
            <a:ext cx="1486976" cy="697769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latin typeface="Gotham Rounded Book"/>
                <a:cs typeface="Gotham Rounded Book"/>
              </a:rPr>
              <a:t>New, continuous cough</a:t>
            </a:r>
            <a:endParaRPr lang="en-GB" sz="1400" dirty="0">
              <a:latin typeface="Gotham Rounded Book"/>
              <a:cs typeface="Gotham Rounded Book"/>
            </a:endParaRPr>
          </a:p>
        </p:txBody>
      </p:sp>
      <p:sp>
        <p:nvSpPr>
          <p:cNvPr id="107" name="Rounded Rectangle 106"/>
          <p:cNvSpPr/>
          <p:nvPr/>
        </p:nvSpPr>
        <p:spPr>
          <a:xfrm>
            <a:off x="5041493" y="3135708"/>
            <a:ext cx="1486976" cy="697769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latin typeface="Gotham Rounded Book"/>
                <a:cs typeface="Gotham Rounded Book"/>
              </a:rPr>
              <a:t>Loss of smell and/or taste</a:t>
            </a:r>
            <a:endParaRPr lang="en-GB" sz="1400" dirty="0">
              <a:latin typeface="Gotham Rounded Book"/>
              <a:cs typeface="Gotham Rounded Book"/>
            </a:endParaRPr>
          </a:p>
        </p:txBody>
      </p:sp>
      <p:sp>
        <p:nvSpPr>
          <p:cNvPr id="108" name="Rounded Rectangle 107"/>
          <p:cNvSpPr/>
          <p:nvPr/>
        </p:nvSpPr>
        <p:spPr>
          <a:xfrm>
            <a:off x="372711" y="3979622"/>
            <a:ext cx="2342469" cy="88560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00" dirty="0" smtClean="0">
                <a:latin typeface="Gotham Rounded Book"/>
                <a:cs typeface="Gotham Rounded Book"/>
              </a:rPr>
              <a:t>PPE Staff Member takes child’s temperature. Member of staff stays with child.</a:t>
            </a:r>
            <a:endParaRPr lang="en-GB" sz="1300" dirty="0">
              <a:latin typeface="Gotham Rounded Book"/>
              <a:cs typeface="Gotham Rounded Book"/>
            </a:endParaRPr>
          </a:p>
        </p:txBody>
      </p:sp>
      <p:sp>
        <p:nvSpPr>
          <p:cNvPr id="110" name="Rounded Rectangle 109"/>
          <p:cNvSpPr/>
          <p:nvPr/>
        </p:nvSpPr>
        <p:spPr>
          <a:xfrm>
            <a:off x="1842898" y="5003429"/>
            <a:ext cx="1231153" cy="807237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latin typeface="Gotham Rounded Book"/>
                <a:cs typeface="Gotham Rounded Book"/>
              </a:rPr>
              <a:t>Temperature of 37.8</a:t>
            </a:r>
            <a:r>
              <a:rPr lang="en-GB" sz="1200" baseline="30000" dirty="0">
                <a:latin typeface="Gotham Rounded Book"/>
                <a:cs typeface="Gotham Rounded Book"/>
              </a:rPr>
              <a:t>o</a:t>
            </a:r>
            <a:r>
              <a:rPr lang="en-GB" sz="1200" dirty="0">
                <a:latin typeface="Gotham Rounded Book"/>
                <a:cs typeface="Gotham Rounded Book"/>
              </a:rPr>
              <a:t>C or above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472692" y="6006955"/>
            <a:ext cx="1231153" cy="74953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latin typeface="Gotham Rounded Medium"/>
                <a:cs typeface="Gotham Rounded Medium"/>
              </a:rPr>
              <a:t>Return to class and monitor</a:t>
            </a:r>
            <a:endParaRPr lang="en-GB" sz="1400" dirty="0">
              <a:latin typeface="Gotham Rounded Medium"/>
              <a:cs typeface="Gotham Rounded Medium"/>
            </a:endParaRPr>
          </a:p>
        </p:txBody>
      </p:sp>
      <p:sp>
        <p:nvSpPr>
          <p:cNvPr id="147" name="Rounded Rectangle 146"/>
          <p:cNvSpPr/>
          <p:nvPr/>
        </p:nvSpPr>
        <p:spPr>
          <a:xfrm>
            <a:off x="283128" y="9353247"/>
            <a:ext cx="6283016" cy="35860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Gotham Rounded Book"/>
                <a:cs typeface="Gotham Rounded Book"/>
              </a:rPr>
              <a:t>PPE Staff Member doffs PPE and washes hands thoroughly. </a:t>
            </a:r>
          </a:p>
        </p:txBody>
      </p:sp>
      <p:cxnSp>
        <p:nvCxnSpPr>
          <p:cNvPr id="152" name="Straight Arrow Connector 151"/>
          <p:cNvCxnSpPr/>
          <p:nvPr/>
        </p:nvCxnSpPr>
        <p:spPr>
          <a:xfrm>
            <a:off x="3404954" y="9207099"/>
            <a:ext cx="1409" cy="141481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Rectangle 153"/>
          <p:cNvSpPr/>
          <p:nvPr/>
        </p:nvSpPr>
        <p:spPr>
          <a:xfrm>
            <a:off x="1501895" y="57725"/>
            <a:ext cx="496258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 smtClean="0">
                <a:ln w="0"/>
                <a:solidFill>
                  <a:srgbClr val="44546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tham Rounded Medium"/>
                <a:cs typeface="Gotham Rounded Medium"/>
              </a:rPr>
              <a:t>COVID SYMPTOMS @ SCHOOL</a:t>
            </a:r>
            <a:endParaRPr lang="en-US" sz="2400" cap="none" spc="0" dirty="0">
              <a:ln w="0"/>
              <a:solidFill>
                <a:srgbClr val="44546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otham Rounded Medium"/>
              <a:cs typeface="Gotham Rounded Medium"/>
            </a:endParaRPr>
          </a:p>
        </p:txBody>
      </p:sp>
      <p:pic>
        <p:nvPicPr>
          <p:cNvPr id="155" name="Picture 15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71" y="103905"/>
            <a:ext cx="1071959" cy="363696"/>
          </a:xfrm>
          <a:prstGeom prst="rect">
            <a:avLst/>
          </a:prstGeom>
        </p:spPr>
      </p:pic>
      <p:cxnSp>
        <p:nvCxnSpPr>
          <p:cNvPr id="74" name="Straight Arrow Connector 73"/>
          <p:cNvCxnSpPr>
            <a:stCxn id="45" idx="2"/>
            <a:endCxn id="71" idx="0"/>
          </p:cNvCxnSpPr>
          <p:nvPr/>
        </p:nvCxnSpPr>
        <p:spPr>
          <a:xfrm flipH="1">
            <a:off x="1010515" y="2890838"/>
            <a:ext cx="2402218" cy="244618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Arrow Connector 157"/>
          <p:cNvCxnSpPr>
            <a:stCxn id="45" idx="2"/>
            <a:endCxn id="105" idx="0"/>
          </p:cNvCxnSpPr>
          <p:nvPr/>
        </p:nvCxnSpPr>
        <p:spPr>
          <a:xfrm flipH="1">
            <a:off x="3412685" y="2890838"/>
            <a:ext cx="48" cy="247983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/>
          <p:cNvCxnSpPr>
            <a:stCxn id="45" idx="2"/>
            <a:endCxn id="107" idx="0"/>
          </p:cNvCxnSpPr>
          <p:nvPr/>
        </p:nvCxnSpPr>
        <p:spPr>
          <a:xfrm>
            <a:off x="3412733" y="2890838"/>
            <a:ext cx="2372248" cy="244870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/>
          <p:cNvCxnSpPr>
            <a:stCxn id="107" idx="2"/>
            <a:endCxn id="47" idx="0"/>
          </p:cNvCxnSpPr>
          <p:nvPr/>
        </p:nvCxnSpPr>
        <p:spPr>
          <a:xfrm flipH="1">
            <a:off x="4983900" y="3833477"/>
            <a:ext cx="801081" cy="579345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/>
          <p:cNvCxnSpPr>
            <a:stCxn id="71" idx="2"/>
            <a:endCxn id="108" idx="0"/>
          </p:cNvCxnSpPr>
          <p:nvPr/>
        </p:nvCxnSpPr>
        <p:spPr>
          <a:xfrm>
            <a:off x="1010515" y="3833225"/>
            <a:ext cx="533431" cy="146397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/>
          <p:cNvCxnSpPr>
            <a:stCxn id="108" idx="2"/>
            <a:endCxn id="44" idx="0"/>
          </p:cNvCxnSpPr>
          <p:nvPr/>
        </p:nvCxnSpPr>
        <p:spPr>
          <a:xfrm flipH="1">
            <a:off x="1023631" y="4865230"/>
            <a:ext cx="520315" cy="141315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Arrow Connector 174"/>
          <p:cNvCxnSpPr>
            <a:stCxn id="108" idx="2"/>
            <a:endCxn id="110" idx="0"/>
          </p:cNvCxnSpPr>
          <p:nvPr/>
        </p:nvCxnSpPr>
        <p:spPr>
          <a:xfrm>
            <a:off x="1543946" y="4865230"/>
            <a:ext cx="914529" cy="138199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Arrow Connector 179"/>
          <p:cNvCxnSpPr>
            <a:stCxn id="110" idx="3"/>
            <a:endCxn id="47" idx="1"/>
          </p:cNvCxnSpPr>
          <p:nvPr/>
        </p:nvCxnSpPr>
        <p:spPr>
          <a:xfrm>
            <a:off x="3074051" y="5407048"/>
            <a:ext cx="370367" cy="134103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/>
          <p:cNvCxnSpPr>
            <a:stCxn id="44" idx="2"/>
            <a:endCxn id="111" idx="0"/>
          </p:cNvCxnSpPr>
          <p:nvPr/>
        </p:nvCxnSpPr>
        <p:spPr>
          <a:xfrm>
            <a:off x="1023631" y="5810667"/>
            <a:ext cx="64638" cy="196288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Elbow Connector 212"/>
          <p:cNvCxnSpPr>
            <a:stCxn id="111" idx="1"/>
            <a:endCxn id="4" idx="1"/>
          </p:cNvCxnSpPr>
          <p:nvPr/>
        </p:nvCxnSpPr>
        <p:spPr>
          <a:xfrm rot="10800000">
            <a:off x="465956" y="871674"/>
            <a:ext cx="6736" cy="5510048"/>
          </a:xfrm>
          <a:prstGeom prst="bentConnector3">
            <a:avLst>
              <a:gd name="adj1" fmla="val 3493705"/>
            </a:avLst>
          </a:prstGeom>
          <a:ln w="3810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Arrow Connector 229"/>
          <p:cNvCxnSpPr/>
          <p:nvPr/>
        </p:nvCxnSpPr>
        <p:spPr>
          <a:xfrm flipH="1">
            <a:off x="3414564" y="1177199"/>
            <a:ext cx="3240" cy="170603"/>
          </a:xfrm>
          <a:prstGeom prst="straightConnector1">
            <a:avLst/>
          </a:prstGeom>
          <a:ln w="38100" cmpd="sng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6914652"/>
      </p:ext>
    </p:extLst>
  </p:cSld>
  <p:clrMapOvr>
    <a:masterClrMapping/>
  </p:clrMapOvr>
</p:sld>
</file>

<file path=ppt/theme/theme1.xml><?xml version="1.0" encoding="utf-8"?>
<a:theme xmlns:a="http://schemas.openxmlformats.org/drawingml/2006/main" name="Vision 2020">
  <a:themeElements>
    <a:clrScheme name="Custom colours">
      <a:dk1>
        <a:srgbClr val="737572"/>
      </a:dk1>
      <a:lt1>
        <a:srgbClr val="FFFFFF"/>
      </a:lt1>
      <a:dk2>
        <a:srgbClr val="445469"/>
      </a:dk2>
      <a:lt2>
        <a:srgbClr val="FFFFFF"/>
      </a:lt2>
      <a:accent1>
        <a:srgbClr val="5DCEDB"/>
      </a:accent1>
      <a:accent2>
        <a:srgbClr val="5ECB95"/>
      </a:accent2>
      <a:accent3>
        <a:srgbClr val="F0D065"/>
      </a:accent3>
      <a:accent4>
        <a:srgbClr val="EC9F56"/>
      </a:accent4>
      <a:accent5>
        <a:srgbClr val="DC653D"/>
      </a:accent5>
      <a:accent6>
        <a:srgbClr val="CAC9D0"/>
      </a:accent6>
      <a:hlink>
        <a:srgbClr val="216BA9"/>
      </a:hlink>
      <a:folHlink>
        <a:srgbClr val="1FB18A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Vision 2020.thmx</Template>
  <TotalTime>476</TotalTime>
  <Words>464</Words>
  <Application>Microsoft Office PowerPoint</Application>
  <PresentationFormat>A4 Paper (210x297 mm)</PresentationFormat>
  <Paragraphs>38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Gotham Rounded Book</vt:lpstr>
      <vt:lpstr>Gotham Rounded Medium</vt:lpstr>
      <vt:lpstr>Lato Light</vt:lpstr>
      <vt:lpstr>Poppins</vt:lpstr>
      <vt:lpstr>Poppins Medium</vt:lpstr>
      <vt:lpstr>Vision 2020</vt:lpstr>
      <vt:lpstr>PowerPoint Presentation</vt:lpstr>
      <vt:lpstr>PowerPoint Presentation</vt:lpstr>
    </vt:vector>
  </TitlesOfParts>
  <Company>Pilgrims' Cross 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 le fevre</dc:creator>
  <cp:lastModifiedBy>head</cp:lastModifiedBy>
  <cp:revision>25</cp:revision>
  <dcterms:created xsi:type="dcterms:W3CDTF">2020-08-24T12:54:28Z</dcterms:created>
  <dcterms:modified xsi:type="dcterms:W3CDTF">2020-12-18T21:19:49Z</dcterms:modified>
</cp:coreProperties>
</file>