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7" r:id="rId5"/>
  </p:sldIdLst>
  <p:sldSz cx="6858000" cy="9144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BFB"/>
    <a:srgbClr val="231BFA"/>
    <a:srgbClr val="FF3399"/>
    <a:srgbClr val="FF0066"/>
    <a:srgbClr val="FFFF5B"/>
    <a:srgbClr val="FFFF3F"/>
    <a:srgbClr val="E1DA4B"/>
    <a:srgbClr val="59C3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07D0C4-C85F-992F-0153-95042E7A1E98}" v="412" dt="2026-04-20T13:37:33.3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40" autoAdjust="0"/>
    <p:restoredTop sz="99714" autoAdjust="0"/>
  </p:normalViewPr>
  <p:slideViewPr>
    <p:cSldViewPr>
      <p:cViewPr>
        <p:scale>
          <a:sx n="77" d="100"/>
          <a:sy n="77" d="100"/>
        </p:scale>
        <p:origin x="1476" y="-14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726EF2-EE8D-AC8B-D21D-13C966145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72F25-C646-4C8D-BED0-D859CBE6485F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6134C-BE80-2895-C32B-86539E5A1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1B1FC-D7AB-6356-A289-0EDE87C60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76660-7812-445E-9C11-F0C2F720A3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4903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E75E2-88C8-2EF5-6FEB-BE1D61F3F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0537C-6CD2-4B11-9806-A455040EC0E9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77335E-BA83-CA76-4751-22A691A60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8854D-CDD6-0A86-9D3E-6B5A0D6DA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0AF6B2-DC5F-47E2-AE73-5D25DBB47D5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9801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FBC2C3-0B97-B0CB-5A16-0F51BAD01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8139B-E5B8-4E05-8F4D-82D5853DCE47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102368-629F-429B-794F-2896C99D0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7DB5D8-1F22-8EA8-BF01-158ADF87E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78DE7-9447-4451-9987-4A7F19744A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126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B2C0E-2499-EB8F-F6EB-E89C460F8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D8ECA-6769-4429-A713-A459820E65AF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23976-767B-B09A-8595-47695BEB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C7FDAF-DA86-758D-6A76-0F527F25D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107B27-C19F-4B35-9FD5-DA25D303F4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963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F3E72-2EF5-2EA5-080C-8D77C249B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D8BBBB-400C-46DB-AF45-183FE861280E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EBCB1-B1A1-110C-6507-B289639A9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7E4B6E-D650-1CBA-F873-B7A96CBCC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B80849-28F5-45C8-A352-8EA6F852F6C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4510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89F8D29-3380-EFE5-016C-140BC365B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B065D4-BA0D-43B4-8ADD-2FF7C1B660F4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6CC2364-AEC7-7150-00F3-875B260FC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C73EA31-8101-B26D-A17C-8E19D339E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94A4C-5DB3-44CA-A0A4-8E6CFA17F5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3733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9EA2F996-AE5F-C0FF-4EF3-6FC9992B9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7D763-726F-4A60-9966-72CA63DEA63B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0D1C12B-C7A5-F8CD-C18F-8EDB4C42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33811F-5457-A904-6EBC-A150A9F06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F64F6D-D4A4-4739-A30A-D5FA073DD99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72005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CDA2B47-C142-3D6E-CBB9-2D9AE67F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8EC51-0D82-4917-966F-9ED5A3F2EDCE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0915CC-CFD9-2B04-45E9-57949D735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86436D6-AF09-8EA8-ED72-0215BCA3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A6346-21E1-4EF2-A506-337E92B11AC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32286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444D341-3F57-1F42-8939-4688E0490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43096-9B69-4367-AA0F-E3E58D033A03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CA85A73-AE7B-4A16-BC07-EB0A75CA3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5ED7C23-C887-C78E-CA2E-FA6219E53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C8F60-CB38-43E2-A2CF-6F190996DE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29289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AE0F820-6E0F-D8CE-212E-781E30101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E194-8A1D-440D-B588-F3E9C7C3B20A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3F98C3-4756-CB37-1D62-C96BCD8B1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5AEFA1C-43FA-D97B-FBD6-57FB1680B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B5633-8A8E-4E42-9E64-4ECCF962BB8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1804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5EB5F0-EBDE-ECF6-0B25-04CFFD650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497164-D67F-4793-B74B-61FA40948903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1A961FF-12ED-5308-E161-2C42F24E4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A44FD35-7293-6E08-60D5-71789DFF2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DCE37B-43F9-43A6-9356-5D225C59E0E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454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E4414AF-B84B-C987-38C6-7243A2A4883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55C6216-2F95-E006-61FB-3F6964099A6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DD708-6C86-2FEE-D922-D7848B085E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8475663"/>
            <a:ext cx="16002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C00942B-D6FB-497C-A7AA-B21B61E61EE7}" type="datetimeFigureOut">
              <a:rPr lang="en-GB"/>
              <a:pPr>
                <a:defRPr/>
              </a:pPr>
              <a:t>20/04/2026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A6C57-E05A-B0EC-224F-FDE9FE0F51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8475663"/>
            <a:ext cx="2171700" cy="485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47F7BF-6574-07A7-32C9-70568D1C85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8475663"/>
            <a:ext cx="1600200" cy="4857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5FA8B18-EFF1-4165-8305-306EACA09BE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95B36DB-1E93-48B6-9173-1E6A9D5EB4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710740"/>
              </p:ext>
            </p:extLst>
          </p:nvPr>
        </p:nvGraphicFramePr>
        <p:xfrm>
          <a:off x="0" y="4640263"/>
          <a:ext cx="6851650" cy="34448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6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104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43942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RE</a:t>
                      </a:r>
                    </a:p>
                  </a:txBody>
                  <a:tcPr marL="91441" marR="91441" marT="45758" marB="45758">
                    <a:solidFill>
                      <a:srgbClr val="443B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Computing</a:t>
                      </a:r>
                      <a:endParaRPr lang="en-GB" sz="1800" dirty="0"/>
                    </a:p>
                  </a:txBody>
                  <a:tcPr marL="91441" marR="91441" marT="45758" marB="45758"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49" marB="45749">
                    <a:solidFill>
                      <a:srgbClr val="443B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Art &amp; Design</a:t>
                      </a:r>
                    </a:p>
                  </a:txBody>
                  <a:tcPr marL="91441" marR="91441" marT="45758" marB="45758"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baseline="0" dirty="0">
                          <a:solidFill>
                            <a:schemeClr val="bg1"/>
                          </a:solidFill>
                        </a:rPr>
                        <a:t>Geography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58" marB="45758"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66159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dirty="0">
                          <a:cs typeface="Aharoni" panose="02010803020104030203" pitchFamily="2" charset="-79"/>
                        </a:rPr>
                        <a:t>Who made the world?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1" dirty="0">
                        <a:cs typeface="Aharoni" panose="02010803020104030203" pitchFamily="2" charset="-79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>
                          <a:cs typeface="Aharoni" panose="02010803020104030203" pitchFamily="2" charset="-79"/>
                        </a:rPr>
                        <a:t>Exploring the creation story within the book of Genesis in the Bible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Recalling the creation story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Showing thankfulness to others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haroni" panose="02010803020104030203" pitchFamily="2" charset="-79"/>
                        </a:rPr>
                        <a:t>Giving ways to look after God’s world 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9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8" marB="45758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dirty="0">
                          <a:cs typeface="Aharoni" panose="02010803020104030203" pitchFamily="2" charset="-79"/>
                        </a:rPr>
                        <a:t>Information Technology: Word Processing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1" dirty="0">
                        <a:cs typeface="Aharoni" panose="02010803020104030203" pitchFamily="2" charset="-79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the ‘caps lock’ key to type upper and lower case letters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Separating sentences using full stops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 the ‘enter’ key to start a new line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Saving work using  ‘Save As’</a:t>
                      </a:r>
                      <a:endParaRPr lang="en-GB" sz="500" b="1" dirty="0">
                        <a:cs typeface="Aharoni" panose="02010803020104030203" pitchFamily="2" charset="-79"/>
                      </a:endParaRPr>
                    </a:p>
                  </a:txBody>
                  <a:tcPr marL="91441" marR="91441" marT="45758" marB="45758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91441" marR="91441" marT="45749" marB="45749"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dirty="0"/>
                        <a:t>Printing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1" dirty="0"/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Exploring block printing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Overlapping prints and colours to create patterns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Using raised objects and inks to create images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/>
                        <a:t>Exploring mono-printing and collagraphs</a:t>
                      </a:r>
                    </a:p>
                  </a:txBody>
                  <a:tcPr marL="91441" marR="91441" marT="45758" marB="45758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Who lives here?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5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Locating the UK in the world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Naming and locating the countries within the UK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Naming villages, towns and cities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Identifying human and physical features of the local area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Comparing desirable and undesirable features of the village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GB" sz="9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8" marB="45758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3942">
                <a:tc gridSpan="2">
                  <a:txBody>
                    <a:bodyPr/>
                    <a:lstStyle/>
                    <a:p>
                      <a:pPr marL="0" lvl="0" indent="0" algn="ctr">
                        <a:buFont typeface="Arial" pitchFamily="34" charset="0"/>
                        <a:buNone/>
                      </a:pPr>
                      <a:r>
                        <a:rPr lang="en-GB" sz="1000" b="1" kern="1200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RHE</a:t>
                      </a:r>
                    </a:p>
                  </a:txBody>
                  <a:tcPr marL="91441" marR="91441" marT="45758" marB="45758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ctr">
                        <a:buFont typeface="Arial" pitchFamily="34" charset="0"/>
                        <a:buNone/>
                      </a:pPr>
                      <a:endParaRPr lang="en-GB" sz="1000" b="1" kern="1200" baseline="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0" marB="4575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Music</a:t>
                      </a:r>
                    </a:p>
                  </a:txBody>
                  <a:tcPr marL="91441" marR="91441" marT="45758" marB="45758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PE</a:t>
                      </a:r>
                      <a:endParaRPr lang="en-GB" sz="1800" dirty="0"/>
                    </a:p>
                  </a:txBody>
                  <a:tcPr marL="91441" marR="91441" marT="45758" marB="45758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800" dirty="0"/>
                    </a:p>
                  </a:txBody>
                  <a:tcPr marL="91441" marR="91441" marT="45750" marB="4575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9083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Living in the Wider World - Money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5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why it is important to look after money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Knowing how to make responsible choices with money and the difference between ‘need’ and ‘want’</a:t>
                      </a:r>
                    </a:p>
                  </a:txBody>
                  <a:tcPr marL="91441" marR="91441" marT="45758" marB="4575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en-GB" sz="9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0" marB="4575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Structure - </a:t>
                      </a:r>
                      <a:r>
                        <a:rPr lang="en-GB" sz="9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/>
                        </a:rPr>
                        <a:t>rhythm</a:t>
                      </a:r>
                      <a:endParaRPr lang="en-GB" sz="9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GB" sz="5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Clap a </a:t>
                      </a: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rhythm based on a phrase of a story</a:t>
                      </a:r>
                      <a:endParaRPr lang="en-GB" dirty="0"/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a rhythm in different ways to demonstrate structure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</a:t>
                      </a:r>
                      <a:r>
                        <a:rPr lang="en-GB" sz="900" b="0" kern="1200" baseline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perfo</a:t>
                      </a:r>
                      <a:r>
                        <a:rPr lang="en-GB" sz="9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rm a group composition</a:t>
                      </a:r>
                      <a:endParaRPr lang="en-GB" sz="9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1" marR="91441" marT="45758" marB="4575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Orienteering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5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Working as a team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Solving problems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Recognising key landmarks on a map</a:t>
                      </a:r>
                    </a:p>
                    <a:p>
                      <a:pPr marL="171450" indent="-171450" algn="l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b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Following directions</a:t>
                      </a:r>
                    </a:p>
                  </a:txBody>
                  <a:tcPr marL="91441" marR="91441" marT="45758" marB="45758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900" b="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1441" marR="91441" marT="45750" marB="4575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Rectangle 22">
            <a:extLst>
              <a:ext uri="{FF2B5EF4-FFF2-40B4-BE49-F238E27FC236}">
                <a16:creationId xmlns:a16="http://schemas.microsoft.com/office/drawing/2014/main" id="{B0778267-FEF9-243E-B003-D0177AC2B1D1}"/>
              </a:ext>
            </a:extLst>
          </p:cNvPr>
          <p:cNvSpPr/>
          <p:nvPr/>
        </p:nvSpPr>
        <p:spPr bwMode="auto">
          <a:xfrm>
            <a:off x="0" y="0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EF27DD10-C680-6D81-B284-27CCDB6BD5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6189167"/>
              </p:ext>
            </p:extLst>
          </p:nvPr>
        </p:nvGraphicFramePr>
        <p:xfrm>
          <a:off x="1125538" y="4763"/>
          <a:ext cx="4606925" cy="14938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836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9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03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74380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William Gilbert Endowed Church of England Aided Primary School</a:t>
                      </a:r>
                      <a:endParaRPr lang="en-GB" sz="1200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u="sng" dirty="0"/>
                        <a:t>Curriculum Overview For Parents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8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chemeClr val="tx1"/>
                          </a:solidFill>
                        </a:rPr>
                        <a:t>            Term –</a:t>
                      </a:r>
                      <a:r>
                        <a:rPr lang="en-GB" sz="1200" b="0" baseline="0">
                          <a:solidFill>
                            <a:schemeClr val="tx1"/>
                          </a:solidFill>
                        </a:rPr>
                        <a:t> Summer 1 2026</a:t>
                      </a:r>
                      <a:endParaRPr lang="en-GB" sz="1200" b="0" dirty="0">
                        <a:solidFill>
                          <a:schemeClr val="tx1"/>
                        </a:solidFill>
                      </a:endParaRP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/>
                        <a:t>Year: </a:t>
                      </a:r>
                      <a:r>
                        <a:rPr lang="en-GB" sz="1200" baseline="0"/>
                        <a:t> 2</a:t>
                      </a:r>
                      <a:endParaRPr lang="en-GB" sz="1200"/>
                    </a:p>
                  </a:txBody>
                  <a:tcPr marL="91393" marR="91393" marT="45737" marB="4573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5349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dirty="0"/>
                        <a:t>Theme: Who lives here?</a:t>
                      </a:r>
                      <a:endParaRPr lang="en-GB" sz="1600" b="1" i="1" dirty="0"/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438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Class: Blue</a:t>
                      </a:r>
                    </a:p>
                  </a:txBody>
                  <a:tcPr marL="91393" marR="91393" marT="45737" marB="45737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200"/>
                        <a:t>Miss Hill</a:t>
                      </a:r>
                    </a:p>
                  </a:txBody>
                  <a:tcPr marL="91393" marR="91393" marT="45737" marB="45737"/>
                </a:tc>
                <a:tc hMerge="1"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86" name="TextBox 31">
            <a:extLst>
              <a:ext uri="{FF2B5EF4-FFF2-40B4-BE49-F238E27FC236}">
                <a16:creationId xmlns:a16="http://schemas.microsoft.com/office/drawing/2014/main" id="{BE740E24-4007-C06F-7753-ACDB3BD76C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175"/>
            <a:ext cx="1268413" cy="1516063"/>
          </a:xfrm>
          <a:prstGeom prst="rect">
            <a:avLst/>
          </a:prstGeom>
          <a:solidFill>
            <a:srgbClr val="443BFB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8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050" b="1" dirty="0">
                <a:solidFill>
                  <a:schemeClr val="bg1"/>
                </a:solidFill>
                <a:latin typeface="Arial" panose="020B0604020202020204" pitchFamily="34" charset="0"/>
              </a:rPr>
              <a:t>Term: Summer 1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800" b="1" dirty="0">
                <a:solidFill>
                  <a:schemeClr val="bg1"/>
                </a:solidFill>
                <a:latin typeface="Arial" panose="020B0604020202020204" pitchFamily="34" charset="0"/>
              </a:rPr>
              <a:t>Class: Year 2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C4968437-EBD6-04EC-C9E6-76EE77FAE4F1}"/>
              </a:ext>
            </a:extLst>
          </p:cNvPr>
          <p:cNvSpPr/>
          <p:nvPr/>
        </p:nvSpPr>
        <p:spPr bwMode="auto">
          <a:xfrm>
            <a:off x="5588000" y="3175"/>
            <a:ext cx="1268413" cy="1473200"/>
          </a:xfrm>
          <a:prstGeom prst="rect">
            <a:avLst/>
          </a:prstGeom>
          <a:solidFill>
            <a:srgbClr val="FFFF5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088" name="TextBox 31">
            <a:extLst>
              <a:ext uri="{FF2B5EF4-FFF2-40B4-BE49-F238E27FC236}">
                <a16:creationId xmlns:a16="http://schemas.microsoft.com/office/drawing/2014/main" id="{F48220D0-FCEF-4E3C-6D31-4F81AB19A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83238" y="3175"/>
            <a:ext cx="1268412" cy="1516063"/>
          </a:xfrm>
          <a:prstGeom prst="rect">
            <a:avLst/>
          </a:prstGeom>
          <a:solidFill>
            <a:srgbClr val="443BFB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100" b="1" dirty="0">
                <a:solidFill>
                  <a:schemeClr val="bg1"/>
                </a:solidFill>
                <a:latin typeface="Arial" panose="020B0604020202020204" pitchFamily="34" charset="0"/>
              </a:rPr>
              <a:t>Curriculum Overview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8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endParaRPr lang="en-GB" altLang="en-US" sz="1100" b="1" dirty="0">
              <a:latin typeface="Arial" panose="020B0604020202020204" pitchFamily="34" charset="0"/>
            </a:endParaRP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1050" b="1" dirty="0">
                <a:solidFill>
                  <a:schemeClr val="bg1"/>
                </a:solidFill>
                <a:latin typeface="Arial" panose="020B0604020202020204" pitchFamily="34" charset="0"/>
              </a:rPr>
              <a:t>Term: Summer 1</a:t>
            </a:r>
          </a:p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GB" altLang="en-US" sz="800" b="1" dirty="0">
                <a:solidFill>
                  <a:schemeClr val="bg1"/>
                </a:solidFill>
                <a:latin typeface="Arial" panose="020B0604020202020204" pitchFamily="34" charset="0"/>
              </a:rPr>
              <a:t>Class: Year 2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6D90FD8B-593B-7FB6-8C86-F907B228F7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8558766"/>
              </p:ext>
            </p:extLst>
          </p:nvPr>
        </p:nvGraphicFramePr>
        <p:xfrm>
          <a:off x="6350" y="1476375"/>
          <a:ext cx="6850063" cy="322173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58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3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50095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English</a:t>
                      </a:r>
                    </a:p>
                  </a:txBody>
                  <a:tcPr marT="45640" marB="45640">
                    <a:solidFill>
                      <a:srgbClr val="443B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Mathematics</a:t>
                      </a:r>
                    </a:p>
                  </a:txBody>
                  <a:tcPr marT="45640" marB="45640">
                    <a:solidFill>
                      <a:srgbClr val="443BF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</a:rPr>
                        <a:t>Science</a:t>
                      </a:r>
                    </a:p>
                  </a:txBody>
                  <a:tcPr marT="45640" marB="45640"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34430">
                <a:tc>
                  <a:txBody>
                    <a:bodyPr/>
                    <a:lstStyle/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Writing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3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Poetry and instructions based on ‘What a Ladybird Heard’ by Julia Donaldson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Character description based on the film ‘Up’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endParaRPr lang="en-GB" sz="1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3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3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Discussing the meaning of vocabulary</a:t>
                      </a:r>
                    </a:p>
                    <a:p>
                      <a:pPr marL="171450" lvl="0" indent="-171450">
                        <a:buFont typeface="Arial" pitchFamily="34" charset="0"/>
                        <a:buChar char="•"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Scanning the text to retrieve answers to questions about what they have read</a:t>
                      </a:r>
                      <a:endParaRPr lang="en-GB" sz="8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Grammar</a:t>
                      </a:r>
                    </a:p>
                    <a:p>
                      <a:pPr marL="0" lvl="0" indent="0">
                        <a:buFont typeface="Arial" pitchFamily="34" charset="0"/>
                        <a:buNone/>
                      </a:pPr>
                      <a:endParaRPr lang="en-GB" sz="5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Apostrophes for possession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Adding suffixes to root words such as –</a:t>
                      </a:r>
                      <a:r>
                        <a:rPr lang="en-GB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ful</a:t>
                      </a: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-less, -ness, -</a:t>
                      </a:r>
                      <a:r>
                        <a:rPr lang="en-GB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</a:t>
                      </a: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-er and -</a:t>
                      </a:r>
                      <a:r>
                        <a:rPr lang="en-GB" sz="1000" b="0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est</a:t>
                      </a:r>
                      <a:endParaRPr lang="en-GB" sz="10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endParaRPr lang="en-GB" sz="1000" b="0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40" marB="45640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Column Method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3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Using the column method for adding </a:t>
                      </a: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 subtracting 2-digit numbers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Statistics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3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Making tally charts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Understanding tables and block diagrams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Drawing and interpreting pictograms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Position and Direction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3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Explaining positions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 movements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Describing turns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000" b="0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Making patterns by turning shapes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GB" sz="10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Fractions 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en-GB" sz="10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quarters, halves and thirds</a:t>
                      </a:r>
                      <a:endParaRPr lang="en-GB"/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r>
                        <a:rPr lang="en-GB" sz="1000" b="1" kern="1200" baseline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Time</a:t>
                      </a:r>
                      <a:endParaRPr lang="en-GB" sz="1000" b="1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endParaRPr lang="en-GB" sz="10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en-GB" sz="10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640" marB="45640">
                    <a:noFill/>
                  </a:tcPr>
                </a:tc>
                <a:tc>
                  <a:txBody>
                    <a:bodyPr/>
                    <a:lstStyle/>
                    <a:p>
                      <a:pPr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GB" sz="1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Animals including Humans</a:t>
                      </a:r>
                    </a:p>
                    <a:p>
                      <a:pPr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en-GB" sz="1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(Life Cycles)</a:t>
                      </a:r>
                    </a:p>
                    <a:p>
                      <a:pPr algn="l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GB" sz="500" b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endParaRPr lang="en-GB" sz="200" dirty="0">
                        <a:latin typeface="+mn-lt"/>
                        <a:cs typeface="Calibri" panose="020F0502020204030204" pitchFamily="34" charset="0"/>
                      </a:endParaRP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 dirty="0">
                          <a:latin typeface="+mn-lt"/>
                          <a:cs typeface="Calibri" panose="020F0502020204030204" pitchFamily="34" charset="0"/>
                        </a:rPr>
                        <a:t>Exploring what animals need to survive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 dirty="0">
                          <a:latin typeface="+mn-lt"/>
                          <a:cs typeface="Calibri" panose="020F0502020204030204" pitchFamily="34" charset="0"/>
                        </a:rPr>
                        <a:t>Recognising offspring of different animals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 dirty="0">
                          <a:latin typeface="+mn-lt"/>
                          <a:cs typeface="Calibri" panose="020F0502020204030204" pitchFamily="34" charset="0"/>
                        </a:rPr>
                        <a:t>Understanding that a life cycle of a living things is the changes it goes through from the beginning of its life until it dies</a:t>
                      </a:r>
                    </a:p>
                    <a:p>
                      <a:pPr marL="171450" indent="-171450" eaLnBrk="1" fontAlgn="auto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en-GB" sz="1000" dirty="0">
                          <a:latin typeface="+mn-lt"/>
                          <a:cs typeface="Calibri" panose="020F0502020204030204" pitchFamily="34" charset="0"/>
                        </a:rPr>
                        <a:t>Describing the life cycle  of a human, frog and butterfly</a:t>
                      </a:r>
                    </a:p>
                  </a:txBody>
                  <a:tcPr marT="45640" marB="4564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0F066639-C5DE-61D3-5678-48BA582B4D7D}"/>
              </a:ext>
            </a:extLst>
          </p:cNvPr>
          <p:cNvGraphicFramePr>
            <a:graphicFrameLocks noGrp="1"/>
          </p:cNvGraphicFramePr>
          <p:nvPr/>
        </p:nvGraphicFramePr>
        <p:xfrm>
          <a:off x="6350" y="8069263"/>
          <a:ext cx="6850063" cy="10699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8500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213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bg1"/>
                          </a:solidFill>
                        </a:rPr>
                        <a:t>Things to look for and do at home:</a:t>
                      </a:r>
                    </a:p>
                  </a:txBody>
                  <a:tcPr marL="91427" marR="91427" marT="45769" marB="45769">
                    <a:solidFill>
                      <a:srgbClr val="443B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7840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with an adult multiple times at home – </a:t>
                      </a: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asking questions and discussing what has been read</a:t>
                      </a:r>
                      <a:endParaRPr lang="en-GB" sz="900" b="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Recalling multiplication and </a:t>
                      </a: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division facts </a:t>
                      </a: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 the following order: 10x, 2x, 5x, 3x </a:t>
                      </a: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</a:t>
                      </a:r>
                      <a:r>
                        <a:rPr lang="en-GB" sz="900" b="1" kern="1200" baseline="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TTRockStars</a:t>
                      </a: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 Hit the Button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Weekly home learning tasks – Spellings and tasks within their named SATS Practice folder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9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Creative home learning ideas: </a:t>
                      </a:r>
                      <a:r>
                        <a:rPr lang="en-GB" sz="9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the local area and taking photographs of human and physical features, making a tally chart of the number of different things you see out and about, comparing a chosen village, town or city, drawing a map of the UK</a:t>
                      </a:r>
                      <a:endParaRPr lang="en-GB" sz="900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27" marR="91427" marT="45769" marB="45769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2111" name="Picture 2" descr="Great Britain Map of UK and Ireland British Isles Blank map, great  transparent background PNG clipart | HiClipart">
            <a:extLst>
              <a:ext uri="{FF2B5EF4-FFF2-40B4-BE49-F238E27FC236}">
                <a16:creationId xmlns:a16="http://schemas.microsoft.com/office/drawing/2014/main" id="{57DA4654-B74D-9542-7D6D-2B107F93A2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925" y="381000"/>
            <a:ext cx="61436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2" name="Picture 2">
            <a:extLst>
              <a:ext uri="{FF2B5EF4-FFF2-40B4-BE49-F238E27FC236}">
                <a16:creationId xmlns:a16="http://schemas.microsoft.com/office/drawing/2014/main" id="{7AE804E2-DC13-68C1-435B-4930B5C5C5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1994">
            <a:off x="6391275" y="593725"/>
            <a:ext cx="3540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3" name="Picture 4">
            <a:extLst>
              <a:ext uri="{FF2B5EF4-FFF2-40B4-BE49-F238E27FC236}">
                <a16:creationId xmlns:a16="http://schemas.microsoft.com/office/drawing/2014/main" id="{2A1C4246-7850-214C-16DA-688DE4FFB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4813">
            <a:off x="5705475" y="693738"/>
            <a:ext cx="312738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4" name="Picture 5">
            <a:extLst>
              <a:ext uri="{FF2B5EF4-FFF2-40B4-BE49-F238E27FC236}">
                <a16:creationId xmlns:a16="http://schemas.microsoft.com/office/drawing/2014/main" id="{9542F193-46B5-5857-49D1-54DB33AA81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8806">
            <a:off x="5743575" y="420688"/>
            <a:ext cx="35877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5" name="Picture 2" descr="Great Britain Map of UK and Ireland British Isles Blank map, great  transparent background PNG clipart | HiClipart">
            <a:extLst>
              <a:ext uri="{FF2B5EF4-FFF2-40B4-BE49-F238E27FC236}">
                <a16:creationId xmlns:a16="http://schemas.microsoft.com/office/drawing/2014/main" id="{5612A8BE-BCDC-E17B-4913-D678413847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379413"/>
            <a:ext cx="614363" cy="73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6" name="Picture 7">
            <a:extLst>
              <a:ext uri="{FF2B5EF4-FFF2-40B4-BE49-F238E27FC236}">
                <a16:creationId xmlns:a16="http://schemas.microsoft.com/office/drawing/2014/main" id="{C9B00C4D-C6A1-6530-0A97-FA01668057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11994">
            <a:off x="812800" y="592138"/>
            <a:ext cx="354013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7" name="Picture 9">
            <a:extLst>
              <a:ext uri="{FF2B5EF4-FFF2-40B4-BE49-F238E27FC236}">
                <a16:creationId xmlns:a16="http://schemas.microsoft.com/office/drawing/2014/main" id="{D81F223B-AF57-3029-1E99-251D96B90F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34813">
            <a:off x="127000" y="692150"/>
            <a:ext cx="312738" cy="41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18" name="Picture 10">
            <a:extLst>
              <a:ext uri="{FF2B5EF4-FFF2-40B4-BE49-F238E27FC236}">
                <a16:creationId xmlns:a16="http://schemas.microsoft.com/office/drawing/2014/main" id="{965BF815-8D47-A912-C509-578FF44E0C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98806">
            <a:off x="165100" y="417513"/>
            <a:ext cx="35877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2f1d325-4cb6-4428-8030-8c133dba3385">
      <Terms xmlns="http://schemas.microsoft.com/office/infopath/2007/PartnerControls"/>
    </lcf76f155ced4ddcb4097134ff3c332f>
    <TaxCatchAll xmlns="9c028657-b331-4746-bff2-5c6ab46ed246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568C9F5823BC844A011B3CDF13D093B" ma:contentTypeVersion="12" ma:contentTypeDescription="Create a new document." ma:contentTypeScope="" ma:versionID="de4394ede43c1ba32d46f297c48d1a44">
  <xsd:schema xmlns:xsd="http://www.w3.org/2001/XMLSchema" xmlns:xs="http://www.w3.org/2001/XMLSchema" xmlns:p="http://schemas.microsoft.com/office/2006/metadata/properties" xmlns:ns2="b2f1d325-4cb6-4428-8030-8c133dba3385" xmlns:ns3="9c028657-b331-4746-bff2-5c6ab46ed246" targetNamespace="http://schemas.microsoft.com/office/2006/metadata/properties" ma:root="true" ma:fieldsID="d10201b180e32b77f896674183255a45" ns2:_="" ns3:_="">
    <xsd:import namespace="b2f1d325-4cb6-4428-8030-8c133dba3385"/>
    <xsd:import namespace="9c028657-b331-4746-bff2-5c6ab46ed2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f1d325-4cb6-4428-8030-8c133dba338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6b5a9e40-5c8f-4e4e-b4e1-dae2113df39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028657-b331-4746-bff2-5c6ab46ed24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9a7909-3b7f-4065-b879-c80572402a64}" ma:internalName="TaxCatchAll" ma:showField="CatchAllData" ma:web="9c028657-b331-4746-bff2-5c6ab46ed2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E5390A-8AE6-49CA-9683-F538061FC48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3949693-74F1-405C-A4B9-BD2F2E42F300}"/>
</file>

<file path=customXml/itemProps3.xml><?xml version="1.0" encoding="utf-8"?>
<ds:datastoreItem xmlns:ds="http://schemas.openxmlformats.org/officeDocument/2006/customXml" ds:itemID="{28998DE8-44A9-4E36-AE1E-07EC895A422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9177</TotalTime>
  <Words>553</Words>
  <Application>Microsoft Office PowerPoint</Application>
  <PresentationFormat>On-screen Show (4:3)</PresentationFormat>
  <Paragraphs>119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</dc:creator>
  <cp:lastModifiedBy>B Rice</cp:lastModifiedBy>
  <cp:revision>270</cp:revision>
  <cp:lastPrinted>2016-01-22T11:06:40Z</cp:lastPrinted>
  <dcterms:created xsi:type="dcterms:W3CDTF">2015-04-28T21:00:47Z</dcterms:created>
  <dcterms:modified xsi:type="dcterms:W3CDTF">2026-04-20T13:38:12Z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0x0101004568C9F5823BC844A011B3CDF13D093B</vt:lpwstr>
  </property>
</Properties>
</file>