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4806"/>
    <a:srgbClr val="7654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2058" y="45"/>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talie CLARK" userId="d65d3b27-b7f0-48da-94f0-8206240faa6e" providerId="ADAL" clId="{E20A989D-6A72-43BD-931B-DA1A676B2B19}"/>
    <pc:docChg chg="modSld">
      <pc:chgData name="Natalie CLARK" userId="d65d3b27-b7f0-48da-94f0-8206240faa6e" providerId="ADAL" clId="{E20A989D-6A72-43BD-931B-DA1A676B2B19}" dt="2024-06-24T16:48:26.778" v="40" actId="20577"/>
      <pc:docMkLst>
        <pc:docMk/>
      </pc:docMkLst>
      <pc:sldChg chg="modSp mod">
        <pc:chgData name="Natalie CLARK" userId="d65d3b27-b7f0-48da-94f0-8206240faa6e" providerId="ADAL" clId="{E20A989D-6A72-43BD-931B-DA1A676B2B19}" dt="2024-06-24T16:48:26.778" v="40" actId="20577"/>
        <pc:sldMkLst>
          <pc:docMk/>
          <pc:sldMk cId="2670320297" sldId="259"/>
        </pc:sldMkLst>
        <pc:spChg chg="mod">
          <ac:chgData name="Natalie CLARK" userId="d65d3b27-b7f0-48da-94f0-8206240faa6e" providerId="ADAL" clId="{E20A989D-6A72-43BD-931B-DA1A676B2B19}" dt="2024-06-24T16:48:09.096" v="31" actId="14100"/>
          <ac:spMkLst>
            <pc:docMk/>
            <pc:sldMk cId="2670320297" sldId="259"/>
            <ac:spMk id="2" creationId="{00000000-0000-0000-0000-000000000000}"/>
          </ac:spMkLst>
        </pc:spChg>
        <pc:spChg chg="mod">
          <ac:chgData name="Natalie CLARK" userId="d65d3b27-b7f0-48da-94f0-8206240faa6e" providerId="ADAL" clId="{E20A989D-6A72-43BD-931B-DA1A676B2B19}" dt="2024-06-24T16:47:36.187" v="11" actId="20577"/>
          <ac:spMkLst>
            <pc:docMk/>
            <pc:sldMk cId="2670320297" sldId="259"/>
            <ac:spMk id="8" creationId="{00000000-0000-0000-0000-000000000000}"/>
          </ac:spMkLst>
        </pc:spChg>
        <pc:spChg chg="mod">
          <ac:chgData name="Natalie CLARK" userId="d65d3b27-b7f0-48da-94f0-8206240faa6e" providerId="ADAL" clId="{E20A989D-6A72-43BD-931B-DA1A676B2B19}" dt="2024-06-24T16:48:26.778" v="40" actId="20577"/>
          <ac:spMkLst>
            <pc:docMk/>
            <pc:sldMk cId="2670320297" sldId="259"/>
            <ac:spMk id="10"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1A503F-3076-4F66-AD9F-854244BACC8A}" type="datetimeFigureOut">
              <a:rPr lang="en-GB" smtClean="0"/>
              <a:t>24/06/2024</a:t>
            </a:fld>
            <a:endParaRPr lang="en-GB"/>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CB8333-6061-44CA-8FD0-8D93172A6AB2}" type="slidenum">
              <a:rPr lang="en-GB" smtClean="0"/>
              <a:t>‹#›</a:t>
            </a:fld>
            <a:endParaRPr lang="en-GB"/>
          </a:p>
        </p:txBody>
      </p:sp>
    </p:spTree>
    <p:extLst>
      <p:ext uri="{BB962C8B-B14F-4D97-AF65-F5344CB8AC3E}">
        <p14:creationId xmlns:p14="http://schemas.microsoft.com/office/powerpoint/2010/main" val="1439822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BCB8333-6061-44CA-8FD0-8D93172A6AB2}" type="slidenum">
              <a:rPr lang="en-GB" smtClean="0"/>
              <a:t>1</a:t>
            </a:fld>
            <a:endParaRPr lang="en-GB"/>
          </a:p>
        </p:txBody>
      </p:sp>
    </p:spTree>
    <p:extLst>
      <p:ext uri="{BB962C8B-B14F-4D97-AF65-F5344CB8AC3E}">
        <p14:creationId xmlns:p14="http://schemas.microsoft.com/office/powerpoint/2010/main" val="16898395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7" name="Date Placeholder 6"/>
          <p:cNvSpPr>
            <a:spLocks noGrp="1"/>
          </p:cNvSpPr>
          <p:nvPr>
            <p:ph type="dt" sz="half" idx="10"/>
          </p:nvPr>
        </p:nvSpPr>
        <p:spPr/>
        <p:txBody>
          <a:bodyPr/>
          <a:lstStyle/>
          <a:p>
            <a:fld id="{ED64F643-5658-4C15-AC1E-92BBDC396417}" type="datetimeFigureOut">
              <a:rPr lang="en-GB" smtClean="0"/>
              <a:t>24/06/2024</a:t>
            </a:fld>
            <a:endParaRPr lang="en-GB"/>
          </a:p>
        </p:txBody>
      </p:sp>
      <p:sp>
        <p:nvSpPr>
          <p:cNvPr id="8" name="Footer Placeholder 7"/>
          <p:cNvSpPr>
            <a:spLocks noGrp="1"/>
          </p:cNvSpPr>
          <p:nvPr>
            <p:ph type="ftr" sz="quarter" idx="11"/>
          </p:nvPr>
        </p:nvSpPr>
        <p:spPr/>
        <p:txBody>
          <a:bodyPr/>
          <a:lstStyle/>
          <a:p>
            <a:r>
              <a:rPr lang="en-GB"/>
              <a:t>Ancient Influences- Plato</a:t>
            </a:r>
            <a:endParaRPr lang="en-GB" dirty="0"/>
          </a:p>
        </p:txBody>
      </p:sp>
      <p:sp>
        <p:nvSpPr>
          <p:cNvPr id="9" name="Slide Number Placeholder 8"/>
          <p:cNvSpPr>
            <a:spLocks noGrp="1"/>
          </p:cNvSpPr>
          <p:nvPr>
            <p:ph type="sldNum" sz="quarter" idx="12"/>
          </p:nvPr>
        </p:nvSpPr>
        <p:spPr/>
        <p:txBody>
          <a:bodyPr/>
          <a:lstStyle/>
          <a:p>
            <a:fld id="{E1494C4A-4E26-447C-8DA1-6B5F2CE8E4AE}" type="slidenum">
              <a:rPr lang="en-GB" smtClean="0"/>
              <a:t>‹#›</a:t>
            </a:fld>
            <a:endParaRPr lang="en-GB" dirty="0"/>
          </a:p>
        </p:txBody>
      </p:sp>
    </p:spTree>
    <p:extLst>
      <p:ext uri="{BB962C8B-B14F-4D97-AF65-F5344CB8AC3E}">
        <p14:creationId xmlns:p14="http://schemas.microsoft.com/office/powerpoint/2010/main" val="2518092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D64F643-5658-4C15-AC1E-92BBDC396417}" type="datetimeFigureOut">
              <a:rPr lang="en-GB" smtClean="0"/>
              <a:t>24/06/2024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1494C4A-4E26-447C-8DA1-6B5F2CE8E4AE}" type="slidenum">
              <a:rPr lang="en-GB" smtClean="0"/>
              <a:t>‹#›</a:t>
            </a:fld>
            <a:endParaRPr lang="en-GB"/>
          </a:p>
        </p:txBody>
      </p:sp>
    </p:spTree>
    <p:extLst>
      <p:ext uri="{BB962C8B-B14F-4D97-AF65-F5344CB8AC3E}">
        <p14:creationId xmlns:p14="http://schemas.microsoft.com/office/powerpoint/2010/main" val="2943167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D64F643-5658-4C15-AC1E-92BBDC396417}" type="datetimeFigureOut">
              <a:rPr lang="en-GB" smtClean="0"/>
              <a:t>24/06/2024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1494C4A-4E26-447C-8DA1-6B5F2CE8E4AE}" type="slidenum">
              <a:rPr lang="en-GB" smtClean="0"/>
              <a:t>‹#›</a:t>
            </a:fld>
            <a:endParaRPr lang="en-GB"/>
          </a:p>
        </p:txBody>
      </p:sp>
    </p:spTree>
    <p:extLst>
      <p:ext uri="{BB962C8B-B14F-4D97-AF65-F5344CB8AC3E}">
        <p14:creationId xmlns:p14="http://schemas.microsoft.com/office/powerpoint/2010/main" val="1466112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D64F643-5658-4C15-AC1E-92BBDC396417}" type="datetimeFigureOut">
              <a:rPr lang="en-GB" smtClean="0"/>
              <a:t>24/06/2024</a:t>
            </a:fld>
            <a:endParaRPr lang="en-GB"/>
          </a:p>
        </p:txBody>
      </p:sp>
      <p:sp>
        <p:nvSpPr>
          <p:cNvPr id="8" name="Footer Placeholder 7"/>
          <p:cNvSpPr>
            <a:spLocks noGrp="1"/>
          </p:cNvSpPr>
          <p:nvPr>
            <p:ph type="ftr" sz="quarter" idx="11"/>
          </p:nvPr>
        </p:nvSpPr>
        <p:spPr/>
        <p:txBody>
          <a:bodyPr/>
          <a:lstStyle/>
          <a:p>
            <a:r>
              <a:rPr lang="en-GB"/>
              <a:t>Ancient Influences- Plato</a:t>
            </a:r>
            <a:endParaRPr lang="en-GB" dirty="0"/>
          </a:p>
        </p:txBody>
      </p:sp>
      <p:sp>
        <p:nvSpPr>
          <p:cNvPr id="9" name="Slide Number Placeholder 8"/>
          <p:cNvSpPr>
            <a:spLocks noGrp="1"/>
          </p:cNvSpPr>
          <p:nvPr>
            <p:ph type="sldNum" sz="quarter" idx="12"/>
          </p:nvPr>
        </p:nvSpPr>
        <p:spPr/>
        <p:txBody>
          <a:bodyPr/>
          <a:lstStyle/>
          <a:p>
            <a:fld id="{E1494C4A-4E26-447C-8DA1-6B5F2CE8E4AE}" type="slidenum">
              <a:rPr lang="en-GB" smtClean="0"/>
              <a:t>‹#›</a:t>
            </a:fld>
            <a:endParaRPr lang="en-GB" dirty="0"/>
          </a:p>
        </p:txBody>
      </p:sp>
    </p:spTree>
    <p:extLst>
      <p:ext uri="{BB962C8B-B14F-4D97-AF65-F5344CB8AC3E}">
        <p14:creationId xmlns:p14="http://schemas.microsoft.com/office/powerpoint/2010/main" val="279014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64F643-5658-4C15-AC1E-92BBDC396417}" type="datetimeFigureOut">
              <a:rPr lang="en-GB" smtClean="0"/>
              <a:t>24/06/2024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1494C4A-4E26-447C-8DA1-6B5F2CE8E4AE}" type="slidenum">
              <a:rPr lang="en-GB" smtClean="0"/>
              <a:t>‹#›</a:t>
            </a:fld>
            <a:endParaRPr lang="en-GB"/>
          </a:p>
        </p:txBody>
      </p:sp>
    </p:spTree>
    <p:extLst>
      <p:ext uri="{BB962C8B-B14F-4D97-AF65-F5344CB8AC3E}">
        <p14:creationId xmlns:p14="http://schemas.microsoft.com/office/powerpoint/2010/main" val="1344255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D64F643-5658-4C15-AC1E-92BBDC396417}" type="datetimeFigureOut">
              <a:rPr lang="en-GB" smtClean="0"/>
              <a:t>24/06/2024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1494C4A-4E26-447C-8DA1-6B5F2CE8E4AE}" type="slidenum">
              <a:rPr lang="en-GB" smtClean="0"/>
              <a:t>‹#›</a:t>
            </a:fld>
            <a:endParaRPr lang="en-GB"/>
          </a:p>
        </p:txBody>
      </p:sp>
    </p:spTree>
    <p:extLst>
      <p:ext uri="{BB962C8B-B14F-4D97-AF65-F5344CB8AC3E}">
        <p14:creationId xmlns:p14="http://schemas.microsoft.com/office/powerpoint/2010/main" val="46655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D64F643-5658-4C15-AC1E-92BBDC396417}" type="datetimeFigureOut">
              <a:rPr lang="en-GB" smtClean="0"/>
              <a:t>24/06/2024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1494C4A-4E26-447C-8DA1-6B5F2CE8E4AE}" type="slidenum">
              <a:rPr lang="en-GB" smtClean="0"/>
              <a:t>‹#›</a:t>
            </a:fld>
            <a:endParaRPr lang="en-GB"/>
          </a:p>
        </p:txBody>
      </p:sp>
    </p:spTree>
    <p:extLst>
      <p:ext uri="{BB962C8B-B14F-4D97-AF65-F5344CB8AC3E}">
        <p14:creationId xmlns:p14="http://schemas.microsoft.com/office/powerpoint/2010/main" val="1062244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D64F643-5658-4C15-AC1E-92BBDC396417}" type="datetimeFigureOut">
              <a:rPr lang="en-GB" smtClean="0"/>
              <a:t>24/06/2024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1494C4A-4E26-447C-8DA1-6B5F2CE8E4AE}" type="slidenum">
              <a:rPr lang="en-GB" smtClean="0"/>
              <a:t>‹#›</a:t>
            </a:fld>
            <a:endParaRPr lang="en-GB"/>
          </a:p>
        </p:txBody>
      </p:sp>
    </p:spTree>
    <p:extLst>
      <p:ext uri="{BB962C8B-B14F-4D97-AF65-F5344CB8AC3E}">
        <p14:creationId xmlns:p14="http://schemas.microsoft.com/office/powerpoint/2010/main" val="3521911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64F643-5658-4C15-AC1E-92BBDC396417}" type="datetimeFigureOut">
              <a:rPr lang="en-GB" smtClean="0"/>
              <a:t>24/06/2024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1494C4A-4E26-447C-8DA1-6B5F2CE8E4AE}" type="slidenum">
              <a:rPr lang="en-GB" smtClean="0"/>
              <a:t>‹#›</a:t>
            </a:fld>
            <a:endParaRPr lang="en-GB"/>
          </a:p>
        </p:txBody>
      </p:sp>
    </p:spTree>
    <p:extLst>
      <p:ext uri="{BB962C8B-B14F-4D97-AF65-F5344CB8AC3E}">
        <p14:creationId xmlns:p14="http://schemas.microsoft.com/office/powerpoint/2010/main" val="486440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D64F643-5658-4C15-AC1E-92BBDC396417}" type="datetimeFigureOut">
              <a:rPr lang="en-GB" smtClean="0"/>
              <a:t>24/06/2024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1494C4A-4E26-447C-8DA1-6B5F2CE8E4AE}" type="slidenum">
              <a:rPr lang="en-GB" smtClean="0"/>
              <a:t>‹#›</a:t>
            </a:fld>
            <a:endParaRPr lang="en-GB"/>
          </a:p>
        </p:txBody>
      </p:sp>
    </p:spTree>
    <p:extLst>
      <p:ext uri="{BB962C8B-B14F-4D97-AF65-F5344CB8AC3E}">
        <p14:creationId xmlns:p14="http://schemas.microsoft.com/office/powerpoint/2010/main" val="2648295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D64F643-5658-4C15-AC1E-92BBDC396417}" type="datetimeFigureOut">
              <a:rPr lang="en-GB" smtClean="0"/>
              <a:t>24/06/2024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1494C4A-4E26-447C-8DA1-6B5F2CE8E4AE}" type="slidenum">
              <a:rPr lang="en-GB" smtClean="0"/>
              <a:t>‹#›</a:t>
            </a:fld>
            <a:endParaRPr lang="en-GB"/>
          </a:p>
        </p:txBody>
      </p:sp>
    </p:spTree>
    <p:extLst>
      <p:ext uri="{BB962C8B-B14F-4D97-AF65-F5344CB8AC3E}">
        <p14:creationId xmlns:p14="http://schemas.microsoft.com/office/powerpoint/2010/main" val="2825472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ED64F643-5658-4C15-AC1E-92BBDC396417}" type="datetimeFigureOut">
              <a:rPr lang="en-GB" smtClean="0"/>
              <a:t>24/06/2024</a:t>
            </a:fld>
            <a:endParaRPr lang="en-GB"/>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a:t>Ancient Influences- Plato</a:t>
            </a:r>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GB" dirty="0"/>
              <a:t>1</a:t>
            </a:r>
          </a:p>
        </p:txBody>
      </p:sp>
    </p:spTree>
    <p:extLst>
      <p:ext uri="{BB962C8B-B14F-4D97-AF65-F5344CB8AC3E}">
        <p14:creationId xmlns:p14="http://schemas.microsoft.com/office/powerpoint/2010/main" val="31414155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_rels/slide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8640" y="899592"/>
            <a:ext cx="6192688" cy="212365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200" b="1" dirty="0">
                <a:solidFill>
                  <a:schemeClr val="tx2"/>
                </a:solidFill>
              </a:rPr>
              <a:t>WHO</a:t>
            </a:r>
          </a:p>
          <a:p>
            <a:pPr marL="171450" indent="-171450">
              <a:buFont typeface="Arial" pitchFamily="34" charset="0"/>
              <a:buChar char="•"/>
            </a:pPr>
            <a:r>
              <a:rPr lang="en-GB" sz="1200" dirty="0">
                <a:solidFill>
                  <a:schemeClr val="tx2"/>
                </a:solidFill>
              </a:rPr>
              <a:t>384-322 BCE</a:t>
            </a:r>
          </a:p>
          <a:p>
            <a:pPr marL="171450" indent="-171450">
              <a:buFont typeface="Arial" pitchFamily="34" charset="0"/>
              <a:buChar char="•"/>
            </a:pPr>
            <a:r>
              <a:rPr lang="en-GB" sz="1200" dirty="0">
                <a:solidFill>
                  <a:schemeClr val="tx2"/>
                </a:solidFill>
              </a:rPr>
              <a:t>Father of empiricism</a:t>
            </a:r>
          </a:p>
          <a:p>
            <a:pPr marL="171450" indent="-171450">
              <a:buFont typeface="Arial" pitchFamily="34" charset="0"/>
              <a:buChar char="•"/>
            </a:pPr>
            <a:r>
              <a:rPr lang="en-GB" sz="1200" dirty="0">
                <a:solidFill>
                  <a:schemeClr val="tx2"/>
                </a:solidFill>
              </a:rPr>
              <a:t>Born in Macedonia (in Greece)</a:t>
            </a:r>
          </a:p>
          <a:p>
            <a:pPr marL="171450" indent="-171450">
              <a:buFont typeface="Arial" pitchFamily="34" charset="0"/>
              <a:buChar char="•"/>
            </a:pPr>
            <a:r>
              <a:rPr lang="en-GB" sz="1200" dirty="0">
                <a:solidFill>
                  <a:schemeClr val="tx2"/>
                </a:solidFill>
              </a:rPr>
              <a:t>Pupil of Plato </a:t>
            </a:r>
          </a:p>
          <a:p>
            <a:pPr marL="171450" indent="-171450">
              <a:buFont typeface="Arial" pitchFamily="34" charset="0"/>
              <a:buChar char="•"/>
            </a:pPr>
            <a:r>
              <a:rPr lang="en-GB" sz="1200" dirty="0">
                <a:solidFill>
                  <a:schemeClr val="tx2"/>
                </a:solidFill>
              </a:rPr>
              <a:t>Investigated science in particular biology – his works were not surpassed for almost 2000 years</a:t>
            </a:r>
          </a:p>
          <a:p>
            <a:pPr marL="171450" indent="-171450">
              <a:buFont typeface="Arial" pitchFamily="34" charset="0"/>
              <a:buChar char="•"/>
            </a:pPr>
            <a:r>
              <a:rPr lang="en-GB" sz="1200" dirty="0">
                <a:solidFill>
                  <a:schemeClr val="tx2"/>
                </a:solidFill>
              </a:rPr>
              <a:t>Tutor to Alexander the Great</a:t>
            </a:r>
          </a:p>
          <a:p>
            <a:pPr marL="171450" indent="-171450">
              <a:buFont typeface="Arial" pitchFamily="34" charset="0"/>
              <a:buChar char="•"/>
            </a:pPr>
            <a:r>
              <a:rPr lang="en-GB" sz="1200" dirty="0">
                <a:solidFill>
                  <a:schemeClr val="tx2"/>
                </a:solidFill>
              </a:rPr>
              <a:t>Set up the Lyceum School</a:t>
            </a:r>
          </a:p>
          <a:p>
            <a:pPr marL="171450" indent="-171450">
              <a:buFont typeface="Arial" pitchFamily="34" charset="0"/>
              <a:buChar char="•"/>
            </a:pPr>
            <a:r>
              <a:rPr lang="en-GB" sz="1200" dirty="0">
                <a:solidFill>
                  <a:schemeClr val="tx2"/>
                </a:solidFill>
              </a:rPr>
              <a:t>Also wrote about drama, rhetoric, ethics amongst other things.</a:t>
            </a:r>
          </a:p>
          <a:p>
            <a:pPr marL="171450" indent="-171450">
              <a:buFont typeface="Arial" pitchFamily="34" charset="0"/>
              <a:buChar char="•"/>
            </a:pPr>
            <a:r>
              <a:rPr lang="en-GB" sz="1200" dirty="0">
                <a:solidFill>
                  <a:schemeClr val="tx2"/>
                </a:solidFill>
              </a:rPr>
              <a:t>Great admirer of Plato – but did not totally agree with his approach.</a:t>
            </a:r>
          </a:p>
        </p:txBody>
      </p:sp>
      <p:sp>
        <p:nvSpPr>
          <p:cNvPr id="6" name="Rounded Rectangle 5"/>
          <p:cNvSpPr/>
          <p:nvPr/>
        </p:nvSpPr>
        <p:spPr>
          <a:xfrm>
            <a:off x="188640" y="3203848"/>
            <a:ext cx="6264696" cy="2664296"/>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r>
              <a:rPr lang="en-GB" sz="1200" b="1" dirty="0">
                <a:solidFill>
                  <a:srgbClr val="7030A0"/>
                </a:solidFill>
              </a:rPr>
              <a:t>WHAT</a:t>
            </a:r>
            <a:endParaRPr lang="en-GB" sz="1200" dirty="0">
              <a:solidFill>
                <a:srgbClr val="7030A0"/>
              </a:solidFill>
            </a:endParaRPr>
          </a:p>
          <a:p>
            <a:pPr marL="171450" indent="-171450">
              <a:buFont typeface="Arial" pitchFamily="34" charset="0"/>
              <a:buChar char="•"/>
            </a:pPr>
            <a:r>
              <a:rPr lang="en-GB" sz="1200" dirty="0">
                <a:solidFill>
                  <a:srgbClr val="7030A0"/>
                </a:solidFill>
              </a:rPr>
              <a:t>Physical world around us is the key to knowledge (not an imaginary world of forms)</a:t>
            </a:r>
          </a:p>
          <a:p>
            <a:pPr marL="171450" indent="-171450">
              <a:buFont typeface="Arial" pitchFamily="34" charset="0"/>
              <a:buChar char="•"/>
            </a:pPr>
            <a:r>
              <a:rPr lang="en-GB" sz="1200" dirty="0">
                <a:solidFill>
                  <a:srgbClr val="7030A0"/>
                </a:solidFill>
              </a:rPr>
              <a:t>Experience through the senses and observation is how we learn – empirical evidence is the basis for knowledge.</a:t>
            </a:r>
          </a:p>
          <a:p>
            <a:pPr marL="171450" indent="-171450">
              <a:buFont typeface="Arial" pitchFamily="34" charset="0"/>
              <a:buChar char="•"/>
            </a:pPr>
            <a:r>
              <a:rPr lang="en-GB" sz="1200" dirty="0">
                <a:solidFill>
                  <a:srgbClr val="7030A0"/>
                </a:solidFill>
              </a:rPr>
              <a:t>Interested in explaining why things exist as they do.</a:t>
            </a:r>
          </a:p>
          <a:p>
            <a:pPr marL="171450" indent="-171450">
              <a:buFont typeface="Arial" pitchFamily="34" charset="0"/>
              <a:buChar char="•"/>
            </a:pPr>
            <a:r>
              <a:rPr lang="en-GB" sz="1200" dirty="0">
                <a:solidFill>
                  <a:srgbClr val="7030A0"/>
                </a:solidFill>
              </a:rPr>
              <a:t>Rejected Plato’s dualist view of the world and of the body and soul.</a:t>
            </a:r>
          </a:p>
          <a:p>
            <a:pPr marL="171450" indent="-171450">
              <a:buFont typeface="Arial" pitchFamily="34" charset="0"/>
              <a:buChar char="•"/>
            </a:pPr>
            <a:r>
              <a:rPr lang="en-GB" sz="1200" dirty="0">
                <a:solidFill>
                  <a:srgbClr val="7030A0"/>
                </a:solidFill>
              </a:rPr>
              <a:t>Acknowledged that everything in the physical world is in a constant state of motion/change</a:t>
            </a:r>
          </a:p>
          <a:p>
            <a:pPr marL="171450" indent="-171450">
              <a:buFont typeface="Arial" pitchFamily="34" charset="0"/>
              <a:buChar char="•"/>
            </a:pPr>
            <a:r>
              <a:rPr lang="en-GB" sz="1200" dirty="0">
                <a:solidFill>
                  <a:srgbClr val="7030A0"/>
                </a:solidFill>
              </a:rPr>
              <a:t>Studying this change and the cause of it could lead to knowledge.</a:t>
            </a:r>
          </a:p>
          <a:p>
            <a:pPr marL="171450" indent="-171450">
              <a:buFont typeface="Arial" pitchFamily="34" charset="0"/>
              <a:buChar char="•"/>
            </a:pPr>
            <a:r>
              <a:rPr lang="en-GB" sz="1200" dirty="0">
                <a:solidFill>
                  <a:srgbClr val="7030A0"/>
                </a:solidFill>
              </a:rPr>
              <a:t>Believed that the Universe was everlasting, had no beginning or end and was not created – it had always existed.</a:t>
            </a:r>
          </a:p>
          <a:p>
            <a:pPr marL="171450" indent="-171450">
              <a:buFont typeface="Arial" pitchFamily="34" charset="0"/>
              <a:buChar char="•"/>
            </a:pPr>
            <a:r>
              <a:rPr lang="en-GB" sz="1200" dirty="0">
                <a:solidFill>
                  <a:srgbClr val="7030A0"/>
                </a:solidFill>
              </a:rPr>
              <a:t>Thought that the earth was the centre of the universe and that forty concentric rings of stars revolved around it.</a:t>
            </a:r>
          </a:p>
          <a:p>
            <a:pPr marL="171450" indent="-171450">
              <a:buFont typeface="Arial" pitchFamily="34" charset="0"/>
              <a:buChar char="•"/>
            </a:pPr>
            <a:r>
              <a:rPr lang="en-GB" sz="1200" dirty="0">
                <a:solidFill>
                  <a:srgbClr val="7030A0"/>
                </a:solidFill>
              </a:rPr>
              <a:t>The first ring of stars was moved by the second, the second by the third and so on.</a:t>
            </a:r>
          </a:p>
          <a:p>
            <a:pPr marL="171450" indent="-171450">
              <a:buFont typeface="Arial" pitchFamily="34" charset="0"/>
              <a:buChar char="•"/>
            </a:pPr>
            <a:r>
              <a:rPr lang="en-GB" sz="1200" dirty="0">
                <a:solidFill>
                  <a:srgbClr val="7030A0"/>
                </a:solidFill>
              </a:rPr>
              <a:t>The question was, what moved the fortieth ring and set the whole universe in motion?</a:t>
            </a:r>
          </a:p>
        </p:txBody>
      </p:sp>
      <p:sp>
        <p:nvSpPr>
          <p:cNvPr id="7" name="TextBox 6"/>
          <p:cNvSpPr txBox="1"/>
          <p:nvPr/>
        </p:nvSpPr>
        <p:spPr>
          <a:xfrm>
            <a:off x="188640" y="323528"/>
            <a:ext cx="3142976" cy="369332"/>
          </a:xfrm>
          <a:prstGeom prst="rect">
            <a:avLst/>
          </a:prstGeom>
          <a:noFill/>
        </p:spPr>
        <p:txBody>
          <a:bodyPr wrap="none" rtlCol="0">
            <a:spAutoFit/>
          </a:bodyPr>
          <a:lstStyle/>
          <a:p>
            <a:r>
              <a:rPr lang="en-GB" b="1" dirty="0"/>
              <a:t>Ancient Influences - ARISTOTLE</a:t>
            </a:r>
          </a:p>
        </p:txBody>
      </p:sp>
      <p:sp>
        <p:nvSpPr>
          <p:cNvPr id="8" name="TextBox 7"/>
          <p:cNvSpPr txBox="1"/>
          <p:nvPr/>
        </p:nvSpPr>
        <p:spPr>
          <a:xfrm>
            <a:off x="116632" y="6080100"/>
            <a:ext cx="6624736" cy="2308324"/>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GB" sz="1200" b="1" dirty="0">
                <a:solidFill>
                  <a:schemeClr val="accent6"/>
                </a:solidFill>
              </a:rPr>
              <a:t>CAUSE AND PURPOSE</a:t>
            </a:r>
          </a:p>
          <a:p>
            <a:pPr marL="171450" indent="-171450">
              <a:buFont typeface="Arial" pitchFamily="34" charset="0"/>
              <a:buChar char="•"/>
            </a:pPr>
            <a:r>
              <a:rPr lang="en-GB" sz="1200" dirty="0">
                <a:solidFill>
                  <a:schemeClr val="accent6"/>
                </a:solidFill>
              </a:rPr>
              <a:t>Fascinated by the question of cause – what causes things to be as they are.</a:t>
            </a:r>
          </a:p>
          <a:p>
            <a:pPr marL="171450" indent="-171450">
              <a:buFont typeface="Arial" pitchFamily="34" charset="0"/>
              <a:buChar char="•"/>
            </a:pPr>
            <a:r>
              <a:rPr lang="en-GB" sz="1200" dirty="0">
                <a:solidFill>
                  <a:schemeClr val="accent6"/>
                </a:solidFill>
              </a:rPr>
              <a:t>Wanted to know why things exist at all.</a:t>
            </a:r>
          </a:p>
          <a:p>
            <a:pPr marL="171450" indent="-171450">
              <a:buFont typeface="Arial" pitchFamily="34" charset="0"/>
              <a:buChar char="•"/>
            </a:pPr>
            <a:r>
              <a:rPr lang="en-GB" sz="1200" dirty="0">
                <a:solidFill>
                  <a:schemeClr val="accent6"/>
                </a:solidFill>
              </a:rPr>
              <a:t>Recognised that something can have many different explanations for its existence on different levels.</a:t>
            </a:r>
          </a:p>
          <a:p>
            <a:pPr marL="171450" indent="-171450">
              <a:buFont typeface="Arial" pitchFamily="34" charset="0"/>
              <a:buChar char="•"/>
            </a:pPr>
            <a:r>
              <a:rPr lang="en-GB" sz="1200" dirty="0">
                <a:solidFill>
                  <a:schemeClr val="accent6"/>
                </a:solidFill>
              </a:rPr>
              <a:t>Also recognised that everything in the physical world is in a state of motion – e.gs planets - always moving; trees grow, blossom, leaves, drop, starts again; humans …</a:t>
            </a:r>
          </a:p>
          <a:p>
            <a:pPr marL="171450" indent="-171450">
              <a:buFont typeface="Arial" pitchFamily="34" charset="0"/>
              <a:buChar char="•"/>
            </a:pPr>
            <a:r>
              <a:rPr lang="en-GB" sz="1200" dirty="0">
                <a:solidFill>
                  <a:schemeClr val="accent6"/>
                </a:solidFill>
              </a:rPr>
              <a:t>Unlike Plato, Aristotle thought that we can learn from finding the cause of change/motion.</a:t>
            </a:r>
          </a:p>
          <a:p>
            <a:pPr marL="171450" indent="-171450">
              <a:buFont typeface="Arial" pitchFamily="34" charset="0"/>
              <a:buChar char="•"/>
            </a:pPr>
            <a:r>
              <a:rPr lang="en-GB" sz="1200" dirty="0">
                <a:solidFill>
                  <a:schemeClr val="accent6"/>
                </a:solidFill>
              </a:rPr>
              <a:t>Saw that change is always caused by something acting upon a thing.</a:t>
            </a:r>
          </a:p>
          <a:p>
            <a:pPr marL="171450" indent="-171450">
              <a:buFont typeface="Arial" pitchFamily="34" charset="0"/>
              <a:buChar char="•"/>
            </a:pPr>
            <a:r>
              <a:rPr lang="en-GB" sz="1200" dirty="0">
                <a:solidFill>
                  <a:schemeClr val="accent6"/>
                </a:solidFill>
              </a:rPr>
              <a:t>Saw that everything is in a state of actuality or potentiality – e.g. acorn into a tree into a table etc.</a:t>
            </a:r>
          </a:p>
          <a:p>
            <a:pPr marL="171450" indent="-171450">
              <a:buFont typeface="Arial" pitchFamily="34" charset="0"/>
              <a:buChar char="•"/>
            </a:pPr>
            <a:r>
              <a:rPr lang="en-GB" sz="1200" dirty="0">
                <a:solidFill>
                  <a:schemeClr val="accent6"/>
                </a:solidFill>
              </a:rPr>
              <a:t>Something must therefore ‘actualise the potential’ of things – so cause the change</a:t>
            </a:r>
          </a:p>
          <a:p>
            <a:pPr marL="171450" indent="-171450">
              <a:buFont typeface="Arial" pitchFamily="34" charset="0"/>
              <a:buChar char="•"/>
            </a:pPr>
            <a:r>
              <a:rPr lang="en-GB" sz="1200" dirty="0">
                <a:solidFill>
                  <a:schemeClr val="accent6"/>
                </a:solidFill>
              </a:rPr>
              <a:t>Aristotle also believed that everything had a purpose and a thing was ‘good’ if it fulfilled its purpose properly (see note on Final Cause below)</a:t>
            </a:r>
          </a:p>
        </p:txBody>
      </p:sp>
      <p:sp>
        <p:nvSpPr>
          <p:cNvPr id="10" name="TextBox 9"/>
          <p:cNvSpPr txBox="1"/>
          <p:nvPr/>
        </p:nvSpPr>
        <p:spPr>
          <a:xfrm>
            <a:off x="5733256" y="8820472"/>
            <a:ext cx="1005403" cy="246221"/>
          </a:xfrm>
          <a:prstGeom prst="rect">
            <a:avLst/>
          </a:prstGeom>
          <a:noFill/>
        </p:spPr>
        <p:txBody>
          <a:bodyPr wrap="none" rtlCol="0">
            <a:spAutoFit/>
          </a:bodyPr>
          <a:lstStyle/>
          <a:p>
            <a:r>
              <a:rPr lang="en-GB" sz="1000" dirty="0"/>
              <a:t>Aristotle page 1</a:t>
            </a:r>
          </a:p>
        </p:txBody>
      </p:sp>
    </p:spTree>
    <p:extLst>
      <p:ext uri="{BB962C8B-B14F-4D97-AF65-F5344CB8AC3E}">
        <p14:creationId xmlns:p14="http://schemas.microsoft.com/office/powerpoint/2010/main" val="1562890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8640" y="899592"/>
            <a:ext cx="6192688" cy="766363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200" b="1" dirty="0">
                <a:solidFill>
                  <a:schemeClr val="tx2"/>
                </a:solidFill>
              </a:rPr>
              <a:t>THE FOUR CAUSES</a:t>
            </a:r>
          </a:p>
          <a:p>
            <a:endParaRPr lang="en-GB" sz="1200" b="1" dirty="0">
              <a:solidFill>
                <a:schemeClr val="tx2"/>
              </a:solidFill>
            </a:endParaRPr>
          </a:p>
          <a:p>
            <a:r>
              <a:rPr lang="en-GB" sz="1200" dirty="0">
                <a:solidFill>
                  <a:schemeClr val="tx2"/>
                </a:solidFill>
              </a:rPr>
              <a:t>Aristotle thought that ‘cause’ could be understood in four different ways:</a:t>
            </a:r>
          </a:p>
          <a:p>
            <a:endParaRPr lang="en-GB" sz="1200" dirty="0">
              <a:solidFill>
                <a:schemeClr val="tx2"/>
              </a:solidFill>
            </a:endParaRPr>
          </a:p>
          <a:p>
            <a:pPr marL="171450" indent="-171450">
              <a:buFont typeface="Arial" pitchFamily="34" charset="0"/>
              <a:buChar char="•"/>
            </a:pPr>
            <a:r>
              <a:rPr lang="en-GB" sz="1200" b="1" dirty="0">
                <a:solidFill>
                  <a:schemeClr val="tx2"/>
                </a:solidFill>
              </a:rPr>
              <a:t>Material Cause </a:t>
            </a:r>
            <a:r>
              <a:rPr lang="en-GB" sz="1200" dirty="0">
                <a:solidFill>
                  <a:schemeClr val="tx2"/>
                </a:solidFill>
              </a:rPr>
              <a:t>– what something is made from, the substance from which an object is </a:t>
            </a:r>
          </a:p>
          <a:p>
            <a:r>
              <a:rPr lang="en-GB" sz="1200" dirty="0">
                <a:solidFill>
                  <a:schemeClr val="tx2"/>
                </a:solidFill>
              </a:rPr>
              <a:t>	          created. So a human is made of flesh, bones, muscle, fat, blood, organs etc.  	          But this does not give us the full picture and does not explain everything 	          about us. The material cause, whilst helping us to learn about something 	          does not alone provide an explanation for why it exists or how it changes.</a:t>
            </a:r>
          </a:p>
          <a:p>
            <a:endParaRPr lang="en-GB" sz="1200" dirty="0">
              <a:solidFill>
                <a:schemeClr val="tx2"/>
              </a:solidFill>
            </a:endParaRPr>
          </a:p>
          <a:p>
            <a:pPr marL="171450" indent="-171450">
              <a:buFont typeface="Arial" pitchFamily="34" charset="0"/>
              <a:buChar char="•"/>
            </a:pPr>
            <a:r>
              <a:rPr lang="en-GB" sz="1200" b="1" dirty="0">
                <a:solidFill>
                  <a:srgbClr val="7030A0"/>
                </a:solidFill>
              </a:rPr>
              <a:t>Efficient Cause </a:t>
            </a:r>
            <a:r>
              <a:rPr lang="en-GB" sz="1200" dirty="0">
                <a:solidFill>
                  <a:srgbClr val="7030A0"/>
                </a:solidFill>
              </a:rPr>
              <a:t>– the way in which an object is created. The efficient cause of a human is the 	         activity of mummy and daddy human. The efficient cause of a desk would be 	         the carpenter who created it. Aristotle described this as </a:t>
            </a:r>
            <a:r>
              <a:rPr lang="en-GB" sz="1200" b="1" dirty="0">
                <a:solidFill>
                  <a:srgbClr val="7030A0"/>
                </a:solidFill>
              </a:rPr>
              <a:t>‘actualising of  	         potential’</a:t>
            </a:r>
            <a:r>
              <a:rPr lang="en-GB" sz="1200" dirty="0">
                <a:solidFill>
                  <a:srgbClr val="7030A0"/>
                </a:solidFill>
              </a:rPr>
              <a:t>. E.g. wood has the potential to be made into furniture, it needs a  	         carpenter (efficient cause) to realise this potential. </a:t>
            </a:r>
            <a:r>
              <a:rPr lang="en-GB" sz="1200" b="1" dirty="0">
                <a:solidFill>
                  <a:srgbClr val="7030A0"/>
                </a:solidFill>
              </a:rPr>
              <a:t>The efficient cause is  	         what brings about the change in something.</a:t>
            </a:r>
          </a:p>
          <a:p>
            <a:endParaRPr lang="en-GB" sz="1200" b="1" dirty="0">
              <a:solidFill>
                <a:srgbClr val="7030A0"/>
              </a:solidFill>
            </a:endParaRPr>
          </a:p>
          <a:p>
            <a:endParaRPr lang="en-GB" sz="1200" b="1" dirty="0">
              <a:solidFill>
                <a:srgbClr val="7030A0"/>
              </a:solidFill>
            </a:endParaRPr>
          </a:p>
          <a:p>
            <a:endParaRPr lang="en-GB" sz="1200" dirty="0">
              <a:solidFill>
                <a:schemeClr val="tx2"/>
              </a:solidFill>
            </a:endParaRPr>
          </a:p>
          <a:p>
            <a:endParaRPr lang="en-GB" sz="1200" dirty="0">
              <a:solidFill>
                <a:schemeClr val="tx2"/>
              </a:solidFill>
            </a:endParaRPr>
          </a:p>
          <a:p>
            <a:endParaRPr lang="en-GB" sz="1200" dirty="0">
              <a:solidFill>
                <a:schemeClr val="tx2"/>
              </a:solidFill>
            </a:endParaRPr>
          </a:p>
          <a:p>
            <a:endParaRPr lang="en-GB" sz="1200" dirty="0">
              <a:solidFill>
                <a:schemeClr val="tx2"/>
              </a:solidFill>
            </a:endParaRPr>
          </a:p>
          <a:p>
            <a:endParaRPr lang="en-GB" sz="1200" dirty="0">
              <a:solidFill>
                <a:schemeClr val="tx2"/>
              </a:solidFill>
            </a:endParaRPr>
          </a:p>
          <a:p>
            <a:pPr marL="171450" indent="-171450">
              <a:buFont typeface="Arial" pitchFamily="34" charset="0"/>
              <a:buChar char="•"/>
            </a:pPr>
            <a:r>
              <a:rPr lang="en-GB" sz="1200" b="1" dirty="0">
                <a:solidFill>
                  <a:srgbClr val="BE4806"/>
                </a:solidFill>
              </a:rPr>
              <a:t>Formal Cause </a:t>
            </a:r>
            <a:r>
              <a:rPr lang="en-GB" sz="1200" dirty="0">
                <a:solidFill>
                  <a:srgbClr val="BE4806"/>
                </a:solidFill>
              </a:rPr>
              <a:t>– what gives an object its form or shape. The formal cause is what allows a   	       thing to be identified as whatever it is e.g. can identify a human as a human 	       because of our form and shape; carpenters can make all kinds of furniture out 	       of wood, we can identify a desk from a chair because of their form and shape.</a:t>
            </a:r>
          </a:p>
          <a:p>
            <a:pPr marL="457200" indent="-457200">
              <a:buFont typeface="Arial" pitchFamily="34" charset="0"/>
              <a:buChar char="•"/>
            </a:pPr>
            <a:endParaRPr lang="en-GB" sz="1200" dirty="0">
              <a:solidFill>
                <a:schemeClr val="tx2"/>
              </a:solidFill>
            </a:endParaRPr>
          </a:p>
          <a:p>
            <a:pPr marL="171450" indent="-171450">
              <a:buFont typeface="Arial" pitchFamily="34" charset="0"/>
              <a:buChar char="•"/>
            </a:pPr>
            <a:r>
              <a:rPr lang="en-GB" sz="1200" b="1" dirty="0">
                <a:solidFill>
                  <a:srgbClr val="00B050"/>
                </a:solidFill>
              </a:rPr>
              <a:t>Final Cause </a:t>
            </a:r>
            <a:r>
              <a:rPr lang="en-GB" sz="1200" dirty="0">
                <a:solidFill>
                  <a:srgbClr val="00B050"/>
                </a:solidFill>
              </a:rPr>
              <a:t>– an objects purpose, the reason it exists</a:t>
            </a:r>
            <a:r>
              <a:rPr lang="en-GB" sz="1200" b="1" dirty="0">
                <a:solidFill>
                  <a:srgbClr val="00B050"/>
                </a:solidFill>
              </a:rPr>
              <a:t>. </a:t>
            </a:r>
            <a:r>
              <a:rPr lang="en-GB" sz="1200" dirty="0">
                <a:solidFill>
                  <a:srgbClr val="00B050"/>
                </a:solidFill>
              </a:rPr>
              <a:t>Often called the </a:t>
            </a:r>
            <a:r>
              <a:rPr lang="en-GB" sz="1200" b="1" dirty="0">
                <a:solidFill>
                  <a:srgbClr val="00B050"/>
                </a:solidFill>
              </a:rPr>
              <a:t>Teleological </a:t>
            </a:r>
            <a:r>
              <a:rPr lang="en-GB" sz="1200" dirty="0">
                <a:solidFill>
                  <a:srgbClr val="00B050"/>
                </a:solidFill>
              </a:rPr>
              <a:t>cause 	   because of the Greek ‘</a:t>
            </a:r>
            <a:r>
              <a:rPr lang="en-GB" sz="1200" dirty="0" err="1">
                <a:solidFill>
                  <a:srgbClr val="00B050"/>
                </a:solidFill>
              </a:rPr>
              <a:t>telos</a:t>
            </a:r>
            <a:r>
              <a:rPr lang="en-GB" sz="1200" dirty="0">
                <a:solidFill>
                  <a:srgbClr val="00B050"/>
                </a:solidFill>
              </a:rPr>
              <a:t>’ meaning end. The final cause of a desk is to is to be 	   used for writing or working at, the final cause of a mug is to hold drinks, the 	   final cause of the fur on a polar bear is to keep the bear warm. Etc.</a:t>
            </a:r>
          </a:p>
          <a:p>
            <a:endParaRPr lang="en-GB" sz="1200" dirty="0">
              <a:solidFill>
                <a:srgbClr val="00B050"/>
              </a:solidFill>
            </a:endParaRPr>
          </a:p>
          <a:p>
            <a:r>
              <a:rPr lang="en-GB" sz="1200" dirty="0">
                <a:solidFill>
                  <a:srgbClr val="00B050"/>
                </a:solidFill>
              </a:rPr>
              <a:t>	  Aristotle used his concept of final cause when he discussed the nature of 	  goodness and the right way for people to behave. Links into his ethics.</a:t>
            </a:r>
          </a:p>
          <a:p>
            <a:r>
              <a:rPr lang="en-GB" sz="1200" dirty="0">
                <a:solidFill>
                  <a:srgbClr val="00B050"/>
                </a:solidFill>
              </a:rPr>
              <a:t>	  He also thought that something was good when it fulfilled it’s </a:t>
            </a:r>
            <a:r>
              <a:rPr lang="en-GB" sz="1200" dirty="0" err="1">
                <a:solidFill>
                  <a:srgbClr val="00B050"/>
                </a:solidFill>
              </a:rPr>
              <a:t>telos</a:t>
            </a:r>
            <a:r>
              <a:rPr lang="en-GB" sz="1200" dirty="0">
                <a:solidFill>
                  <a:srgbClr val="00B050"/>
                </a:solidFill>
              </a:rPr>
              <a:t>. So an axe is 	  a good axe if it cuts well; boots are good boots if they keep your feet warm and 	  dry etc.</a:t>
            </a:r>
          </a:p>
          <a:p>
            <a:endParaRPr lang="en-GB" sz="1200" dirty="0">
              <a:solidFill>
                <a:srgbClr val="00B050"/>
              </a:solidFill>
            </a:endParaRPr>
          </a:p>
          <a:p>
            <a:endParaRPr lang="en-GB" sz="1200" b="1" dirty="0">
              <a:solidFill>
                <a:schemeClr val="tx2"/>
              </a:solidFill>
            </a:endParaRPr>
          </a:p>
          <a:p>
            <a:endParaRPr lang="en-GB" sz="1200" b="1" dirty="0">
              <a:solidFill>
                <a:schemeClr val="tx2"/>
              </a:solidFill>
            </a:endParaRPr>
          </a:p>
        </p:txBody>
      </p:sp>
      <p:sp>
        <p:nvSpPr>
          <p:cNvPr id="7" name="TextBox 6"/>
          <p:cNvSpPr txBox="1"/>
          <p:nvPr/>
        </p:nvSpPr>
        <p:spPr>
          <a:xfrm>
            <a:off x="188640" y="323528"/>
            <a:ext cx="3142976" cy="369332"/>
          </a:xfrm>
          <a:prstGeom prst="rect">
            <a:avLst/>
          </a:prstGeom>
          <a:noFill/>
        </p:spPr>
        <p:txBody>
          <a:bodyPr wrap="none" rtlCol="0">
            <a:spAutoFit/>
          </a:bodyPr>
          <a:lstStyle/>
          <a:p>
            <a:r>
              <a:rPr lang="en-GB" b="1" dirty="0"/>
              <a:t>Ancient Influences - ARISTOTLE</a:t>
            </a:r>
          </a:p>
        </p:txBody>
      </p:sp>
      <p:sp>
        <p:nvSpPr>
          <p:cNvPr id="10" name="TextBox 9"/>
          <p:cNvSpPr txBox="1"/>
          <p:nvPr/>
        </p:nvSpPr>
        <p:spPr>
          <a:xfrm>
            <a:off x="5733256" y="8820472"/>
            <a:ext cx="1005403" cy="246221"/>
          </a:xfrm>
          <a:prstGeom prst="rect">
            <a:avLst/>
          </a:prstGeom>
          <a:noFill/>
        </p:spPr>
        <p:txBody>
          <a:bodyPr wrap="none" rtlCol="0">
            <a:spAutoFit/>
          </a:bodyPr>
          <a:lstStyle/>
          <a:p>
            <a:r>
              <a:rPr lang="en-GB" sz="1000" dirty="0"/>
              <a:t>Aristotle page 2</a:t>
            </a:r>
          </a:p>
        </p:txBody>
      </p:sp>
      <p:pic>
        <p:nvPicPr>
          <p:cNvPr id="6" name="Picture 2" descr="http://www.rapidtoolsdirect.co.uk/images/uploaded/FAIAXE4.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2874" y="8058665"/>
            <a:ext cx="494051" cy="370539"/>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http://shop.tacticalthings.com/images/PRO-XT-Boots.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02679" y="7937115"/>
            <a:ext cx="468051" cy="551131"/>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6" descr="http://www.re-define.org/sites/default/files/people.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35019" y="7956376"/>
            <a:ext cx="466189" cy="513788"/>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1628800" y="8056829"/>
            <a:ext cx="576064" cy="33159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schemeClr val="tx1"/>
                </a:solidFill>
              </a:rPr>
              <a:t>A good axe?</a:t>
            </a:r>
          </a:p>
        </p:txBody>
      </p:sp>
      <p:sp>
        <p:nvSpPr>
          <p:cNvPr id="12" name="Rectangle 11"/>
          <p:cNvSpPr/>
          <p:nvPr/>
        </p:nvSpPr>
        <p:spPr>
          <a:xfrm>
            <a:off x="5332211" y="8028384"/>
            <a:ext cx="617069" cy="43998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schemeClr val="tx1"/>
                </a:solidFill>
              </a:rPr>
              <a:t>Good people?</a:t>
            </a:r>
          </a:p>
        </p:txBody>
      </p:sp>
      <p:sp>
        <p:nvSpPr>
          <p:cNvPr id="13" name="Rectangle 12"/>
          <p:cNvSpPr/>
          <p:nvPr/>
        </p:nvSpPr>
        <p:spPr>
          <a:xfrm>
            <a:off x="3645024" y="8028384"/>
            <a:ext cx="576064" cy="4036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schemeClr val="tx1"/>
                </a:solidFill>
              </a:rPr>
              <a:t>Good boots?</a:t>
            </a:r>
          </a:p>
        </p:txBody>
      </p:sp>
      <p:pic>
        <p:nvPicPr>
          <p:cNvPr id="14" name="Picture 4" descr="http://t3.gstatic.com/images?q=tbn:ANd9GcSjvIu6oBEJmeM0j32aRxSyFgEfzAVPzjOqy9EnTrZVG5gTPHY45Q:www.asiagrace.com/photos/v/carpenter.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48680" y="2973819"/>
            <a:ext cx="648071" cy="853074"/>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404664" y="3851920"/>
            <a:ext cx="914400" cy="4320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7030A0"/>
                </a:solidFill>
              </a:rPr>
              <a:t>Actualising of potential</a:t>
            </a:r>
          </a:p>
        </p:txBody>
      </p:sp>
      <p:pic>
        <p:nvPicPr>
          <p:cNvPr id="15" name="Picture 2" descr="http://upload.wikimedia.org/wikipedia/commons/thumb/0/0b/Taxus_wood.jpg/300px-Taxus_wood.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406925" y="3995936"/>
            <a:ext cx="417355" cy="42292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descr="http://www.townartexport.com/gifs/TA-AWF-06.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a:off x="2109076" y="3993886"/>
            <a:ext cx="742529" cy="580163"/>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descr="http://t1.gstatic.com/images?q=tbn:ANd9GcTslk_v___KMwFtG7ECMisjGj4DuKVkXZEjWdVrF42PyEhIeaSd:becomeabetterfather.com/wp-content/uploads/2011/04/shutterstock_20317516.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429000" y="3993886"/>
            <a:ext cx="792088" cy="527099"/>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4" descr="http://yourhiddenpotential.co.uk/wp-content/uploads/Chris-Easter-The-Man-Registry.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837235" y="3826893"/>
            <a:ext cx="606043" cy="838399"/>
          </a:xfrm>
          <a:prstGeom prst="rect">
            <a:avLst/>
          </a:prstGeom>
          <a:noFill/>
          <a:extLst>
            <a:ext uri="{909E8E84-426E-40DD-AFC4-6F175D3DCCD1}">
              <a14:hiddenFill xmlns:a14="http://schemas.microsoft.com/office/drawing/2010/main">
                <a:solidFill>
                  <a:srgbClr val="FFFFFF"/>
                </a:solidFill>
              </a14:hiddenFill>
            </a:ext>
          </a:extLst>
        </p:spPr>
      </p:pic>
      <p:sp>
        <p:nvSpPr>
          <p:cNvPr id="23" name="Rectangle 22"/>
          <p:cNvSpPr/>
          <p:nvPr/>
        </p:nvSpPr>
        <p:spPr>
          <a:xfrm>
            <a:off x="4870515" y="4724848"/>
            <a:ext cx="718725" cy="2071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schemeClr val="tx1"/>
                </a:solidFill>
              </a:rPr>
              <a:t>Potential</a:t>
            </a:r>
          </a:p>
        </p:txBody>
      </p:sp>
      <p:sp>
        <p:nvSpPr>
          <p:cNvPr id="24" name="Rectangle 23"/>
          <p:cNvSpPr/>
          <p:nvPr/>
        </p:nvSpPr>
        <p:spPr>
          <a:xfrm>
            <a:off x="2109077" y="4580832"/>
            <a:ext cx="815867" cy="2071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schemeClr val="tx1"/>
                </a:solidFill>
              </a:rPr>
              <a:t>Potential</a:t>
            </a:r>
          </a:p>
        </p:txBody>
      </p:sp>
      <p:sp>
        <p:nvSpPr>
          <p:cNvPr id="25" name="Rectangle 24"/>
          <p:cNvSpPr/>
          <p:nvPr/>
        </p:nvSpPr>
        <p:spPr>
          <a:xfrm>
            <a:off x="1340768" y="4508824"/>
            <a:ext cx="815867" cy="2071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schemeClr val="tx1"/>
                </a:solidFill>
              </a:rPr>
              <a:t>Actual</a:t>
            </a:r>
          </a:p>
        </p:txBody>
      </p:sp>
      <p:sp>
        <p:nvSpPr>
          <p:cNvPr id="27" name="Rectangle 26"/>
          <p:cNvSpPr/>
          <p:nvPr/>
        </p:nvSpPr>
        <p:spPr>
          <a:xfrm>
            <a:off x="3405221" y="4644008"/>
            <a:ext cx="815867" cy="2071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schemeClr val="tx1"/>
                </a:solidFill>
              </a:rPr>
              <a:t>Actual</a:t>
            </a:r>
          </a:p>
        </p:txBody>
      </p:sp>
    </p:spTree>
    <p:extLst>
      <p:ext uri="{BB962C8B-B14F-4D97-AF65-F5344CB8AC3E}">
        <p14:creationId xmlns:p14="http://schemas.microsoft.com/office/powerpoint/2010/main" val="1900092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88640" y="107504"/>
            <a:ext cx="3142976" cy="369332"/>
          </a:xfrm>
          <a:prstGeom prst="rect">
            <a:avLst/>
          </a:prstGeom>
          <a:noFill/>
        </p:spPr>
        <p:txBody>
          <a:bodyPr wrap="none" rtlCol="0">
            <a:spAutoFit/>
          </a:bodyPr>
          <a:lstStyle/>
          <a:p>
            <a:r>
              <a:rPr lang="en-GB" b="1" dirty="0"/>
              <a:t>Ancient Influences - ARISTOTLE</a:t>
            </a:r>
          </a:p>
        </p:txBody>
      </p:sp>
      <p:sp>
        <p:nvSpPr>
          <p:cNvPr id="8" name="TextBox 7"/>
          <p:cNvSpPr txBox="1"/>
          <p:nvPr/>
        </p:nvSpPr>
        <p:spPr>
          <a:xfrm>
            <a:off x="188640" y="2987824"/>
            <a:ext cx="6624736" cy="5816977"/>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n-GB" sz="1200" b="1" dirty="0">
                <a:solidFill>
                  <a:srgbClr val="00B050"/>
                </a:solidFill>
              </a:rPr>
              <a:t>THE PRIME MOVER (PM)</a:t>
            </a:r>
          </a:p>
          <a:p>
            <a:endParaRPr lang="en-GB" sz="1200" dirty="0">
              <a:solidFill>
                <a:srgbClr val="00B050"/>
              </a:solidFill>
            </a:endParaRPr>
          </a:p>
          <a:p>
            <a:pPr marL="171450" indent="-171450">
              <a:buFont typeface="Arial" pitchFamily="34" charset="0"/>
              <a:buChar char="•"/>
            </a:pPr>
            <a:r>
              <a:rPr lang="en-GB" sz="1200" dirty="0">
                <a:solidFill>
                  <a:srgbClr val="00B050"/>
                </a:solidFill>
              </a:rPr>
              <a:t>PM has necessary existence. It doesn’t depend on anything else for its existence. If it did then it would have to be capable of change – e.g. if it relied on sunlight to exist, PM would change and die if the sun fizzled out.</a:t>
            </a:r>
          </a:p>
          <a:p>
            <a:pPr marL="171450" indent="-171450">
              <a:buFont typeface="Arial" pitchFamily="34" charset="0"/>
              <a:buChar char="•"/>
            </a:pPr>
            <a:r>
              <a:rPr lang="en-GB" sz="1200" dirty="0">
                <a:solidFill>
                  <a:srgbClr val="00B050"/>
                </a:solidFill>
              </a:rPr>
              <a:t>PM has no potential, so therefore has no capacity for change and must exist independently, or ‘necessarily’.</a:t>
            </a:r>
          </a:p>
          <a:p>
            <a:pPr marL="171450" indent="-171450">
              <a:buFont typeface="Arial" pitchFamily="34" charset="0"/>
              <a:buChar char="•"/>
            </a:pPr>
            <a:r>
              <a:rPr lang="en-GB" sz="1200" dirty="0">
                <a:solidFill>
                  <a:srgbClr val="00B050"/>
                </a:solidFill>
              </a:rPr>
              <a:t>PM must be eternal because of its lack of potential. If PM cannot change, then it cannot cease to be; and if it exists, then it must have always existed.</a:t>
            </a:r>
          </a:p>
          <a:p>
            <a:pPr marL="171450" indent="-171450">
              <a:buFont typeface="Arial" pitchFamily="34" charset="0"/>
              <a:buChar char="•"/>
            </a:pPr>
            <a:r>
              <a:rPr lang="en-GB" sz="1200" dirty="0">
                <a:solidFill>
                  <a:srgbClr val="00B050"/>
                </a:solidFill>
              </a:rPr>
              <a:t>PM must be perfectly good, because badness is related to some kind of lack, an absence of something that ought to be there. What is more, if the PM is pure actuality, then it must contain everything that ought to be there, so it must be perfect.</a:t>
            </a:r>
          </a:p>
          <a:p>
            <a:pPr marL="171450" indent="-171450">
              <a:buFont typeface="Arial" pitchFamily="34" charset="0"/>
              <a:buChar char="•"/>
            </a:pPr>
            <a:r>
              <a:rPr lang="en-GB" sz="1200" dirty="0">
                <a:solidFill>
                  <a:srgbClr val="00B050"/>
                </a:solidFill>
              </a:rPr>
              <a:t>PM must be immaterial and transcendent (beyond time and space). All matter is capable of being acted upon and so PM cannot be made of matter. </a:t>
            </a:r>
          </a:p>
          <a:p>
            <a:pPr marL="171450" indent="-171450">
              <a:buFont typeface="Arial" pitchFamily="34" charset="0"/>
              <a:buChar char="•"/>
            </a:pPr>
            <a:r>
              <a:rPr lang="en-GB" sz="1200" dirty="0">
                <a:solidFill>
                  <a:srgbClr val="00B050"/>
                </a:solidFill>
              </a:rPr>
              <a:t>If PM is immaterial, then PM cannot perform any kind of physical activity – it cannot actually do anything</a:t>
            </a:r>
          </a:p>
          <a:p>
            <a:pPr marL="171450" indent="-171450">
              <a:buFont typeface="Arial" pitchFamily="34" charset="0"/>
              <a:buChar char="•"/>
            </a:pPr>
            <a:r>
              <a:rPr lang="en-GB" sz="1200" dirty="0">
                <a:solidFill>
                  <a:srgbClr val="00B050"/>
                </a:solidFill>
              </a:rPr>
              <a:t>PM must be purely spiritual, pure thought, and not thinking about anything that could cause it to change; which leads to the conclusion that PM must think only of itself and its own perfect nature.</a:t>
            </a:r>
          </a:p>
          <a:p>
            <a:pPr marL="171450" indent="-171450">
              <a:buFont typeface="Arial" pitchFamily="34" charset="0"/>
              <a:buChar char="•"/>
            </a:pPr>
            <a:r>
              <a:rPr lang="en-GB" sz="1200" dirty="0">
                <a:solidFill>
                  <a:srgbClr val="00B050"/>
                </a:solidFill>
              </a:rPr>
              <a:t>PM is ‘pure actuality’ and has no potential. It is therefore perfect and so must be perfectly good as it lacks nothing.  </a:t>
            </a:r>
          </a:p>
          <a:p>
            <a:endParaRPr lang="en-GB" sz="1200" dirty="0">
              <a:solidFill>
                <a:srgbClr val="00B050"/>
              </a:solidFill>
            </a:endParaRPr>
          </a:p>
          <a:p>
            <a:r>
              <a:rPr lang="en-GB" sz="1200" b="1" dirty="0">
                <a:solidFill>
                  <a:srgbClr val="00B050"/>
                </a:solidFill>
              </a:rPr>
              <a:t>According to Vardy the Prime Mover is the ‘great attractor’ it attracts the outer ring of stars causing movement without moving itself. From this motion, the whole universe is put into motion.</a:t>
            </a:r>
          </a:p>
          <a:p>
            <a:r>
              <a:rPr lang="en-GB" sz="1200" b="1" dirty="0">
                <a:solidFill>
                  <a:srgbClr val="00B050"/>
                </a:solidFill>
              </a:rPr>
              <a:t>The Prime Mover is therefore the </a:t>
            </a:r>
            <a:r>
              <a:rPr lang="en-GB" sz="1200" b="1" u="sng" dirty="0">
                <a:solidFill>
                  <a:srgbClr val="00B050"/>
                </a:solidFill>
              </a:rPr>
              <a:t>Final Cause </a:t>
            </a:r>
            <a:r>
              <a:rPr lang="en-GB" sz="1200" b="1" dirty="0">
                <a:solidFill>
                  <a:srgbClr val="00B050"/>
                </a:solidFill>
              </a:rPr>
              <a:t>– it is the ultimate explanation for why things exist.</a:t>
            </a:r>
          </a:p>
          <a:p>
            <a:endParaRPr lang="en-GB" sz="1200" b="1" dirty="0">
              <a:solidFill>
                <a:srgbClr val="00B050"/>
              </a:solidFill>
            </a:endParaRPr>
          </a:p>
          <a:p>
            <a:r>
              <a:rPr lang="en-GB" sz="1200" dirty="0">
                <a:solidFill>
                  <a:srgbClr val="00B050"/>
                </a:solidFill>
              </a:rPr>
              <a:t>The PM can be likened to a magnet – it causes every in the universe to pull towards it.</a:t>
            </a:r>
          </a:p>
          <a:p>
            <a:endParaRPr lang="en-GB" sz="1200" dirty="0">
              <a:solidFill>
                <a:srgbClr val="00B050"/>
              </a:solidFill>
            </a:endParaRPr>
          </a:p>
          <a:p>
            <a:r>
              <a:rPr lang="en-GB" sz="1200" dirty="0" err="1">
                <a:solidFill>
                  <a:srgbClr val="00B050"/>
                </a:solidFill>
              </a:rPr>
              <a:t>Fr</a:t>
            </a:r>
            <a:r>
              <a:rPr lang="en-GB" sz="1200" dirty="0">
                <a:solidFill>
                  <a:srgbClr val="00B050"/>
                </a:solidFill>
              </a:rPr>
              <a:t> Gerry Hughes SJ uses the example of a cat and a bowl of milk to explain the PM:</a:t>
            </a:r>
          </a:p>
          <a:p>
            <a:r>
              <a:rPr lang="en-GB" sz="1200" dirty="0">
                <a:solidFill>
                  <a:srgbClr val="00B050"/>
                </a:solidFill>
              </a:rPr>
              <a:t>Imagine there is a room with a pink carpet and a cat at one side. A bowl of milk is </a:t>
            </a:r>
          </a:p>
          <a:p>
            <a:r>
              <a:rPr lang="en-GB" sz="1200" dirty="0">
                <a:solidFill>
                  <a:srgbClr val="00B050"/>
                </a:solidFill>
              </a:rPr>
              <a:t>placed at the other end. The cat will cross the room to get to the milk. The milk</a:t>
            </a:r>
          </a:p>
          <a:p>
            <a:r>
              <a:rPr lang="en-GB" sz="1200" dirty="0">
                <a:solidFill>
                  <a:srgbClr val="00B050"/>
                </a:solidFill>
              </a:rPr>
              <a:t>therefore causes the cat to move, even though it doesn’t act (move) itself.</a:t>
            </a:r>
          </a:p>
        </p:txBody>
      </p:sp>
      <p:sp>
        <p:nvSpPr>
          <p:cNvPr id="10" name="TextBox 9"/>
          <p:cNvSpPr txBox="1"/>
          <p:nvPr/>
        </p:nvSpPr>
        <p:spPr>
          <a:xfrm>
            <a:off x="5733256" y="8862283"/>
            <a:ext cx="1005403" cy="246221"/>
          </a:xfrm>
          <a:prstGeom prst="rect">
            <a:avLst/>
          </a:prstGeom>
          <a:noFill/>
        </p:spPr>
        <p:txBody>
          <a:bodyPr wrap="none" rtlCol="0">
            <a:spAutoFit/>
          </a:bodyPr>
          <a:lstStyle/>
          <a:p>
            <a:r>
              <a:rPr lang="en-GB" sz="1000" dirty="0"/>
              <a:t>Aristotle page 3</a:t>
            </a:r>
          </a:p>
        </p:txBody>
      </p:sp>
      <p:sp>
        <p:nvSpPr>
          <p:cNvPr id="6" name="TextBox 5"/>
          <p:cNvSpPr txBox="1"/>
          <p:nvPr/>
        </p:nvSpPr>
        <p:spPr>
          <a:xfrm>
            <a:off x="188641" y="566842"/>
            <a:ext cx="6516102" cy="2308324"/>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r>
              <a:rPr lang="en-GB" sz="1200" dirty="0">
                <a:solidFill>
                  <a:srgbClr val="7030A0"/>
                </a:solidFill>
              </a:rPr>
              <a:t>Aristotle observed that everything that exists is in a permanent state of motion – </a:t>
            </a:r>
            <a:r>
              <a:rPr lang="en-GB" sz="1200" i="1" dirty="0" err="1">
                <a:solidFill>
                  <a:srgbClr val="7030A0"/>
                </a:solidFill>
              </a:rPr>
              <a:t>motus</a:t>
            </a:r>
            <a:r>
              <a:rPr lang="en-GB" sz="1200" i="1" dirty="0">
                <a:solidFill>
                  <a:srgbClr val="7030A0"/>
                </a:solidFill>
              </a:rPr>
              <a:t> </a:t>
            </a:r>
            <a:r>
              <a:rPr lang="en-GB" sz="1200" dirty="0">
                <a:solidFill>
                  <a:srgbClr val="7030A0"/>
                </a:solidFill>
              </a:rPr>
              <a:t>= change</a:t>
            </a:r>
          </a:p>
          <a:p>
            <a:endParaRPr lang="en-GB" sz="1200" dirty="0">
              <a:solidFill>
                <a:srgbClr val="7030A0"/>
              </a:solidFill>
            </a:endParaRPr>
          </a:p>
          <a:p>
            <a:pPr marL="514350" indent="-514350">
              <a:buFont typeface="+mj-lt"/>
              <a:buAutoNum type="arabicPeriod"/>
            </a:pPr>
            <a:r>
              <a:rPr lang="en-GB" sz="1200" dirty="0">
                <a:solidFill>
                  <a:srgbClr val="7030A0"/>
                </a:solidFill>
              </a:rPr>
              <a:t>Physical world in a constant state of motion and change.</a:t>
            </a:r>
          </a:p>
          <a:p>
            <a:pPr marL="514350" indent="-514350">
              <a:buFont typeface="+mj-lt"/>
              <a:buAutoNum type="arabicPeriod"/>
            </a:pPr>
            <a:r>
              <a:rPr lang="en-GB" sz="1200" dirty="0">
                <a:solidFill>
                  <a:srgbClr val="7030A0"/>
                </a:solidFill>
              </a:rPr>
              <a:t>Planets seemed to be moving eternally.</a:t>
            </a:r>
          </a:p>
          <a:p>
            <a:pPr marL="514350" indent="-514350">
              <a:buFont typeface="+mj-lt"/>
              <a:buAutoNum type="arabicPeriod"/>
            </a:pPr>
            <a:r>
              <a:rPr lang="en-GB" sz="1200" dirty="0">
                <a:solidFill>
                  <a:srgbClr val="7030A0"/>
                </a:solidFill>
              </a:rPr>
              <a:t>Change or motion is always caused by something.</a:t>
            </a:r>
          </a:p>
          <a:p>
            <a:pPr marL="514350" indent="-514350">
              <a:buFont typeface="+mj-lt"/>
              <a:buAutoNum type="arabicPeriod"/>
            </a:pPr>
            <a:r>
              <a:rPr lang="en-GB" sz="1200" dirty="0">
                <a:solidFill>
                  <a:srgbClr val="7030A0"/>
                </a:solidFill>
              </a:rPr>
              <a:t>Objects in the physical world are in a state of actuality and potentiality.</a:t>
            </a:r>
          </a:p>
          <a:p>
            <a:endParaRPr lang="en-GB" sz="1200" dirty="0">
              <a:solidFill>
                <a:srgbClr val="7030A0"/>
              </a:solidFill>
            </a:endParaRPr>
          </a:p>
          <a:p>
            <a:r>
              <a:rPr lang="en-GB" sz="1200" dirty="0">
                <a:solidFill>
                  <a:srgbClr val="7030A0"/>
                </a:solidFill>
              </a:rPr>
              <a:t>From his four points, Aristotle concludes that </a:t>
            </a:r>
            <a:r>
              <a:rPr lang="en-GB" sz="1200" b="1" dirty="0">
                <a:solidFill>
                  <a:srgbClr val="7030A0"/>
                </a:solidFill>
              </a:rPr>
              <a:t>something must exists that causes the motion and change without being moved itself</a:t>
            </a:r>
            <a:r>
              <a:rPr lang="en-GB" sz="1200" dirty="0">
                <a:solidFill>
                  <a:srgbClr val="7030A0"/>
                </a:solidFill>
              </a:rPr>
              <a:t>. There must be something that actualises the potential of the universe.</a:t>
            </a:r>
          </a:p>
          <a:p>
            <a:r>
              <a:rPr lang="en-GB" sz="1200" dirty="0">
                <a:solidFill>
                  <a:srgbClr val="7030A0"/>
                </a:solidFill>
              </a:rPr>
              <a:t>For Aristotle, </a:t>
            </a:r>
            <a:r>
              <a:rPr lang="en-GB" sz="1200" b="1" dirty="0">
                <a:solidFill>
                  <a:srgbClr val="7030A0"/>
                </a:solidFill>
              </a:rPr>
              <a:t>this something </a:t>
            </a:r>
            <a:r>
              <a:rPr lang="en-GB" sz="1200" dirty="0">
                <a:solidFill>
                  <a:srgbClr val="7030A0"/>
                </a:solidFill>
              </a:rPr>
              <a:t>is the </a:t>
            </a:r>
            <a:r>
              <a:rPr lang="en-GB" sz="1200" b="1" dirty="0">
                <a:solidFill>
                  <a:srgbClr val="7030A0"/>
                </a:solidFill>
              </a:rPr>
              <a:t>Prime Mover </a:t>
            </a:r>
            <a:r>
              <a:rPr lang="en-GB" sz="1200" dirty="0">
                <a:solidFill>
                  <a:srgbClr val="7030A0"/>
                </a:solidFill>
              </a:rPr>
              <a:t>– also known as the First Cause or the Uncaused Cause.</a:t>
            </a:r>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43869" y="7811135"/>
            <a:ext cx="1260874" cy="8366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81405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88640" y="107504"/>
            <a:ext cx="3142976" cy="369332"/>
          </a:xfrm>
          <a:prstGeom prst="rect">
            <a:avLst/>
          </a:prstGeom>
          <a:noFill/>
        </p:spPr>
        <p:txBody>
          <a:bodyPr wrap="none" rtlCol="0">
            <a:spAutoFit/>
          </a:bodyPr>
          <a:lstStyle/>
          <a:p>
            <a:r>
              <a:rPr lang="en-GB" b="1" dirty="0"/>
              <a:t>Ancient Influences - ARISTOTLE</a:t>
            </a:r>
          </a:p>
        </p:txBody>
      </p:sp>
      <p:sp>
        <p:nvSpPr>
          <p:cNvPr id="8" name="TextBox 7"/>
          <p:cNvSpPr txBox="1"/>
          <p:nvPr/>
        </p:nvSpPr>
        <p:spPr>
          <a:xfrm>
            <a:off x="116632" y="615330"/>
            <a:ext cx="6624736" cy="2492990"/>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r>
              <a:rPr lang="en-GB" sz="1200" b="1" dirty="0">
                <a:solidFill>
                  <a:schemeClr val="accent5"/>
                </a:solidFill>
              </a:rPr>
              <a:t>CRITCISM/CHALLENGES</a:t>
            </a:r>
          </a:p>
          <a:p>
            <a:pPr marL="171450" indent="-171450">
              <a:buFont typeface="Arial" pitchFamily="34" charset="0"/>
              <a:buChar char="•"/>
            </a:pPr>
            <a:r>
              <a:rPr lang="en-GB" sz="1200" dirty="0">
                <a:solidFill>
                  <a:schemeClr val="accent5"/>
                </a:solidFill>
              </a:rPr>
              <a:t>Aristotle’s work often lacks clarity – unlike Plato who wrote in elegant prose with plenty of examples to illustrate his views, Aristotle’s work is difficult to follow. Many scholars believe that his writings were notes not meant for publication or that they could be the notes of his students.</a:t>
            </a:r>
          </a:p>
          <a:p>
            <a:pPr marL="171450" indent="-171450">
              <a:buFont typeface="Arial" pitchFamily="34" charset="0"/>
              <a:buChar char="•"/>
            </a:pPr>
            <a:r>
              <a:rPr lang="en-GB" sz="1200" dirty="0">
                <a:solidFill>
                  <a:schemeClr val="accent5"/>
                </a:solidFill>
              </a:rPr>
              <a:t>Some challenge him for his over emphasis on empirical evidence and his rejection of Plato’s ideas, arguing that there is some sense to talk of ‘intuitive knowledge’</a:t>
            </a:r>
          </a:p>
          <a:p>
            <a:pPr marL="171450" indent="-171450">
              <a:buFont typeface="Arial" pitchFamily="34" charset="0"/>
              <a:buChar char="•"/>
            </a:pPr>
            <a:r>
              <a:rPr lang="en-GB" sz="1200" dirty="0">
                <a:solidFill>
                  <a:schemeClr val="accent5"/>
                </a:solidFill>
              </a:rPr>
              <a:t>More recent thinkers including Bertrand Russell, Jean-Paul </a:t>
            </a:r>
            <a:r>
              <a:rPr lang="en-GB" sz="1200" dirty="0" err="1">
                <a:solidFill>
                  <a:schemeClr val="accent5"/>
                </a:solidFill>
              </a:rPr>
              <a:t>Satre</a:t>
            </a:r>
            <a:r>
              <a:rPr lang="en-GB" sz="1200" dirty="0">
                <a:solidFill>
                  <a:schemeClr val="accent5"/>
                </a:solidFill>
              </a:rPr>
              <a:t> and Richard Dawkins have questioned whether the universe and everything in it must have a ‘telos’ or purpose. The universe exists by and chance and is not ‘supposed’ to do anything.</a:t>
            </a:r>
          </a:p>
          <a:p>
            <a:pPr marL="171450" indent="-171450">
              <a:buFont typeface="Arial" pitchFamily="34" charset="0"/>
              <a:buChar char="•"/>
            </a:pPr>
            <a:r>
              <a:rPr lang="en-GB" sz="1200" dirty="0">
                <a:solidFill>
                  <a:schemeClr val="accent5"/>
                </a:solidFill>
              </a:rPr>
              <a:t>Theists often reject Aristotle’s God for being almost irrelevant to the universe. The Prime Mover does not interact with the universe in any way, it is not active in creation and is unaffected by it. This is very unlike the God of Judaeo-Christian tradition and unlike the God of their personal experience.</a:t>
            </a:r>
          </a:p>
          <a:p>
            <a:endParaRPr lang="en-GB" sz="1200" dirty="0">
              <a:solidFill>
                <a:schemeClr val="accent5"/>
              </a:solidFill>
            </a:endParaRPr>
          </a:p>
        </p:txBody>
      </p:sp>
      <p:sp>
        <p:nvSpPr>
          <p:cNvPr id="10" name="TextBox 9"/>
          <p:cNvSpPr txBox="1"/>
          <p:nvPr/>
        </p:nvSpPr>
        <p:spPr>
          <a:xfrm>
            <a:off x="5877272" y="8820472"/>
            <a:ext cx="1005403" cy="246221"/>
          </a:xfrm>
          <a:prstGeom prst="rect">
            <a:avLst/>
          </a:prstGeom>
          <a:noFill/>
        </p:spPr>
        <p:txBody>
          <a:bodyPr wrap="none" rtlCol="0">
            <a:spAutoFit/>
          </a:bodyPr>
          <a:lstStyle/>
          <a:p>
            <a:r>
              <a:rPr lang="en-GB" sz="1000"/>
              <a:t>Aristotle </a:t>
            </a:r>
            <a:r>
              <a:rPr lang="en-GB" sz="1000" dirty="0"/>
              <a:t>page 4</a:t>
            </a:r>
          </a:p>
        </p:txBody>
      </p:sp>
      <p:sp>
        <p:nvSpPr>
          <p:cNvPr id="2" name="Rounded Rectangle 1"/>
          <p:cNvSpPr/>
          <p:nvPr/>
        </p:nvSpPr>
        <p:spPr>
          <a:xfrm>
            <a:off x="476672" y="3419872"/>
            <a:ext cx="6048672" cy="1512168"/>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en-GB" sz="1200" dirty="0">
              <a:solidFill>
                <a:srgbClr val="7030A0"/>
              </a:solidFill>
            </a:endParaRPr>
          </a:p>
          <a:p>
            <a:r>
              <a:rPr lang="en-GB" sz="1200" b="1" dirty="0">
                <a:solidFill>
                  <a:srgbClr val="7030A0"/>
                </a:solidFill>
              </a:rPr>
              <a:t>KEY TERMS:</a:t>
            </a:r>
            <a:endParaRPr lang="en-GB" sz="1200" dirty="0">
              <a:solidFill>
                <a:srgbClr val="7030A0"/>
              </a:solidFill>
            </a:endParaRPr>
          </a:p>
          <a:p>
            <a:r>
              <a:rPr lang="en-GB" sz="1200" dirty="0">
                <a:solidFill>
                  <a:srgbClr val="7030A0"/>
                </a:solidFill>
              </a:rPr>
              <a:t>Cause/causality  purpose   </a:t>
            </a:r>
            <a:r>
              <a:rPr lang="en-GB" sz="1200" dirty="0" err="1">
                <a:solidFill>
                  <a:srgbClr val="7030A0"/>
                </a:solidFill>
              </a:rPr>
              <a:t>telos</a:t>
            </a:r>
            <a:r>
              <a:rPr lang="en-GB" sz="1200" dirty="0">
                <a:solidFill>
                  <a:srgbClr val="7030A0"/>
                </a:solidFill>
              </a:rPr>
              <a:t>  actual   potential  Uncaused cause/First Cause/Prime Mover</a:t>
            </a:r>
          </a:p>
          <a:p>
            <a:r>
              <a:rPr lang="en-GB" sz="1200" dirty="0">
                <a:solidFill>
                  <a:srgbClr val="7030A0"/>
                </a:solidFill>
              </a:rPr>
              <a:t>Material Cause / Formal Cause / Efficient Cause /  Final (Teleological) Cause </a:t>
            </a:r>
          </a:p>
          <a:p>
            <a:pPr marL="228600" indent="-228600">
              <a:buAutoNum type="arabicParenR"/>
            </a:pPr>
            <a:endParaRPr lang="en-GB" sz="1200" dirty="0">
              <a:solidFill>
                <a:srgbClr val="7030A0"/>
              </a:solidFill>
            </a:endParaRPr>
          </a:p>
          <a:p>
            <a:pPr marL="228600" indent="-228600">
              <a:buAutoNum type="arabicParenR"/>
            </a:pPr>
            <a:endParaRPr lang="en-GB" sz="1200" dirty="0">
              <a:solidFill>
                <a:srgbClr val="7030A0"/>
              </a:solidFill>
            </a:endParaRPr>
          </a:p>
        </p:txBody>
      </p:sp>
    </p:spTree>
    <p:extLst>
      <p:ext uri="{BB962C8B-B14F-4D97-AF65-F5344CB8AC3E}">
        <p14:creationId xmlns:p14="http://schemas.microsoft.com/office/powerpoint/2010/main" val="26703202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627</TotalTime>
  <Words>1669</Words>
  <Application>Microsoft Office PowerPoint</Application>
  <PresentationFormat>On-screen Show (4:3)</PresentationFormat>
  <Paragraphs>108</Paragraphs>
  <Slides>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PowerPoint Presentation</vt:lpstr>
      <vt:lpstr>PowerPoint Presentation</vt:lpstr>
      <vt:lpstr>PowerPoint Presentation</vt:lpstr>
      <vt:lpstr>PowerPoint Presentation</vt:lpstr>
    </vt:vector>
  </TitlesOfParts>
  <Company>RM plc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Natalie Clark</dc:creator>
  <cp:lastModifiedBy>Natalie CLARK</cp:lastModifiedBy>
  <cp:revision>64</cp:revision>
  <dcterms:created xsi:type="dcterms:W3CDTF">2013-03-10T07:43:20Z</dcterms:created>
  <dcterms:modified xsi:type="dcterms:W3CDTF">2024-06-24T16:48:32Z</dcterms:modified>
</cp:coreProperties>
</file>