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70" r:id="rId3"/>
    <p:sldId id="262" r:id="rId4"/>
    <p:sldId id="257" r:id="rId5"/>
    <p:sldId id="258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68" r:id="rId14"/>
    <p:sldId id="269" r:id="rId15"/>
    <p:sldId id="26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48931021-6413-4EF7-B9DC-D9E9B71A4C56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BBDFA71E-2F11-4629-86C9-7DAA12E91B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9607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1021-6413-4EF7-B9DC-D9E9B71A4C56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FA71E-2F11-4629-86C9-7DAA12E91B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836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1021-6413-4EF7-B9DC-D9E9B71A4C56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FA71E-2F11-4629-86C9-7DAA12E91B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481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1021-6413-4EF7-B9DC-D9E9B71A4C56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FA71E-2F11-4629-86C9-7DAA12E91B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832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1021-6413-4EF7-B9DC-D9E9B71A4C56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FA71E-2F11-4629-86C9-7DAA12E91B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2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1021-6413-4EF7-B9DC-D9E9B71A4C56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FA71E-2F11-4629-86C9-7DAA12E91B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592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1021-6413-4EF7-B9DC-D9E9B71A4C56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FA71E-2F11-4629-86C9-7DAA12E91B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497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1021-6413-4EF7-B9DC-D9E9B71A4C56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FA71E-2F11-4629-86C9-7DAA12E91B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735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1021-6413-4EF7-B9DC-D9E9B71A4C56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FA71E-2F11-4629-86C9-7DAA12E91B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001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1021-6413-4EF7-B9DC-D9E9B71A4C56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FA71E-2F11-4629-86C9-7DAA12E91B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577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1021-6413-4EF7-B9DC-D9E9B71A4C56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FA71E-2F11-4629-86C9-7DAA12E91B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31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1021-6413-4EF7-B9DC-D9E9B71A4C56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FA71E-2F11-4629-86C9-7DAA12E91B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026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1021-6413-4EF7-B9DC-D9E9B71A4C56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FA71E-2F11-4629-86C9-7DAA12E91B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512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1021-6413-4EF7-B9DC-D9E9B71A4C56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FA71E-2F11-4629-86C9-7DAA12E91B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4580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1021-6413-4EF7-B9DC-D9E9B71A4C56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FA71E-2F11-4629-86C9-7DAA12E91B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444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1021-6413-4EF7-B9DC-D9E9B71A4C56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FA71E-2F11-4629-86C9-7DAA12E91B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484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1021-6413-4EF7-B9DC-D9E9B71A4C56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FA71E-2F11-4629-86C9-7DAA12E91B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204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931021-6413-4EF7-B9DC-D9E9B71A4C56}" type="datetimeFigureOut">
              <a:rPr lang="en-GB" smtClean="0"/>
              <a:t>05/07/2021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BDFA71E-2F11-4629-86C9-7DAA12E91B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1574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1.png"/><Relationship Id="rId11" Type="http://schemas.openxmlformats.org/officeDocument/2006/relationships/image" Target="../media/image5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4.m4a"/><Relationship Id="rId7" Type="http://schemas.openxmlformats.org/officeDocument/2006/relationships/image" Target="../media/image6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5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5.pn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5.pn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180F5-301A-417B-AD25-9D3FD0F6EF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269" y="1807514"/>
            <a:ext cx="11637203" cy="2421464"/>
          </a:xfrm>
        </p:spPr>
        <p:txBody>
          <a:bodyPr>
            <a:normAutofit fontScale="90000"/>
          </a:bodyPr>
          <a:lstStyle/>
          <a:p>
            <a:r>
              <a:rPr lang="en-GB" sz="8000" dirty="0"/>
              <a:t>Welcome to </a:t>
            </a:r>
            <a:br>
              <a:rPr lang="en-GB" sz="8000" dirty="0"/>
            </a:br>
            <a:r>
              <a:rPr lang="en-GB" sz="8000" dirty="0" err="1"/>
              <a:t>Holte</a:t>
            </a:r>
            <a:r>
              <a:rPr lang="en-GB" sz="8000" dirty="0"/>
              <a:t> school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77C0C1-B150-4841-A1D1-96FE0B1D79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16875" y="4038537"/>
            <a:ext cx="7197726" cy="1405467"/>
          </a:xfrm>
        </p:spPr>
        <p:txBody>
          <a:bodyPr/>
          <a:lstStyle/>
          <a:p>
            <a:r>
              <a:rPr lang="en-GB" dirty="0"/>
              <a:t>Year 6 transition 2021</a:t>
            </a:r>
          </a:p>
        </p:txBody>
      </p:sp>
      <p:pic>
        <p:nvPicPr>
          <p:cNvPr id="4" name="Picture 3" descr="Z:\Drama\School Logo 2010.jpg">
            <a:extLst>
              <a:ext uri="{FF2B5EF4-FFF2-40B4-BE49-F238E27FC236}">
                <a16:creationId xmlns:a16="http://schemas.microsoft.com/office/drawing/2014/main" id="{2B6358A1-DD50-434E-BDEC-329504E23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4644" y="214369"/>
            <a:ext cx="1011828" cy="11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2C6646A-AF0E-422D-BA8D-BECF2D7A55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685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801"/>
    </mc:Choice>
    <mc:Fallback>
      <p:transition spd="slow" advTm="40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D6FB8-0009-4E69-9526-316947CA8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Attendance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2EE71-9234-469F-AFC1-347DE0A08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GB" sz="2000" dirty="0">
                <a:latin typeface="Candara" panose="020E0502030303020204" pitchFamily="34" charset="0"/>
              </a:rPr>
              <a:t>If you have </a:t>
            </a:r>
            <a:r>
              <a:rPr lang="en-GB" sz="2000" dirty="0">
                <a:solidFill>
                  <a:srgbClr val="FF0000"/>
                </a:solidFill>
                <a:latin typeface="Candara" panose="020E0502030303020204" pitchFamily="34" charset="0"/>
              </a:rPr>
              <a:t>100% attendance</a:t>
            </a:r>
            <a:r>
              <a:rPr lang="en-GB" sz="2000" dirty="0">
                <a:latin typeface="Candara" panose="020E0502030303020204" pitchFamily="34" charset="0"/>
              </a:rPr>
              <a:t>, you will be rewarded with prizes and trips! </a:t>
            </a:r>
          </a:p>
          <a:p>
            <a:pPr algn="just"/>
            <a:endParaRPr lang="en-GB" sz="2000" dirty="0">
              <a:latin typeface="Candara" panose="020E0502030303020204" pitchFamily="34" charset="0"/>
            </a:endParaRPr>
          </a:p>
          <a:p>
            <a:pPr algn="just"/>
            <a:r>
              <a:rPr lang="en-GB" sz="2000" dirty="0">
                <a:latin typeface="Candara" panose="020E0502030303020204" pitchFamily="34" charset="0"/>
              </a:rPr>
              <a:t>The more regularly you attend school, the higher your grades and levels will be.</a:t>
            </a:r>
          </a:p>
          <a:p>
            <a:pPr algn="just"/>
            <a:endParaRPr lang="en-GB" sz="2000" dirty="0">
              <a:latin typeface="Candara" panose="020E0502030303020204" pitchFamily="34" charset="0"/>
            </a:endParaRPr>
          </a:p>
          <a:p>
            <a:pPr algn="just"/>
            <a:r>
              <a:rPr lang="en-GB" sz="2000" dirty="0">
                <a:latin typeface="Candara" panose="020E0502030303020204" pitchFamily="34" charset="0"/>
              </a:rPr>
              <a:t>Our top attenders have won Kindles, vouchers and had a reward trips at the end of each term.</a:t>
            </a:r>
          </a:p>
          <a:p>
            <a:endParaRPr lang="en-GB" dirty="0"/>
          </a:p>
        </p:txBody>
      </p:sp>
      <p:pic>
        <p:nvPicPr>
          <p:cNvPr id="4" name="Picture 3" descr="Z:\Drama\School Logo 2010.jpg">
            <a:extLst>
              <a:ext uri="{FF2B5EF4-FFF2-40B4-BE49-F238E27FC236}">
                <a16:creationId xmlns:a16="http://schemas.microsoft.com/office/drawing/2014/main" id="{31F35929-5635-4064-869F-3371E1700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4643" y="184704"/>
            <a:ext cx="1011828" cy="11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09C6936-E766-437D-97FE-B11AE5A948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739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70"/>
    </mc:Choice>
    <mc:Fallback>
      <p:transition spd="slow" advTm="28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A89F9-50A3-4293-A666-D666C0085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City Year mentors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6E3C9-8287-47CF-8C3A-FD3E0FC8C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850605"/>
            <a:ext cx="10131425" cy="4940595"/>
          </a:xfrm>
        </p:spPr>
        <p:txBody>
          <a:bodyPr/>
          <a:lstStyle/>
          <a:p>
            <a:pPr algn="just"/>
            <a:r>
              <a:rPr lang="en-GB" sz="2000" dirty="0">
                <a:latin typeface="Candara" panose="020E0502030303020204" pitchFamily="34" charset="0"/>
              </a:rPr>
              <a:t>Mentors work with pupils across the school. They are called City Year Volunteer Mentors and wear a black and white uniform with a red jacket.</a:t>
            </a:r>
          </a:p>
          <a:p>
            <a:pPr algn="just"/>
            <a:endParaRPr lang="en-GB" sz="2000" dirty="0">
              <a:latin typeface="Candara" panose="020E0502030303020204" pitchFamily="34" charset="0"/>
            </a:endParaRPr>
          </a:p>
          <a:p>
            <a:pPr algn="just"/>
            <a:r>
              <a:rPr lang="en-GB" sz="2000" dirty="0">
                <a:latin typeface="Candara" panose="020E0502030303020204" pitchFamily="34" charset="0"/>
              </a:rPr>
              <a:t>The City Year VM’s will organise clubs during break, lunch and after school, which you may be interested in joining.</a:t>
            </a:r>
          </a:p>
          <a:p>
            <a:endParaRPr lang="en-GB" dirty="0"/>
          </a:p>
        </p:txBody>
      </p:sp>
      <p:pic>
        <p:nvPicPr>
          <p:cNvPr id="4" name="Picture 2" descr="S:\English\Staff resources\SUJ\100D3200\SAM_0781.JPG">
            <a:extLst>
              <a:ext uri="{FF2B5EF4-FFF2-40B4-BE49-F238E27FC236}">
                <a16:creationId xmlns:a16="http://schemas.microsoft.com/office/drawing/2014/main" id="{CF3FBBE8-C960-46B1-BC3A-3AABB34E8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8006" y="4392131"/>
            <a:ext cx="2618465" cy="246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Z:\Drama\School Logo 2010.jpg">
            <a:extLst>
              <a:ext uri="{FF2B5EF4-FFF2-40B4-BE49-F238E27FC236}">
                <a16:creationId xmlns:a16="http://schemas.microsoft.com/office/drawing/2014/main" id="{957AE6FB-2B43-493D-8B95-43F37FEDB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4643" y="184704"/>
            <a:ext cx="1011828" cy="11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58FB82E-9737-4198-9962-BA9F6B7405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19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41"/>
    </mc:Choice>
    <mc:Fallback>
      <p:transition spd="slow" advTm="17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321A0-45B5-42CD-BEED-B8592FB94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uniform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722C0-32B0-4A2A-946B-845F56B11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81442"/>
            <a:ext cx="10131425" cy="3649133"/>
          </a:xfrm>
        </p:spPr>
        <p:txBody>
          <a:bodyPr/>
          <a:lstStyle/>
          <a:p>
            <a:pPr algn="just"/>
            <a:r>
              <a:rPr lang="en-GB" sz="2000" b="1" dirty="0">
                <a:latin typeface="Candara" panose="020E0502030303020204" pitchFamily="34" charset="0"/>
              </a:rPr>
              <a:t>Your uniform </a:t>
            </a:r>
            <a:r>
              <a:rPr lang="en-GB" sz="2000" b="1" u="sng" dirty="0">
                <a:latin typeface="Candara" panose="020E0502030303020204" pitchFamily="34" charset="0"/>
              </a:rPr>
              <a:t>MUST</a:t>
            </a:r>
            <a:r>
              <a:rPr lang="en-GB" sz="2000" b="1" dirty="0">
                <a:latin typeface="Candara" panose="020E0502030303020204" pitchFamily="34" charset="0"/>
              </a:rPr>
              <a:t> always be to the highest of standards.</a:t>
            </a:r>
          </a:p>
          <a:p>
            <a:pPr algn="just"/>
            <a:endParaRPr lang="en-GB" sz="2000" b="1" dirty="0">
              <a:latin typeface="Candara" panose="020E0502030303020204" pitchFamily="34" charset="0"/>
            </a:endParaRPr>
          </a:p>
          <a:p>
            <a:pPr algn="just"/>
            <a:r>
              <a:rPr lang="en-GB" sz="2000" b="1" dirty="0">
                <a:latin typeface="Candara" panose="020E0502030303020204" pitchFamily="34" charset="0"/>
              </a:rPr>
              <a:t>Boys need to wear a white shirt, </a:t>
            </a:r>
            <a:r>
              <a:rPr lang="en-GB" sz="2000" b="1" dirty="0" err="1">
                <a:latin typeface="Candara" panose="020E0502030303020204" pitchFamily="34" charset="0"/>
              </a:rPr>
              <a:t>Holte</a:t>
            </a:r>
            <a:r>
              <a:rPr lang="en-GB" sz="2000" b="1" dirty="0">
                <a:latin typeface="Candara" panose="020E0502030303020204" pitchFamily="34" charset="0"/>
              </a:rPr>
              <a:t> School tie and blazer, with black trousers and smart shoes.</a:t>
            </a:r>
          </a:p>
          <a:p>
            <a:pPr algn="just"/>
            <a:endParaRPr lang="en-GB" sz="2000" b="1" dirty="0">
              <a:latin typeface="Candara" panose="020E0502030303020204" pitchFamily="34" charset="0"/>
            </a:endParaRPr>
          </a:p>
          <a:p>
            <a:pPr algn="just"/>
            <a:r>
              <a:rPr lang="en-GB" sz="2000" b="1" dirty="0">
                <a:latin typeface="Candara" panose="020E0502030303020204" pitchFamily="34" charset="0"/>
              </a:rPr>
              <a:t>Girls can either wear a white shirt, </a:t>
            </a:r>
            <a:r>
              <a:rPr lang="en-GB" sz="2000" b="1" dirty="0" err="1">
                <a:latin typeface="Candara" panose="020E0502030303020204" pitchFamily="34" charset="0"/>
              </a:rPr>
              <a:t>Holte</a:t>
            </a:r>
            <a:r>
              <a:rPr lang="en-GB" sz="2000" b="1" dirty="0">
                <a:latin typeface="Candara" panose="020E0502030303020204" pitchFamily="34" charset="0"/>
              </a:rPr>
              <a:t> School tie, blazer and trousers or skirt with smart shoes (No ballet pumps) or a salwar kameez with a blazer.</a:t>
            </a:r>
          </a:p>
          <a:p>
            <a:endParaRPr lang="en-GB" dirty="0"/>
          </a:p>
        </p:txBody>
      </p:sp>
      <p:pic>
        <p:nvPicPr>
          <p:cNvPr id="4" name="Picture 3" descr="Z:\Drama\School Logo 2010.jpg">
            <a:extLst>
              <a:ext uri="{FF2B5EF4-FFF2-40B4-BE49-F238E27FC236}">
                <a16:creationId xmlns:a16="http://schemas.microsoft.com/office/drawing/2014/main" id="{313F0B3D-AA88-4269-9A28-82064D597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4643" y="184704"/>
            <a:ext cx="1011828" cy="11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CEC3ECE-3359-43EC-A208-05CFAD7808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28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02"/>
    </mc:Choice>
    <mc:Fallback>
      <p:transition spd="slow" advTm="17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00D10-2727-483D-BCDD-072584E46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A954F8-BC31-4570-B62A-B3A5BD94EE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1" y="419100"/>
            <a:ext cx="1874864" cy="2812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53B3FB-C104-4C46-AC79-DDE303CAED1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8400" y="582926"/>
            <a:ext cx="2238227" cy="2937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47FDAF-78C8-4B14-B645-8686395C8FE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2113" y="471110"/>
            <a:ext cx="1991648" cy="29941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BAF596-C43F-4BDD-A973-D6FF6CA58C4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27591" y="3854010"/>
            <a:ext cx="1512339" cy="22685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2EEA1B-C31E-448E-A312-31361E5415B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021" y="3258070"/>
            <a:ext cx="2274424" cy="32415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7D5018-12C0-4DDD-96B4-F508320256D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77329" y="3581400"/>
            <a:ext cx="2136383" cy="32045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681B3E-2D5E-4C5A-919C-4E02577E554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85562" y="582926"/>
            <a:ext cx="1928150" cy="2892225"/>
          </a:xfrm>
          <a:prstGeom prst="rect">
            <a:avLst/>
          </a:prstGeom>
        </p:spPr>
      </p:pic>
      <p:sp>
        <p:nvSpPr>
          <p:cNvPr id="11" name="AutoShape 2" descr="https://www.gogna.me/wp-content/uploads/HOLTE-PE-SWEATSHIRT-1-300x369.jpg">
            <a:extLst>
              <a:ext uri="{FF2B5EF4-FFF2-40B4-BE49-F238E27FC236}">
                <a16:creationId xmlns:a16="http://schemas.microsoft.com/office/drawing/2014/main" id="{827FF14D-ED43-41B7-8BF6-4390C64721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92113" y="3003990"/>
            <a:ext cx="7203969" cy="72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AutoShape 4" descr="https://www.gogna.me/wp-content/uploads/DESIGNER-PLEATED-SKIRT-2.jpg">
            <a:extLst>
              <a:ext uri="{FF2B5EF4-FFF2-40B4-BE49-F238E27FC236}">
                <a16:creationId xmlns:a16="http://schemas.microsoft.com/office/drawing/2014/main" id="{1F7D59F0-7EED-4AB1-ABC0-B3F0BC74BE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3413051" cy="341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494B03C-9E9A-4948-9044-FF8A1BF12D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16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95"/>
    </mc:Choice>
    <mc:Fallback>
      <p:transition spd="slow" advTm="10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5CA18-C949-432E-8AA8-DC63BAC70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DCC16-6A1A-4301-9C10-F44662108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A0F2EF-C768-453E-8F6E-8617DA1070E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86988" y="957943"/>
            <a:ext cx="2067938" cy="31019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4B852A-3C36-4A86-A193-6E2A6FE90D7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2475" y="878588"/>
            <a:ext cx="2007438" cy="30111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94736E-B864-4113-99B7-60A311D1016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1524" y="3658535"/>
            <a:ext cx="1784282" cy="2676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EDB41A-1B19-46FB-AAEE-4D5B7F60D12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6505" y="4126095"/>
            <a:ext cx="1559378" cy="17413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568CBF-7F5C-4605-8C08-0E290915C07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6393" y="1598308"/>
            <a:ext cx="2330239" cy="286619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E1D887D-A09F-4C52-AC7F-5E076960B0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94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18"/>
    </mc:Choice>
    <mc:Fallback>
      <p:transition spd="slow" advTm="16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3BB8D-9921-4362-B021-563627BD8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73E-E9AC-4DA5-9E6A-54986F21D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777891"/>
            <a:ext cx="10131425" cy="49193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000" dirty="0">
                <a:latin typeface="Candara" panose="020E0502030303020204" pitchFamily="34" charset="0"/>
              </a:rPr>
              <a:t>Do you have any questions for us?</a:t>
            </a:r>
          </a:p>
        </p:txBody>
      </p:sp>
      <p:pic>
        <p:nvPicPr>
          <p:cNvPr id="5" name="Picture 4" descr="Z:\Drama\School Logo 2010.jpg">
            <a:extLst>
              <a:ext uri="{FF2B5EF4-FFF2-40B4-BE49-F238E27FC236}">
                <a16:creationId xmlns:a16="http://schemas.microsoft.com/office/drawing/2014/main" id="{54D64CB1-D9A6-4645-8B96-1A84E4408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4643" y="184704"/>
            <a:ext cx="1011828" cy="11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87C68A6-83A2-4956-BFBC-9E0C9D094E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20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28"/>
    </mc:Choice>
    <mc:Fallback>
      <p:transition spd="slow" advTm="27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2B3DEE-D37A-4EA9-828E-C141749C9516}"/>
              </a:ext>
            </a:extLst>
          </p:cNvPr>
          <p:cNvSpPr/>
          <p:nvPr/>
        </p:nvSpPr>
        <p:spPr>
          <a:xfrm>
            <a:off x="0" y="2296887"/>
            <a:ext cx="12192001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latin typeface="Candara" panose="020E0502030303020204" pitchFamily="34" charset="0"/>
              </a:rPr>
              <a:t>		</a:t>
            </a:r>
            <a:r>
              <a:rPr lang="en-GB" sz="2800" dirty="0">
                <a:latin typeface="Candara" panose="020E0502030303020204" pitchFamily="34" charset="0"/>
              </a:rPr>
              <a:t>7R 	Mrs F Jamila &amp; Mr A Khan 			N104</a:t>
            </a:r>
          </a:p>
          <a:p>
            <a:r>
              <a:rPr lang="en-GB" sz="2800" dirty="0">
                <a:latin typeface="Candara" panose="020E0502030303020204" pitchFamily="34" charset="0"/>
              </a:rPr>
              <a:t>		7S	  	Mr A Ajmal &amp; Mrs A Cohen 			P106</a:t>
            </a:r>
          </a:p>
          <a:p>
            <a:r>
              <a:rPr lang="en-GB" sz="2800" dirty="0">
                <a:latin typeface="Candara" panose="020E0502030303020204" pitchFamily="34" charset="0"/>
              </a:rPr>
              <a:t>		7T 		Mrs J James &amp; Mr J Wilkinson 		Q106</a:t>
            </a:r>
          </a:p>
          <a:p>
            <a:r>
              <a:rPr lang="en-GB" sz="2800" dirty="0">
                <a:latin typeface="Candara" panose="020E0502030303020204" pitchFamily="34" charset="0"/>
              </a:rPr>
              <a:t>		7U 	Ms S Sodhi &amp; Miss K Fatima 		Q103</a:t>
            </a:r>
          </a:p>
          <a:p>
            <a:r>
              <a:rPr lang="en-GB" sz="2800" dirty="0">
                <a:latin typeface="Candara" panose="020E0502030303020204" pitchFamily="34" charset="0"/>
              </a:rPr>
              <a:t>		7V 		Mr M Spiers &amp; Mrs S Asghar 		N106</a:t>
            </a:r>
          </a:p>
          <a:p>
            <a:r>
              <a:rPr lang="en-GB" sz="2800" dirty="0">
                <a:latin typeface="Candara" panose="020E0502030303020204" pitchFamily="34" charset="0"/>
              </a:rPr>
              <a:t>		7W  	Mr A Ali &amp; Mrs T Ghani				M110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EA2C4D-D344-45B6-AF81-135A7120ECEE}"/>
              </a:ext>
            </a:extLst>
          </p:cNvPr>
          <p:cNvSpPr txBox="1"/>
          <p:nvPr/>
        </p:nvSpPr>
        <p:spPr>
          <a:xfrm>
            <a:off x="-1" y="1005085"/>
            <a:ext cx="12850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+mj-lt"/>
              </a:rPr>
              <a:t>		FORM TUTORS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5B72905-7F45-417F-B974-913658171F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90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70"/>
    </mc:Choice>
    <mc:Fallback>
      <p:transition spd="slow" advTm="30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FC218-046B-4096-921C-F328B5384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Times of the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DC435-0466-467F-B230-C8E54DAB3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342332"/>
            <a:ext cx="10131425" cy="52890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>
                <a:latin typeface="Candara" panose="020E0502030303020204" pitchFamily="34" charset="0"/>
              </a:rPr>
              <a:t>Registration/Assembly</a:t>
            </a:r>
            <a:r>
              <a:rPr lang="en-GB" sz="2000" dirty="0">
                <a:latin typeface="Candara" panose="020E0502030303020204" pitchFamily="34" charset="0"/>
              </a:rPr>
              <a:t>: 8:40 - 9:05am</a:t>
            </a:r>
          </a:p>
          <a:p>
            <a:pPr marL="0" indent="0">
              <a:buNone/>
            </a:pPr>
            <a:r>
              <a:rPr lang="en-GB" sz="2000" b="1" dirty="0">
                <a:latin typeface="Candara" panose="020E0502030303020204" pitchFamily="34" charset="0"/>
              </a:rPr>
              <a:t>Period 1</a:t>
            </a:r>
            <a:r>
              <a:rPr lang="en-GB" sz="2000" dirty="0">
                <a:latin typeface="Candara" panose="020E0502030303020204" pitchFamily="34" charset="0"/>
              </a:rPr>
              <a:t>: 9:05 - 10:05am</a:t>
            </a:r>
          </a:p>
          <a:p>
            <a:pPr marL="0" indent="0">
              <a:buNone/>
            </a:pPr>
            <a:r>
              <a:rPr lang="en-GB" sz="2000" b="1" dirty="0">
                <a:latin typeface="Candara" panose="020E0502030303020204" pitchFamily="34" charset="0"/>
              </a:rPr>
              <a:t>Period 2</a:t>
            </a:r>
            <a:r>
              <a:rPr lang="en-GB" sz="2000" dirty="0">
                <a:latin typeface="Candara" panose="020E0502030303020204" pitchFamily="34" charset="0"/>
              </a:rPr>
              <a:t>: 10:05 - 11:05am</a:t>
            </a:r>
          </a:p>
          <a:p>
            <a:pPr marL="0" indent="0">
              <a:buNone/>
            </a:pPr>
            <a:r>
              <a:rPr lang="en-GB" sz="2000" b="1" dirty="0">
                <a:latin typeface="Candara" panose="020E0502030303020204" pitchFamily="34" charset="0"/>
              </a:rPr>
              <a:t>Break</a:t>
            </a:r>
            <a:r>
              <a:rPr lang="en-GB" sz="2000" dirty="0">
                <a:latin typeface="Candara" panose="020E0502030303020204" pitchFamily="34" charset="0"/>
              </a:rPr>
              <a:t>: 11:05 - 11:20am</a:t>
            </a:r>
          </a:p>
          <a:p>
            <a:pPr marL="0" indent="0">
              <a:buNone/>
            </a:pPr>
            <a:r>
              <a:rPr lang="en-GB" sz="2000" b="1" dirty="0">
                <a:latin typeface="Candara" panose="020E0502030303020204" pitchFamily="34" charset="0"/>
              </a:rPr>
              <a:t>Period 3</a:t>
            </a:r>
            <a:r>
              <a:rPr lang="en-GB" sz="2000" dirty="0">
                <a:latin typeface="Candara" panose="020E0502030303020204" pitchFamily="34" charset="0"/>
              </a:rPr>
              <a:t>: 11:20 - 12:20pm</a:t>
            </a:r>
          </a:p>
          <a:p>
            <a:pPr marL="0" indent="0">
              <a:buNone/>
            </a:pPr>
            <a:r>
              <a:rPr lang="en-GB" sz="2000" b="1" dirty="0">
                <a:latin typeface="Candara" panose="020E0502030303020204" pitchFamily="34" charset="0"/>
              </a:rPr>
              <a:t>Period 4</a:t>
            </a:r>
            <a:r>
              <a:rPr lang="en-GB" sz="2000" dirty="0">
                <a:latin typeface="Candara" panose="020E0502030303020204" pitchFamily="34" charset="0"/>
              </a:rPr>
              <a:t>:12:20 - 13:20pm</a:t>
            </a:r>
          </a:p>
          <a:p>
            <a:pPr marL="0" indent="0">
              <a:buNone/>
            </a:pPr>
            <a:r>
              <a:rPr lang="en-GB" sz="2000" b="1" dirty="0">
                <a:latin typeface="Candara" panose="020E0502030303020204" pitchFamily="34" charset="0"/>
              </a:rPr>
              <a:t>Lunch</a:t>
            </a:r>
            <a:r>
              <a:rPr lang="en-GB" sz="2000" dirty="0">
                <a:latin typeface="Candara" panose="020E0502030303020204" pitchFamily="34" charset="0"/>
              </a:rPr>
              <a:t>: 13:20 - 14:00pm</a:t>
            </a:r>
          </a:p>
          <a:p>
            <a:pPr marL="0" indent="0">
              <a:buNone/>
            </a:pPr>
            <a:r>
              <a:rPr lang="en-GB" sz="2000" b="1" dirty="0">
                <a:latin typeface="Candara" panose="020E0502030303020204" pitchFamily="34" charset="0"/>
              </a:rPr>
              <a:t>Period 5/Registration</a:t>
            </a:r>
            <a:r>
              <a:rPr lang="en-GB" sz="2000" dirty="0">
                <a:latin typeface="Candara" panose="020E0502030303020204" pitchFamily="34" charset="0"/>
              </a:rPr>
              <a:t>: 14:05 - 15:10pm</a:t>
            </a:r>
          </a:p>
        </p:txBody>
      </p:sp>
      <p:pic>
        <p:nvPicPr>
          <p:cNvPr id="4" name="Picture 3" descr="Z:\Drama\School Logo 2010.jpg">
            <a:extLst>
              <a:ext uri="{FF2B5EF4-FFF2-40B4-BE49-F238E27FC236}">
                <a16:creationId xmlns:a16="http://schemas.microsoft.com/office/drawing/2014/main" id="{C89D7172-56DE-4623-AD83-9F83A0EBC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4643" y="184704"/>
            <a:ext cx="1011828" cy="11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E5B0F57-08E3-4C3D-90B6-48C74EADB6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10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949"/>
    </mc:Choice>
    <mc:Fallback>
      <p:transition spd="slow" advTm="47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86C38-B259-49D2-A288-883789120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School starts at 8:40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D28FB-2290-432D-BF29-8C6BA5254C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Z:\Drama\School Logo 2010.jpg">
            <a:extLst>
              <a:ext uri="{FF2B5EF4-FFF2-40B4-BE49-F238E27FC236}">
                <a16:creationId xmlns:a16="http://schemas.microsoft.com/office/drawing/2014/main" id="{D69B6077-1E7B-4E2F-B71F-1B29E3547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4643" y="184704"/>
            <a:ext cx="1011828" cy="11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3208A5-C7DF-41D0-BFE6-142A9AD9EB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671" y="1737692"/>
            <a:ext cx="11353800" cy="476250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F8EC9E16-F765-49ED-AC46-17A4A184445B}"/>
              </a:ext>
            </a:extLst>
          </p:cNvPr>
          <p:cNvSpPr/>
          <p:nvPr/>
        </p:nvSpPr>
        <p:spPr>
          <a:xfrm>
            <a:off x="4508205" y="5343525"/>
            <a:ext cx="893136" cy="64260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EFD79DE-81BC-4C11-B390-86B2B50BA5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694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21"/>
    </mc:Choice>
    <mc:Fallback>
      <p:transition spd="slow" advTm="31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D995F-4405-4D18-8F0F-3226D60C3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777891"/>
            <a:ext cx="11087099" cy="1456267"/>
          </a:xfrm>
        </p:spPr>
        <p:txBody>
          <a:bodyPr>
            <a:normAutofit/>
          </a:bodyPr>
          <a:lstStyle/>
          <a:p>
            <a:r>
              <a:rPr lang="en-GB" sz="3200" dirty="0"/>
              <a:t>Once inside you will go straight to your form room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D2F04-CC18-4ABF-9CD4-57420390A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 descr="Z:\Drama\School Logo 2010.jpg">
            <a:extLst>
              <a:ext uri="{FF2B5EF4-FFF2-40B4-BE49-F238E27FC236}">
                <a16:creationId xmlns:a16="http://schemas.microsoft.com/office/drawing/2014/main" id="{2ABBEC05-C75F-4DC2-ADCF-29237EEE8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4643" y="184704"/>
            <a:ext cx="1011828" cy="11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F82932-D24A-4990-B3EB-BB37A13B86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" y="1910796"/>
            <a:ext cx="11353800" cy="47625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D3FFA25-CEF7-493A-8AB3-C2A3E7ED11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72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20"/>
    </mc:Choice>
    <mc:Fallback>
      <p:transition spd="slow" advTm="25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09DE1-DA32-4B43-A3D5-114AEF21F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During form time…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052EC-E536-4998-AAA2-D9722DE4E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73" y="511629"/>
            <a:ext cx="10131425" cy="5453743"/>
          </a:xfrm>
        </p:spPr>
        <p:txBody>
          <a:bodyPr>
            <a:normAutofit/>
          </a:bodyPr>
          <a:lstStyle/>
          <a:p>
            <a:r>
              <a:rPr lang="en-GB" sz="2000" dirty="0">
                <a:latin typeface="Candara" panose="020E0502030303020204" pitchFamily="34" charset="0"/>
              </a:rPr>
              <a:t>You will be expected to have all your equipment for the day on your desk, ready to work.</a:t>
            </a:r>
          </a:p>
          <a:p>
            <a:r>
              <a:rPr lang="en-GB" sz="2000" dirty="0">
                <a:latin typeface="Candara" panose="020E0502030303020204" pitchFamily="34" charset="0"/>
              </a:rPr>
              <a:t>One day a week you will have an assembly in the main hall.</a:t>
            </a:r>
          </a:p>
          <a:p>
            <a:r>
              <a:rPr lang="en-GB" sz="2000" dirty="0">
                <a:latin typeface="Candara" panose="020E0502030303020204" pitchFamily="34" charset="0"/>
              </a:rPr>
              <a:t>You will have activities to do in form, including work set by Mr Higby and Miss Evans.</a:t>
            </a:r>
          </a:p>
        </p:txBody>
      </p:sp>
      <p:pic>
        <p:nvPicPr>
          <p:cNvPr id="4" name="Picture 3" descr="Z:\Drama\School Logo 2010.jpg">
            <a:extLst>
              <a:ext uri="{FF2B5EF4-FFF2-40B4-BE49-F238E27FC236}">
                <a16:creationId xmlns:a16="http://schemas.microsoft.com/office/drawing/2014/main" id="{9569530D-5165-414D-BEB1-FD55A6E19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4643" y="184704"/>
            <a:ext cx="1011828" cy="11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C10096A-B349-484E-912F-8B6A05E734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2978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31"/>
    </mc:Choice>
    <mc:Fallback>
      <p:transition spd="slow" advTm="20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49683-E710-42F5-B88A-22472009B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Academic mentoring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0F53F-AEEE-48F5-8908-0B8803BA2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-479224"/>
            <a:ext cx="10131425" cy="6237767"/>
          </a:xfrm>
        </p:spPr>
        <p:txBody>
          <a:bodyPr>
            <a:normAutofit/>
          </a:bodyPr>
          <a:lstStyle/>
          <a:p>
            <a:r>
              <a:rPr lang="en-GB" sz="2000" dirty="0">
                <a:latin typeface="Candara" panose="020E0502030303020204" pitchFamily="34" charset="0"/>
              </a:rPr>
              <a:t>This will also take place during form time.</a:t>
            </a:r>
          </a:p>
          <a:p>
            <a:r>
              <a:rPr lang="en-GB" sz="2000" dirty="0">
                <a:latin typeface="Candara" panose="020E0502030303020204" pitchFamily="34" charset="0"/>
              </a:rPr>
              <a:t>You will sit with your form teacher and set targets for all of your subjects.</a:t>
            </a:r>
          </a:p>
        </p:txBody>
      </p:sp>
      <p:pic>
        <p:nvPicPr>
          <p:cNvPr id="4" name="Picture 3" descr="Z:\Drama\School Logo 2010.jpg">
            <a:extLst>
              <a:ext uri="{FF2B5EF4-FFF2-40B4-BE49-F238E27FC236}">
                <a16:creationId xmlns:a16="http://schemas.microsoft.com/office/drawing/2014/main" id="{39C5E37D-10EB-40B1-9CCF-9C27BC038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4643" y="184704"/>
            <a:ext cx="1011828" cy="11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C4E5E4F-DB22-45E8-819E-5360DF0FD2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9174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77"/>
    </mc:Choice>
    <mc:Fallback>
      <p:transition spd="slow" advTm="19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CB3C0-8E6A-4F76-BAF1-8D60B8783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Lessons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811B2-4B90-4AE1-BEC6-63A3ACE6C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829341"/>
            <a:ext cx="10131425" cy="4961860"/>
          </a:xfrm>
        </p:spPr>
        <p:txBody>
          <a:bodyPr>
            <a:normAutofit/>
          </a:bodyPr>
          <a:lstStyle/>
          <a:p>
            <a:r>
              <a:rPr lang="en-GB" sz="2000" dirty="0">
                <a:latin typeface="Candara" panose="020E0502030303020204" pitchFamily="34" charset="0"/>
              </a:rPr>
              <a:t>Lessons begin at 9:05am everyday.</a:t>
            </a:r>
          </a:p>
          <a:p>
            <a:r>
              <a:rPr lang="en-GB" sz="2000" dirty="0">
                <a:latin typeface="Candara" panose="020E0502030303020204" pitchFamily="34" charset="0"/>
              </a:rPr>
              <a:t>All lessons last 1 hour.</a:t>
            </a:r>
          </a:p>
          <a:p>
            <a:r>
              <a:rPr lang="en-GB" sz="2000" dirty="0">
                <a:latin typeface="Candara" panose="020E0502030303020204" pitchFamily="34" charset="0"/>
              </a:rPr>
              <a:t>You MUST be on time for all lessons.</a:t>
            </a:r>
          </a:p>
          <a:p>
            <a:r>
              <a:rPr lang="en-GB" sz="2000" dirty="0">
                <a:latin typeface="Candara" panose="020E0502030303020204" pitchFamily="34" charset="0"/>
              </a:rPr>
              <a:t>It can be strange having different teachers, in different rooms, but you will soon get used to it</a:t>
            </a:r>
            <a:r>
              <a:rPr lang="en-GB" sz="2400" dirty="0">
                <a:latin typeface="Candara" panose="020E0502030303020204" pitchFamily="34" charset="0"/>
              </a:rPr>
              <a:t>.</a:t>
            </a:r>
          </a:p>
        </p:txBody>
      </p:sp>
      <p:pic>
        <p:nvPicPr>
          <p:cNvPr id="4" name="Picture 3" descr="Z:\Drama\School Logo 2010.jpg">
            <a:extLst>
              <a:ext uri="{FF2B5EF4-FFF2-40B4-BE49-F238E27FC236}">
                <a16:creationId xmlns:a16="http://schemas.microsoft.com/office/drawing/2014/main" id="{6BB7388C-2083-439B-9BB8-AA4E3D438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4643" y="184704"/>
            <a:ext cx="1011828" cy="11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ADE5EEE-7E25-4417-892C-39C9E61794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748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87"/>
    </mc:Choice>
    <mc:Fallback>
      <p:transition spd="slow" advTm="33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4E237-F40F-4510-8B4A-B54CF119F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GB" dirty="0"/>
              <a:t>Finding your way around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61592-56B5-4B36-8E61-56CB02399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4104167"/>
            <a:ext cx="10131425" cy="24755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>
                <a:latin typeface="Candara" panose="020E0502030303020204" pitchFamily="34" charset="0"/>
              </a:rPr>
              <a:t>All departments are found in ‘clusters’</a:t>
            </a:r>
          </a:p>
          <a:p>
            <a:pPr marL="0" indent="0">
              <a:buNone/>
            </a:pPr>
            <a:r>
              <a:rPr lang="en-GB" sz="2000" dirty="0">
                <a:latin typeface="Candara" panose="020E0502030303020204" pitchFamily="34" charset="0"/>
              </a:rPr>
              <a:t>English (Literacy) - K cluster</a:t>
            </a:r>
          </a:p>
          <a:p>
            <a:pPr marL="0" indent="0">
              <a:buNone/>
            </a:pPr>
            <a:r>
              <a:rPr lang="en-GB" sz="2000" dirty="0">
                <a:latin typeface="Candara" panose="020E0502030303020204" pitchFamily="34" charset="0"/>
              </a:rPr>
              <a:t>Maths (Numeracy) - N cluster and P cluster</a:t>
            </a:r>
          </a:p>
          <a:p>
            <a:pPr marL="0" indent="0">
              <a:buNone/>
            </a:pPr>
            <a:r>
              <a:rPr lang="en-GB" sz="2000" dirty="0">
                <a:latin typeface="Candara" panose="020E0502030303020204" pitchFamily="34" charset="0"/>
              </a:rPr>
              <a:t>Science - M Cluster</a:t>
            </a:r>
          </a:p>
          <a:p>
            <a:pPr marL="0" indent="0">
              <a:buNone/>
            </a:pPr>
            <a:r>
              <a:rPr lang="en-GB" sz="2000" dirty="0">
                <a:latin typeface="Candara" panose="020E0502030303020204" pitchFamily="34" charset="0"/>
              </a:rPr>
              <a:t>Humanities – Q cluster</a:t>
            </a:r>
          </a:p>
          <a:p>
            <a:pPr marL="0" indent="0">
              <a:buNone/>
            </a:pPr>
            <a:r>
              <a:rPr lang="en-GB" sz="2000" dirty="0">
                <a:latin typeface="Candara" panose="020E0502030303020204" pitchFamily="34" charset="0"/>
              </a:rPr>
              <a:t>Music and Drama - E cluster</a:t>
            </a:r>
          </a:p>
          <a:p>
            <a:pPr marL="0" indent="0">
              <a:buNone/>
            </a:pPr>
            <a:r>
              <a:rPr lang="en-GB" sz="2000" dirty="0">
                <a:latin typeface="Candara" panose="020E0502030303020204" pitchFamily="34" charset="0"/>
              </a:rPr>
              <a:t>Technology and Food - G cluster/Market Place</a:t>
            </a:r>
          </a:p>
          <a:p>
            <a:pPr marL="0" indent="0">
              <a:buNone/>
            </a:pPr>
            <a:r>
              <a:rPr lang="en-GB" sz="2000" dirty="0">
                <a:latin typeface="Candara" panose="020E0502030303020204" pitchFamily="34" charset="0"/>
              </a:rPr>
              <a:t>Art - D cluster</a:t>
            </a:r>
          </a:p>
          <a:p>
            <a:pPr marL="0" indent="0">
              <a:buNone/>
            </a:pPr>
            <a:r>
              <a:rPr lang="en-GB" sz="2000" dirty="0">
                <a:latin typeface="Candara" panose="020E0502030303020204" pitchFamily="34" charset="0"/>
              </a:rPr>
              <a:t>PE - S cluster</a:t>
            </a:r>
          </a:p>
          <a:p>
            <a:pPr marL="0" indent="0">
              <a:buNone/>
            </a:pPr>
            <a:endParaRPr lang="en-GB" sz="2000" dirty="0">
              <a:latin typeface="Candara" panose="020E0502030303020204" pitchFamily="34" charset="0"/>
            </a:endParaRPr>
          </a:p>
          <a:p>
            <a:pPr marL="0" indent="0" algn="ctr">
              <a:buNone/>
            </a:pPr>
            <a:r>
              <a:rPr lang="en-GB" sz="2000" b="1" i="1" dirty="0">
                <a:latin typeface="Candara" panose="020E0502030303020204" pitchFamily="34" charset="0"/>
              </a:rPr>
              <a:t>Sometimes these lessons may be in another cluster. </a:t>
            </a:r>
          </a:p>
          <a:p>
            <a:pPr marL="0" indent="0">
              <a:buNone/>
            </a:pPr>
            <a:endParaRPr lang="en-GB" sz="2000" b="1" i="1" dirty="0"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n-GB" sz="2000" dirty="0">
              <a:latin typeface="Candara" panose="020E0502030303020204" pitchFamily="34" charset="0"/>
            </a:endParaRPr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5" name="Picture 4" descr="Z:\Drama\School Logo 2010.jpg">
            <a:extLst>
              <a:ext uri="{FF2B5EF4-FFF2-40B4-BE49-F238E27FC236}">
                <a16:creationId xmlns:a16="http://schemas.microsoft.com/office/drawing/2014/main" id="{386E0FD4-A8A3-43E1-A2C6-747916EF3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4643" y="184704"/>
            <a:ext cx="1011828" cy="11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7CEB133-89C3-4E0B-B5A8-D58139B10D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01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99"/>
    </mc:Choice>
    <mc:Fallback>
      <p:transition spd="slow" advTm="32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3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6.3|4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4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|7.4|11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2762</TotalTime>
  <Words>546</Words>
  <Application>Microsoft Office PowerPoint</Application>
  <PresentationFormat>Widescreen</PresentationFormat>
  <Paragraphs>63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Candara</vt:lpstr>
      <vt:lpstr>Celestial</vt:lpstr>
      <vt:lpstr>Welcome to  Holte school </vt:lpstr>
      <vt:lpstr>PowerPoint Presentation</vt:lpstr>
      <vt:lpstr>Times of the day</vt:lpstr>
      <vt:lpstr>School starts at 8:40</vt:lpstr>
      <vt:lpstr>Once inside you will go straight to your form room</vt:lpstr>
      <vt:lpstr>During form time…</vt:lpstr>
      <vt:lpstr>Academic mentoring</vt:lpstr>
      <vt:lpstr>Lessons</vt:lpstr>
      <vt:lpstr>Finding your way around</vt:lpstr>
      <vt:lpstr>Attendance</vt:lpstr>
      <vt:lpstr>City Year mentors</vt:lpstr>
      <vt:lpstr>uniform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 Holte school</dc:title>
  <dc:creator>Phil Higby</dc:creator>
  <cp:lastModifiedBy>Phil Higby</cp:lastModifiedBy>
  <cp:revision>17</cp:revision>
  <dcterms:created xsi:type="dcterms:W3CDTF">2021-06-16T11:10:49Z</dcterms:created>
  <dcterms:modified xsi:type="dcterms:W3CDTF">2021-07-05T11:15:19Z</dcterms:modified>
</cp:coreProperties>
</file>