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E334-D95D-4543-BDAB-08DE77C135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E5A6-19BF-4295-B08B-098F64C30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62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E334-D95D-4543-BDAB-08DE77C135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E5A6-19BF-4295-B08B-098F64C30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68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E334-D95D-4543-BDAB-08DE77C135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E5A6-19BF-4295-B08B-098F64C30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8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E334-D95D-4543-BDAB-08DE77C135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E5A6-19BF-4295-B08B-098F64C30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37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E334-D95D-4543-BDAB-08DE77C135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E5A6-19BF-4295-B08B-098F64C30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9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E334-D95D-4543-BDAB-08DE77C135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E5A6-19BF-4295-B08B-098F64C30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9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E334-D95D-4543-BDAB-08DE77C135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E5A6-19BF-4295-B08B-098F64C30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81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E334-D95D-4543-BDAB-08DE77C135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E5A6-19BF-4295-B08B-098F64C30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44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E334-D95D-4543-BDAB-08DE77C135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E5A6-19BF-4295-B08B-098F64C30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1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E334-D95D-4543-BDAB-08DE77C135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E5A6-19BF-4295-B08B-098F64C30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E334-D95D-4543-BDAB-08DE77C135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E5A6-19BF-4295-B08B-098F64C30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1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CE334-D95D-4543-BDAB-08DE77C1354C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FE5A6-19BF-4295-B08B-098F64C30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Art 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Colour: </a:t>
            </a:r>
            <a:r>
              <a:rPr lang="en-GB" sz="2400" b="1" u="sng" dirty="0">
                <a:solidFill>
                  <a:srgbClr val="FF0066"/>
                </a:solidFill>
                <a:latin typeface="XCCW Joined 1a" panose="03050602040000000000" pitchFamily="66" charset="0"/>
              </a:rPr>
              <a:t>KS1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61422" y="961791"/>
            <a:ext cx="2943616" cy="3133544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88011" y="961791"/>
            <a:ext cx="2943616" cy="3133544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552532"/>
              </p:ext>
            </p:extLst>
          </p:nvPr>
        </p:nvGraphicFramePr>
        <p:xfrm>
          <a:off x="6392239" y="724572"/>
          <a:ext cx="5535904" cy="3200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08806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727098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tools</a:t>
                      </a:r>
                      <a:endParaRPr lang="en-GB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An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object which helps us to complete a task. </a:t>
                      </a:r>
                      <a:endParaRPr lang="en-GB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mixing colours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Adding two or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more colours to make a new one.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describe</a:t>
                      </a:r>
                      <a:endParaRPr lang="en-GB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Observing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what something looks like and discussing this.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primary colour</a:t>
                      </a:r>
                      <a:endParaRPr lang="en-GB" sz="14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Colours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which cannot be produced by mixing other colours.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darken</a:t>
                      </a:r>
                      <a:endParaRPr lang="en-GB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Creating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a new colour by adding a darker shade such as black.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lighten</a:t>
                      </a:r>
                      <a:endParaRPr lang="en-GB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Creating a new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colour by adding a light shade such as white.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85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collections</a:t>
                      </a:r>
                      <a:endParaRPr lang="en-GB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group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of objects often with similar characteristics.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354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57033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83622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567006" y="29111"/>
            <a:ext cx="324134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Cool colour </a:t>
            </a:r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1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10224137" y="359193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68571" y="2398225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6FDE33-3264-4CDD-B575-2F14FA96776D}"/>
              </a:ext>
            </a:extLst>
          </p:cNvPr>
          <p:cNvSpPr/>
          <p:nvPr/>
        </p:nvSpPr>
        <p:spPr>
          <a:xfrm rot="1477244">
            <a:off x="3079337" y="4190093"/>
            <a:ext cx="1620194" cy="7386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Pretty primary colours!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3" name="Arrow: Down 26">
            <a:extLst>
              <a:ext uri="{FF2B5EF4-FFF2-40B4-BE49-F238E27FC236}">
                <a16:creationId xmlns:a16="http://schemas.microsoft.com/office/drawing/2014/main" id="{44546362-8AB9-4244-B968-50FC1785B2E2}"/>
              </a:ext>
            </a:extLst>
          </p:cNvPr>
          <p:cNvSpPr/>
          <p:nvPr/>
        </p:nvSpPr>
        <p:spPr>
          <a:xfrm rot="2258966">
            <a:off x="3452317" y="4877652"/>
            <a:ext cx="317718" cy="292388"/>
          </a:xfrm>
          <a:prstGeom prst="downArrow">
            <a:avLst>
              <a:gd name="adj1" fmla="val 54764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8832" y="1402225"/>
            <a:ext cx="26827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Name all of the colours used in their work.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Mix colours to create new ones.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Find collections of colours – colour wheel (DO not make, just discuss)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 smtClean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Apply colour using different tools. 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8461" y="1463754"/>
            <a:ext cx="26827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Begin to describe colours in different objects.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Name all primary colours.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Darken colours with black.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Lighten colours with white. </a:t>
            </a:r>
          </a:p>
        </p:txBody>
      </p:sp>
      <p:pic>
        <p:nvPicPr>
          <p:cNvPr id="1026" name="Picture 2" descr="Primary Colours Poster | Primary and secondary colors, Visual 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0" y="4235834"/>
            <a:ext cx="3306419" cy="25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577d1d6a174121623374bdbf8eea308.jpg (1024×935) | Color mixi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551" y="4104645"/>
            <a:ext cx="2044620" cy="26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36FDE33-3264-4CDD-B575-2F14FA96776D}"/>
              </a:ext>
            </a:extLst>
          </p:cNvPr>
          <p:cNvSpPr/>
          <p:nvPr/>
        </p:nvSpPr>
        <p:spPr>
          <a:xfrm rot="19480398">
            <a:off x="8703961" y="5666787"/>
            <a:ext cx="162019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Cool colour mixing!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36" name="Arrow: Down 26">
            <a:extLst>
              <a:ext uri="{FF2B5EF4-FFF2-40B4-BE49-F238E27FC236}">
                <a16:creationId xmlns:a16="http://schemas.microsoft.com/office/drawing/2014/main" id="{44546362-8AB9-4244-B968-50FC1785B2E2}"/>
              </a:ext>
            </a:extLst>
          </p:cNvPr>
          <p:cNvSpPr/>
          <p:nvPr/>
        </p:nvSpPr>
        <p:spPr>
          <a:xfrm rot="6362503" flipV="1">
            <a:off x="9616550" y="6252321"/>
            <a:ext cx="352508" cy="284434"/>
          </a:xfrm>
          <a:prstGeom prst="downArrow">
            <a:avLst>
              <a:gd name="adj1" fmla="val 54764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950" y="5254730"/>
            <a:ext cx="1986141" cy="16032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t="18613"/>
          <a:stretch/>
        </p:blipFill>
        <p:spPr>
          <a:xfrm>
            <a:off x="5654258" y="5513696"/>
            <a:ext cx="3169063" cy="134430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36FDE33-3264-4CDD-B575-2F14FA96776D}"/>
              </a:ext>
            </a:extLst>
          </p:cNvPr>
          <p:cNvSpPr/>
          <p:nvPr/>
        </p:nvSpPr>
        <p:spPr>
          <a:xfrm rot="20196676">
            <a:off x="4235244" y="4577228"/>
            <a:ext cx="1620194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Terrific tools!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40" name="Arrow: Down 26">
            <a:extLst>
              <a:ext uri="{FF2B5EF4-FFF2-40B4-BE49-F238E27FC236}">
                <a16:creationId xmlns:a16="http://schemas.microsoft.com/office/drawing/2014/main" id="{44546362-8AB9-4244-B968-50FC1785B2E2}"/>
              </a:ext>
            </a:extLst>
          </p:cNvPr>
          <p:cNvSpPr/>
          <p:nvPr/>
        </p:nvSpPr>
        <p:spPr>
          <a:xfrm rot="8851089" flipV="1">
            <a:off x="5078349" y="4899359"/>
            <a:ext cx="352508" cy="284434"/>
          </a:xfrm>
          <a:prstGeom prst="downArrow">
            <a:avLst>
              <a:gd name="adj1" fmla="val 54764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0" name="Picture 6" descr="How to Darken Acrylic Paint Colors by Shading - dumm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6093" y="3967025"/>
            <a:ext cx="1037928" cy="137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nting Acrylic Paint Colors - dummi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56928" y="3943240"/>
            <a:ext cx="1124490" cy="150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36FDE33-3264-4CDD-B575-2F14FA96776D}"/>
              </a:ext>
            </a:extLst>
          </p:cNvPr>
          <p:cNvSpPr/>
          <p:nvPr/>
        </p:nvSpPr>
        <p:spPr>
          <a:xfrm>
            <a:off x="7362312" y="4495007"/>
            <a:ext cx="1142677" cy="93871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Darkening with black </a:t>
            </a:r>
          </a:p>
          <a:p>
            <a:pPr algn="ctr"/>
            <a:r>
              <a:rPr lang="en-US" sz="11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&amp;</a:t>
            </a:r>
          </a:p>
          <a:p>
            <a:pPr algn="ctr"/>
            <a:r>
              <a:rPr lang="en-US" sz="1100" b="1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l</a:t>
            </a:r>
            <a:r>
              <a:rPr lang="en-US" sz="11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ightening with white!</a:t>
            </a:r>
            <a:endParaRPr lang="en-US" sz="11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37" name="Curved Down Arrow 36"/>
          <p:cNvSpPr/>
          <p:nvPr/>
        </p:nvSpPr>
        <p:spPr>
          <a:xfrm rot="10373509">
            <a:off x="8462330" y="5178908"/>
            <a:ext cx="485295" cy="177421"/>
          </a:xfrm>
          <a:prstGeom prst="curved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Curved Down Arrow 44"/>
          <p:cNvSpPr/>
          <p:nvPr/>
        </p:nvSpPr>
        <p:spPr>
          <a:xfrm rot="2309854">
            <a:off x="7346136" y="4183533"/>
            <a:ext cx="485295" cy="188666"/>
          </a:xfrm>
          <a:prstGeom prst="curved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Art 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Colour: LKS2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61422" y="961791"/>
            <a:ext cx="2943616" cy="3672088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88011" y="961791"/>
            <a:ext cx="2943616" cy="3672088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959549"/>
              </p:ext>
            </p:extLst>
          </p:nvPr>
        </p:nvGraphicFramePr>
        <p:xfrm>
          <a:off x="6339512" y="526776"/>
          <a:ext cx="5686030" cy="358843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13349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672681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39823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shade/shadow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mixture</a:t>
                      </a:r>
                      <a:r>
                        <a:rPr lang="en-GB" sz="11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of colour with black which increases darkness. </a:t>
                      </a:r>
                      <a:endParaRPr lang="en-GB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39823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tint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</a:t>
                      </a:r>
                      <a:r>
                        <a:rPr lang="en-GB" sz="11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mixture of colour with white which reduces darkness</a:t>
                      </a: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39823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tone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</a:t>
                      </a:r>
                      <a:r>
                        <a:rPr lang="en-GB" sz="11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amount and effect of dark and light colours in a piece of artwork. </a:t>
                      </a: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55468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technique</a:t>
                      </a:r>
                      <a:endParaRPr lang="en-GB" sz="12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</a:t>
                      </a:r>
                      <a:r>
                        <a:rPr lang="en-GB" sz="11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manner in which an artist employs his/her skills to complete a piece of artwork.</a:t>
                      </a: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54046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mood &amp; emotion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feeling or atmosphere</a:t>
                      </a:r>
                      <a:r>
                        <a:rPr lang="en-GB" sz="11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that a work of art generates i.e. fear, tranquillity.</a:t>
                      </a: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  <a:tr h="47246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secondary colour  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</a:t>
                      </a:r>
                      <a:r>
                        <a:rPr lang="en-GB" sz="11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colour produced by mixing 2 primary colours.</a:t>
                      </a: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35404"/>
                  </a:ext>
                </a:extLst>
              </a:tr>
              <a:tr h="55567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tertiary colour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colour produced</a:t>
                      </a:r>
                      <a:r>
                        <a:rPr lang="en-GB" sz="11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with mixing a primary and a secondary colour.</a:t>
                      </a: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01734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57033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3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83622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4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458904" y="0"/>
            <a:ext cx="324134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Cool colour </a:t>
            </a:r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1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8278570" y="166479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68571" y="2398225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25836" y="1375705"/>
            <a:ext cx="27862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Mix various shades of colour to create effect.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an accurate colour wheel and name all primary/secondary/tertiary colours.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Introduce and use different types of paintbrushes.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Use a variety of techniques to develop the use of colour such as dotting, scratching and splashing. 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80" y="1336396"/>
            <a:ext cx="2824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Colour mix and match to develop the knowledge of tint, tone and shade.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Observe the use of colour in famous artists’ work.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Choose suitable materials for a range of colour mixing opportunities.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Observe the use of colour when signifying mood and emotion. </a:t>
            </a:r>
          </a:p>
        </p:txBody>
      </p:sp>
      <p:pic>
        <p:nvPicPr>
          <p:cNvPr id="2050" name="Picture 2" descr="Color Wheel - MORRIS' ART 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886" y="4182475"/>
            <a:ext cx="2325539" cy="25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807705" y="6248827"/>
            <a:ext cx="140882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Colour wheel!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17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3110911">
            <a:off x="9485354" y="5929739"/>
            <a:ext cx="396610" cy="35749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2" name="Picture 4" descr="The Best Brushes for Oil Painting - Fine Art Tutor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0" y="5075881"/>
            <a:ext cx="4507885" cy="16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20883775">
            <a:off x="-106569" y="4925552"/>
            <a:ext cx="2466317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Paintbrush types!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0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8591925">
            <a:off x="1746812" y="5120682"/>
            <a:ext cx="396610" cy="35749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4" name="Picture 6" descr="The Futur on Twitter: &quot;ℹ️Hue, tint, tone and shade Hue is pur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4"/>
          <a:stretch/>
        </p:blipFill>
        <p:spPr bwMode="auto">
          <a:xfrm>
            <a:off x="4502643" y="5048118"/>
            <a:ext cx="2936069" cy="163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2209427" y="4719064"/>
            <a:ext cx="2361992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Tint, tone &amp; shade! 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3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059201">
            <a:off x="4082094" y="4992909"/>
            <a:ext cx="396610" cy="35749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8" name="Picture 10" descr="Mood, Female Clouds, Paintings, Design, Widescreen, Emotion,ar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799" y="4192816"/>
            <a:ext cx="2149152" cy="13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lor Theory - Color as Emo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21" y="5161275"/>
            <a:ext cx="1384934" cy="151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6340262" y="4144986"/>
            <a:ext cx="115183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Colours to express emotion &amp; mood!</a:t>
            </a:r>
            <a:endParaRPr lang="en-US" sz="12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3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8528438">
            <a:off x="7423428" y="4533790"/>
            <a:ext cx="396610" cy="43743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Art 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Colour: UKS2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61422" y="961791"/>
            <a:ext cx="2943616" cy="3364284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88011" y="961790"/>
            <a:ext cx="2943616" cy="3364285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211"/>
              </p:ext>
            </p:extLst>
          </p:nvPr>
        </p:nvGraphicFramePr>
        <p:xfrm>
          <a:off x="6362077" y="545368"/>
          <a:ext cx="5535904" cy="3784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08806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727098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hue</a:t>
                      </a:r>
                      <a:endParaRPr lang="en-GB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way of describing one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solid colour. It can describe a colour and a shade of a colour such as red and pink – which is a tint of red. </a:t>
                      </a:r>
                      <a:endParaRPr lang="en-GB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tone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amount and effect of dark and light colours in a piece of artwork.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tint</a:t>
                      </a:r>
                      <a:endParaRPr lang="en-GB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mixture of colour with white which reduces darkness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shade/shadow</a:t>
                      </a:r>
                      <a:endParaRPr lang="en-GB" sz="11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mixture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of colour with black which increases darkness. </a:t>
                      </a:r>
                      <a:endParaRPr lang="en-GB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mood</a:t>
                      </a:r>
                      <a:r>
                        <a:rPr lang="en-GB" sz="1600" b="1" baseline="0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 &amp; emotion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feeling or atmosphere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that a work of art generates i.e. fear, tranquillity.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texture</a:t>
                      </a:r>
                      <a:endParaRPr lang="en-GB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feel and appearance of a surface.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85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inspiration</a:t>
                      </a:r>
                      <a:endParaRPr lang="en-GB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feeling of enthusiasm on a subject/object/person/piece of music etc. This prompts a piece of artwork.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354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57033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5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83622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6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567006" y="29111"/>
            <a:ext cx="324134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Cool colour </a:t>
            </a:r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1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8277697" y="193453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68571" y="2398225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18832" y="1402225"/>
            <a:ext cx="26827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Experiment with hue, tone, tint shade and mood using a variety of colours.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Explore the use of texture in colour.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Explore the use of colour for different purposes. 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8461" y="1463754"/>
            <a:ext cx="2682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work with different uses of hue, tint, tone, shades and mood. Using inspiration from other artists for their own work.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Explore the use of texture in colour and how they are used for different purposes.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pieces of artwork which express feeling and mood. </a:t>
            </a:r>
          </a:p>
        </p:txBody>
      </p:sp>
      <p:pic>
        <p:nvPicPr>
          <p:cNvPr id="18" name="Picture 6" descr="The Futur on Twitter: &quot;ℹ️Hue, tint, tone and shade Hue is pur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1" y="4443474"/>
            <a:ext cx="3352980" cy="228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3228731" y="4342360"/>
            <a:ext cx="236199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Hue, tint, tone &amp; shade! 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0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2952400">
            <a:off x="3487052" y="4649615"/>
            <a:ext cx="364965" cy="34832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Color Theory - Color as Emo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233" y="4395484"/>
            <a:ext cx="1551521" cy="238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448892" y="4395484"/>
            <a:ext cx="213488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Pablo Picasso </a:t>
            </a:r>
          </a:p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– The Tragedy.</a:t>
            </a:r>
          </a:p>
        </p:txBody>
      </p:sp>
      <p:sp>
        <p:nvSpPr>
          <p:cNvPr id="25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8011241">
            <a:off x="10044583" y="4931936"/>
            <a:ext cx="364965" cy="36446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AutoShape 4" descr="https://www.verywellmind.com/thmb/FvmCB3RU7dBLRqOL3iKQj07t1fw=/1500x0/filters:no_upscale():max_bytes(150000):strip_icc():format(webp)/2795824-color-psychology-5b0478de04d1cf003aac162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577" y="4732957"/>
            <a:ext cx="3032872" cy="10549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206" y="5787869"/>
            <a:ext cx="3038243" cy="98699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3418459" y="5142825"/>
            <a:ext cx="1418868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Colour to impact mood and feelings! Discussion topic!</a:t>
            </a:r>
          </a:p>
        </p:txBody>
      </p:sp>
      <p:sp>
        <p:nvSpPr>
          <p:cNvPr id="30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 rot="20626283">
            <a:off x="4498312" y="6279818"/>
            <a:ext cx="412120" cy="34958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 rot="20626283">
            <a:off x="4633504" y="4561127"/>
            <a:ext cx="1978456" cy="34958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6625932" y="4350610"/>
            <a:ext cx="2021066" cy="34958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02" name="Picture 6" descr="The Distorted, Absorbing New Portraits of Mathieu Laca | Art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99" y="5762331"/>
            <a:ext cx="1067028" cy="10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Importance of Texture in Abstract Art | Ideel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265" y="5175033"/>
            <a:ext cx="1210596" cy="7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e use of thick paint to create such a texture is known a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63" y="5792660"/>
            <a:ext cx="951200" cy="100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20238946">
            <a:off x="7274333" y="5037574"/>
            <a:ext cx="2134882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Texture</a:t>
            </a:r>
          </a:p>
        </p:txBody>
      </p:sp>
      <p:sp>
        <p:nvSpPr>
          <p:cNvPr id="40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8011241">
            <a:off x="8365139" y="5292796"/>
            <a:ext cx="364965" cy="36446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660</Words>
  <Application>Microsoft Office PowerPoint</Application>
  <PresentationFormat>Widescreen</PresentationFormat>
  <Paragraphs>110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XCCW Joined 1a</vt:lpstr>
      <vt:lpstr>Office Theme</vt:lpstr>
      <vt:lpstr>PowerPoint Presentation</vt:lpstr>
      <vt:lpstr>PowerPoint Presentation</vt:lpstr>
      <vt:lpstr>PowerPoint Presentation</vt:lpstr>
    </vt:vector>
  </TitlesOfParts>
  <Company>St Helens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James</dc:creator>
  <cp:lastModifiedBy>Emily James</cp:lastModifiedBy>
  <cp:revision>18</cp:revision>
  <dcterms:created xsi:type="dcterms:W3CDTF">2020-05-12T12:53:00Z</dcterms:created>
  <dcterms:modified xsi:type="dcterms:W3CDTF">2020-05-20T07:43:53Z</dcterms:modified>
</cp:coreProperties>
</file>