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8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658"/>
    <a:srgbClr val="FFFF66"/>
    <a:srgbClr val="F2A22C"/>
    <a:srgbClr val="27F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5D339-F4AD-4F75-A02A-4186E9FDA326}" v="5" dt="2024-03-21T16:56:01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8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65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3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6795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1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57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4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10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63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7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44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8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9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69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2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51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7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50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1FE05-0831-81D5-0916-8120911FE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762" y="1227279"/>
            <a:ext cx="4328819" cy="2509213"/>
          </a:xfrm>
        </p:spPr>
        <p:txBody>
          <a:bodyPr>
            <a:normAutofit/>
          </a:bodyPr>
          <a:lstStyle/>
          <a:p>
            <a:r>
              <a:rPr lang="en-GB" dirty="0"/>
              <a:t>Maths Calculations  Year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1A25E9-4005-18FF-B77F-744901125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762" y="3812694"/>
            <a:ext cx="4328819" cy="1371599"/>
          </a:xfrm>
        </p:spPr>
        <p:txBody>
          <a:bodyPr>
            <a:normAutofit/>
          </a:bodyPr>
          <a:lstStyle/>
          <a:p>
            <a:r>
              <a:rPr lang="en-GB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Methods for teaching the four calculations at St. David’s.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 flipH="1">
            <a:off x="0" y="-1"/>
            <a:ext cx="2596444" cy="8727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0473994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86C1B-24E6-0197-FCC9-7473A7068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7539" y="948266"/>
            <a:ext cx="4589245" cy="4743406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 flipH="1">
            <a:off x="0" y="3142319"/>
            <a:ext cx="4605339" cy="37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5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2AD3-DE0C-185B-116F-6A23FA0E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2 National Curriculum objectives.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B6031-FA27-DD8D-640C-EE742BB4DF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3829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5600" b="1" i="0" cap="none" dirty="0">
                <a:solidFill>
                  <a:srgbClr val="333333"/>
                </a:solidFill>
                <a:effectLst/>
                <a:latin typeface="robotobold"/>
              </a:rPr>
              <a:t>Addition and Subtraction </a:t>
            </a:r>
          </a:p>
          <a:p>
            <a:pPr marL="0" indent="0" algn="ctr">
              <a:buNone/>
            </a:pPr>
            <a:endParaRPr lang="en-GB" cap="none" dirty="0"/>
          </a:p>
          <a:p>
            <a:r>
              <a:rPr lang="en-GB" cap="none" dirty="0"/>
              <a:t>solve problems with addition and subtraction: </a:t>
            </a:r>
          </a:p>
          <a:p>
            <a:r>
              <a:rPr lang="en-GB" cap="none" dirty="0"/>
              <a:t>using concrete objects and pictorial representations, including those involving numbers, quantities and measures applying their increasing knowledge of mental and written methods</a:t>
            </a:r>
          </a:p>
          <a:p>
            <a:r>
              <a:rPr lang="en-GB" cap="none" dirty="0"/>
              <a:t>recall and use addition and subtraction facts to 20 fluently, and derive and use related facts up to 100 </a:t>
            </a:r>
          </a:p>
          <a:p>
            <a:r>
              <a:rPr lang="en-GB" cap="none" dirty="0"/>
              <a:t>add and subtract numbers using concrete objects, pictorial representations, and mentally, including: a two-digit number and ones and a two-digit number and tens - two two-digit numbers -adding three one-digit numbers</a:t>
            </a:r>
          </a:p>
          <a:p>
            <a:r>
              <a:rPr lang="en-GB" cap="none" dirty="0"/>
              <a:t> show that addition of two numbers can be done in any order (commutative) and subtraction of one number from another cannot </a:t>
            </a:r>
          </a:p>
          <a:p>
            <a:r>
              <a:rPr lang="en-GB" cap="none" dirty="0"/>
              <a:t> recognise and use the inverse relationship between addition and subtraction and use this to check calculations and solve missing number problems. </a:t>
            </a:r>
          </a:p>
        </p:txBody>
      </p:sp>
    </p:spTree>
    <p:extLst>
      <p:ext uri="{BB962C8B-B14F-4D97-AF65-F5344CB8AC3E}">
        <p14:creationId xmlns:p14="http://schemas.microsoft.com/office/powerpoint/2010/main" val="280966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D1C9-86A4-B4BE-5E16-D2D3F555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i="0" cap="none" dirty="0">
                <a:solidFill>
                  <a:srgbClr val="333333"/>
                </a:solidFill>
                <a:effectLst/>
                <a:latin typeface="robotobold"/>
              </a:rPr>
              <a:t>Multiplication and Division</a:t>
            </a:r>
            <a:br>
              <a:rPr lang="en-GB" sz="3600" b="1" i="0" cap="none" dirty="0">
                <a:solidFill>
                  <a:srgbClr val="333333"/>
                </a:solidFill>
                <a:effectLst/>
                <a:latin typeface="robotobold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8331-C568-547E-AF47-B78A32461C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cap="none" dirty="0"/>
              <a:t>recall and use multiplication and division facts for the 2, 5 and 10 multiplication tables, including recognising odd and even numbers </a:t>
            </a:r>
          </a:p>
          <a:p>
            <a:r>
              <a:rPr lang="en-GB" cap="none" dirty="0"/>
              <a:t>calculate mathematical statements for multiplication and division within the multiplication tables and write them using the multiplication (×), division (÷) and equals (=) signs </a:t>
            </a:r>
          </a:p>
          <a:p>
            <a:r>
              <a:rPr lang="en-GB" cap="none" dirty="0"/>
              <a:t>show that multiplication of two numbers can be done in any order (commutative) and division of one number by another cannot </a:t>
            </a:r>
          </a:p>
          <a:p>
            <a:r>
              <a:rPr lang="en-GB" cap="none" dirty="0"/>
              <a:t>solve problems involving multiplication and division, using materials, arrays, repeated addition, mental methods, and multiplication and division facts, including problems in contexts. </a:t>
            </a:r>
          </a:p>
        </p:txBody>
      </p:sp>
    </p:spTree>
    <p:extLst>
      <p:ext uri="{BB962C8B-B14F-4D97-AF65-F5344CB8AC3E}">
        <p14:creationId xmlns:p14="http://schemas.microsoft.com/office/powerpoint/2010/main" val="413150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09DAD01-7643-B5E1-8AC4-0D0AEC49143A}"/>
              </a:ext>
            </a:extLst>
          </p:cNvPr>
          <p:cNvSpPr/>
          <p:nvPr/>
        </p:nvSpPr>
        <p:spPr>
          <a:xfrm>
            <a:off x="10281056" y="2170706"/>
            <a:ext cx="1815528" cy="2739077"/>
          </a:xfrm>
          <a:prstGeom prst="rect">
            <a:avLst/>
          </a:prstGeom>
          <a:solidFill>
            <a:srgbClr val="F82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9761FC-45C9-FF2F-C8CD-63401A2D59A8}"/>
              </a:ext>
            </a:extLst>
          </p:cNvPr>
          <p:cNvSpPr/>
          <p:nvPr/>
        </p:nvSpPr>
        <p:spPr>
          <a:xfrm>
            <a:off x="8405867" y="1813729"/>
            <a:ext cx="1624709" cy="352640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B853EA-012F-C309-E89D-2557EF9EE89D}"/>
              </a:ext>
            </a:extLst>
          </p:cNvPr>
          <p:cNvSpPr/>
          <p:nvPr/>
        </p:nvSpPr>
        <p:spPr>
          <a:xfrm>
            <a:off x="6810297" y="1389692"/>
            <a:ext cx="1277509" cy="37689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1E13FA-7F36-54B8-F7EF-2EAFF5EE2918}"/>
              </a:ext>
            </a:extLst>
          </p:cNvPr>
          <p:cNvSpPr/>
          <p:nvPr/>
        </p:nvSpPr>
        <p:spPr>
          <a:xfrm>
            <a:off x="5299545" y="1085280"/>
            <a:ext cx="1280160" cy="2393342"/>
          </a:xfrm>
          <a:prstGeom prst="rect">
            <a:avLst/>
          </a:prstGeom>
          <a:solidFill>
            <a:srgbClr val="F2A2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11E74D-B692-F261-6CC0-72C80C4D9837}"/>
              </a:ext>
            </a:extLst>
          </p:cNvPr>
          <p:cNvSpPr/>
          <p:nvPr/>
        </p:nvSpPr>
        <p:spPr>
          <a:xfrm>
            <a:off x="3068541" y="676754"/>
            <a:ext cx="1903013" cy="5039340"/>
          </a:xfrm>
          <a:prstGeom prst="rect">
            <a:avLst/>
          </a:prstGeom>
          <a:solidFill>
            <a:srgbClr val="27F7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4A4367-A61E-A436-B3C2-D88E7E5E68DF}"/>
              </a:ext>
            </a:extLst>
          </p:cNvPr>
          <p:cNvSpPr/>
          <p:nvPr/>
        </p:nvSpPr>
        <p:spPr>
          <a:xfrm>
            <a:off x="95416" y="222638"/>
            <a:ext cx="2764403" cy="6058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CF88C-47F3-2793-525A-86FE1A6CA84C}"/>
              </a:ext>
            </a:extLst>
          </p:cNvPr>
          <p:cNvSpPr txBox="1"/>
          <p:nvPr/>
        </p:nvSpPr>
        <p:spPr>
          <a:xfrm>
            <a:off x="2859819" y="55660"/>
            <a:ext cx="6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Vocabulary related to the four calculations for Year EYFS – Year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43E118-B6E7-7C48-90DC-40923A2E6A59}"/>
              </a:ext>
            </a:extLst>
          </p:cNvPr>
          <p:cNvSpPr txBox="1"/>
          <p:nvPr/>
        </p:nvSpPr>
        <p:spPr>
          <a:xfrm>
            <a:off x="159026" y="637891"/>
            <a:ext cx="131196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more (than) less (than) total </a:t>
            </a:r>
          </a:p>
          <a:p>
            <a:r>
              <a:rPr lang="en-GB" dirty="0"/>
              <a:t>fewer (than) equal (to) most </a:t>
            </a:r>
          </a:p>
          <a:p>
            <a:r>
              <a:rPr lang="en-GB" dirty="0"/>
              <a:t>least </a:t>
            </a:r>
          </a:p>
          <a:p>
            <a:r>
              <a:rPr lang="en-GB" dirty="0"/>
              <a:t>sum difference between total </a:t>
            </a:r>
          </a:p>
          <a:p>
            <a:r>
              <a:rPr lang="en-GB" dirty="0"/>
              <a:t>first </a:t>
            </a:r>
          </a:p>
          <a:p>
            <a:r>
              <a:rPr lang="en-GB" dirty="0"/>
              <a:t>plus add(</a:t>
            </a:r>
            <a:r>
              <a:rPr lang="en-GB" dirty="0" err="1"/>
              <a:t>ition</a:t>
            </a:r>
            <a:r>
              <a:rPr lang="en-GB" dirty="0"/>
              <a:t>) subtract(ion)</a:t>
            </a:r>
          </a:p>
          <a:p>
            <a:r>
              <a:rPr lang="en-GB" dirty="0"/>
              <a:t>minus ones tens column(s) multiples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CE38F-D252-D7D9-F7A3-02663430C26B}"/>
              </a:ext>
            </a:extLst>
          </p:cNvPr>
          <p:cNvSpPr txBox="1"/>
          <p:nvPr/>
        </p:nvSpPr>
        <p:spPr>
          <a:xfrm>
            <a:off x="1754589" y="1745886"/>
            <a:ext cx="110523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odd even double halve pair </a:t>
            </a:r>
          </a:p>
          <a:p>
            <a:r>
              <a:rPr lang="en-GB" dirty="0"/>
              <a:t>how much how many larger smaller estimate compare together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113123-6A45-A2DF-9111-E27305ABE4CC}"/>
              </a:ext>
            </a:extLst>
          </p:cNvPr>
          <p:cNvSpPr txBox="1"/>
          <p:nvPr/>
        </p:nvSpPr>
        <p:spPr>
          <a:xfrm>
            <a:off x="270344" y="318052"/>
            <a:ext cx="213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EYFS/Year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F4B9E3-078F-F347-331D-BD2490F1B3DC}"/>
              </a:ext>
            </a:extLst>
          </p:cNvPr>
          <p:cNvSpPr txBox="1"/>
          <p:nvPr/>
        </p:nvSpPr>
        <p:spPr>
          <a:xfrm>
            <a:off x="3154679" y="858081"/>
            <a:ext cx="191427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2</a:t>
            </a:r>
          </a:p>
          <a:p>
            <a:endParaRPr lang="en-GB" dirty="0"/>
          </a:p>
          <a:p>
            <a:r>
              <a:rPr lang="en-GB" dirty="0"/>
              <a:t>multiple commutative</a:t>
            </a:r>
          </a:p>
          <a:p>
            <a:r>
              <a:rPr lang="en-GB" dirty="0"/>
              <a:t>&gt;as ‘greater than’ </a:t>
            </a:r>
          </a:p>
          <a:p>
            <a:r>
              <a:rPr lang="en-GB" dirty="0"/>
              <a:t>&lt; as ‘less than’ partition </a:t>
            </a:r>
          </a:p>
          <a:p>
            <a:r>
              <a:rPr lang="en-GB" dirty="0"/>
              <a:t>place holder</a:t>
            </a:r>
          </a:p>
          <a:p>
            <a:r>
              <a:rPr lang="en-GB" dirty="0"/>
              <a:t>place value estimate </a:t>
            </a:r>
          </a:p>
          <a:p>
            <a:r>
              <a:rPr lang="en-GB" dirty="0"/>
              <a:t>estimation </a:t>
            </a:r>
          </a:p>
          <a:p>
            <a:r>
              <a:rPr lang="en-GB" dirty="0"/>
              <a:t>inverse </a:t>
            </a:r>
          </a:p>
          <a:p>
            <a:r>
              <a:rPr lang="en-GB" dirty="0"/>
              <a:t>array </a:t>
            </a:r>
          </a:p>
          <a:p>
            <a:r>
              <a:rPr lang="en-GB" dirty="0"/>
              <a:t>calculate</a:t>
            </a:r>
          </a:p>
          <a:p>
            <a:r>
              <a:rPr lang="en-GB" dirty="0"/>
              <a:t>multiplication division </a:t>
            </a:r>
          </a:p>
          <a:p>
            <a:r>
              <a:rPr lang="en-GB" dirty="0"/>
              <a:t>times tables</a:t>
            </a:r>
          </a:p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DCABD-06CA-882D-8552-F963E16541EA}"/>
              </a:ext>
            </a:extLst>
          </p:cNvPr>
          <p:cNvSpPr txBox="1"/>
          <p:nvPr/>
        </p:nvSpPr>
        <p:spPr>
          <a:xfrm>
            <a:off x="5342283" y="1170298"/>
            <a:ext cx="1194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3</a:t>
            </a:r>
          </a:p>
          <a:p>
            <a:endParaRPr lang="en-GB" dirty="0"/>
          </a:p>
          <a:p>
            <a:r>
              <a:rPr lang="en-GB" dirty="0"/>
              <a:t>multiple(s) inverse operations integer(s) decimal(s) remainder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DE1603-0C06-740A-4EE1-95AA168D3430}"/>
              </a:ext>
            </a:extLst>
          </p:cNvPr>
          <p:cNvSpPr txBox="1"/>
          <p:nvPr/>
        </p:nvSpPr>
        <p:spPr>
          <a:xfrm>
            <a:off x="6949440" y="1389692"/>
            <a:ext cx="12059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4</a:t>
            </a:r>
          </a:p>
          <a:p>
            <a:endParaRPr lang="en-GB" dirty="0"/>
          </a:p>
          <a:p>
            <a:r>
              <a:rPr lang="en-GB" dirty="0"/>
              <a:t>round rounding</a:t>
            </a:r>
          </a:p>
          <a:p>
            <a:r>
              <a:rPr lang="en-GB" dirty="0"/>
              <a:t>negative </a:t>
            </a:r>
          </a:p>
          <a:p>
            <a:r>
              <a:rPr lang="en-GB" dirty="0"/>
              <a:t>operation </a:t>
            </a:r>
          </a:p>
          <a:p>
            <a:r>
              <a:rPr lang="en-GB" dirty="0"/>
              <a:t>Factor</a:t>
            </a:r>
          </a:p>
          <a:p>
            <a:r>
              <a:rPr lang="en-GB" dirty="0"/>
              <a:t>factor pairs distributive associative derive remainder</a:t>
            </a:r>
          </a:p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28E239-28C6-9940-8E75-BE7D87AB45FD}"/>
              </a:ext>
            </a:extLst>
          </p:cNvPr>
          <p:cNvSpPr txBox="1"/>
          <p:nvPr/>
        </p:nvSpPr>
        <p:spPr>
          <a:xfrm>
            <a:off x="8473448" y="2047461"/>
            <a:ext cx="1355699" cy="2862322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GB" dirty="0"/>
              <a:t>Year 5</a:t>
            </a:r>
          </a:p>
          <a:p>
            <a:endParaRPr lang="en-GB" dirty="0"/>
          </a:p>
          <a:p>
            <a:r>
              <a:rPr lang="en-GB" dirty="0"/>
              <a:t>power(s) prime complement</a:t>
            </a:r>
          </a:p>
          <a:p>
            <a:r>
              <a:rPr lang="en-GB" dirty="0"/>
              <a:t>composite prime factor square(d)</a:t>
            </a:r>
            <a:r>
              <a:rPr lang="en-GB" sz="1200" dirty="0"/>
              <a:t>2</a:t>
            </a:r>
            <a:r>
              <a:rPr lang="en-GB" dirty="0"/>
              <a:t> cube(d)</a:t>
            </a:r>
            <a:r>
              <a:rPr lang="en-GB" sz="1200" dirty="0"/>
              <a:t>3</a:t>
            </a:r>
            <a:r>
              <a:rPr lang="en-GB" dirty="0"/>
              <a:t> equivalence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9C65FD-91CC-FB7D-FDBC-91B9F5EF65AF}"/>
              </a:ext>
            </a:extLst>
          </p:cNvPr>
          <p:cNvSpPr txBox="1"/>
          <p:nvPr/>
        </p:nvSpPr>
        <p:spPr>
          <a:xfrm>
            <a:off x="10381090" y="2557396"/>
            <a:ext cx="17154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6</a:t>
            </a:r>
          </a:p>
          <a:p>
            <a:endParaRPr lang="en-GB" dirty="0"/>
          </a:p>
          <a:p>
            <a:r>
              <a:rPr lang="en-GB" dirty="0"/>
              <a:t>long division Multi-step common factors common multiple</a:t>
            </a:r>
          </a:p>
        </p:txBody>
      </p:sp>
    </p:spTree>
    <p:extLst>
      <p:ext uri="{BB962C8B-B14F-4D97-AF65-F5344CB8AC3E}">
        <p14:creationId xmlns:p14="http://schemas.microsoft.com/office/powerpoint/2010/main" val="65322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AB47-5B2C-D715-F6AB-DF7D9A4D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90525"/>
            <a:ext cx="10364451" cy="1678118"/>
          </a:xfrm>
        </p:spPr>
        <p:txBody>
          <a:bodyPr>
            <a:normAutofit/>
          </a:bodyPr>
          <a:lstStyle/>
          <a:p>
            <a:r>
              <a:rPr lang="en-GB" cap="none" dirty="0"/>
              <a:t>We approach all 4 calculations in a 3 step approach; concrete, pictorial leading on to abstract</a:t>
            </a:r>
            <a:br>
              <a:rPr lang="en-GB" cap="none" dirty="0"/>
            </a:br>
            <a:endParaRPr lang="en-GB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9167-B35C-069B-08B4-DA6E308C78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20565"/>
            <a:ext cx="10292263" cy="531891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1200" cap="non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12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12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E1D8F7-A68C-5D6E-36E9-842CCF0C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96" y="1633928"/>
            <a:ext cx="8829207" cy="493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9DAB-EA46-59B0-8A08-6BD0AA930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619" y="429289"/>
            <a:ext cx="8689976" cy="962730"/>
          </a:xfrm>
        </p:spPr>
        <p:txBody>
          <a:bodyPr/>
          <a:lstStyle/>
          <a:p>
            <a:r>
              <a:rPr lang="en-GB" dirty="0"/>
              <a:t>Addition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89C72-B374-8611-2F1A-9189C268A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1959" y="1392019"/>
            <a:ext cx="6745573" cy="1371599"/>
          </a:xfrm>
        </p:spPr>
        <p:txBody>
          <a:bodyPr>
            <a:normAutofit fontScale="92500" lnSpcReduction="10000"/>
          </a:bodyPr>
          <a:lstStyle/>
          <a:p>
            <a:r>
              <a:rPr lang="en-GB" sz="1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Counting on from the largest number:</a:t>
            </a:r>
            <a:endParaRPr lang="en-GB" sz="18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Children begin to use number lines to support their own calculations, initially counting on from the largest number in ones before beginning to work more efficiently.</a:t>
            </a:r>
          </a:p>
          <a:p>
            <a:endParaRPr lang="en-GB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B0E62-6FCF-5C37-369F-3FDB05EC5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37" y="1596191"/>
            <a:ext cx="2880610" cy="4580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7F210E-5B49-DC53-831C-6652D9C63D01}"/>
              </a:ext>
            </a:extLst>
          </p:cNvPr>
          <p:cNvSpPr txBox="1"/>
          <p:nvPr/>
        </p:nvSpPr>
        <p:spPr>
          <a:xfrm>
            <a:off x="4781862" y="2968052"/>
            <a:ext cx="6745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Reordering calculations to apply use of mental maths strategies: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Children reorder ‘strings’ of numbers to apply their understanding of mental maths strategies, including doubles and number bonds, </a:t>
            </a:r>
          </a:p>
          <a:p>
            <a:pPr marL="457200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e.g. 6 + 7 + 4 reordered to 6 + 4 = 10 and then 10 + 7 = 17. Jottings are used to help keep track of thinking.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4362FA-2B42-56ED-F269-F5CFA2982977}"/>
              </a:ext>
            </a:extLst>
          </p:cNvPr>
          <p:cNvSpPr txBox="1"/>
          <p:nvPr/>
        </p:nvSpPr>
        <p:spPr>
          <a:xfrm>
            <a:off x="5107898" y="5505381"/>
            <a:ext cx="6093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Whole / part-whole model: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concept of a whole / part-whole model is reinforced and extended. </a:t>
            </a:r>
          </a:p>
        </p:txBody>
      </p:sp>
    </p:spTree>
    <p:extLst>
      <p:ext uri="{BB962C8B-B14F-4D97-AF65-F5344CB8AC3E}">
        <p14:creationId xmlns:p14="http://schemas.microsoft.com/office/powerpoint/2010/main" val="253693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AD19-6FFF-2A1A-1AD7-5BA27EC0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cap="none" dirty="0"/>
              <a:t>ubtraction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0F35B-AD31-039F-B105-73958A1E6C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646" y="1947367"/>
            <a:ext cx="3043003" cy="3424107"/>
          </a:xfrm>
        </p:spPr>
        <p:txBody>
          <a:bodyPr>
            <a:normAutofit/>
          </a:bodyPr>
          <a:lstStyle/>
          <a:p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Taking away: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Children begin to use number lines to support their own calculations, initially counting back in ones before beginning to work more efficiently.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97D6C-7154-C99F-0646-C40C3F88A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115" y="2214694"/>
            <a:ext cx="2789162" cy="800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95483-5C75-59F2-B896-00A135066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115" y="3508946"/>
            <a:ext cx="3450034" cy="11020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C80219-05C5-F365-D2F4-0417E49F7EF3}"/>
              </a:ext>
            </a:extLst>
          </p:cNvPr>
          <p:cNvSpPr txBox="1"/>
          <p:nvPr/>
        </p:nvSpPr>
        <p:spPr>
          <a:xfrm>
            <a:off x="8049718" y="1947367"/>
            <a:ext cx="2938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Finding the difference: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Teachers model how to find the difference when two numbers are relatively ‘close together.’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F12C72-D93D-B34C-B752-820E8C3C2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421" y="4059993"/>
            <a:ext cx="320829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3086-417A-6332-16CC-C5969CBE0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72951"/>
            <a:ext cx="10364451" cy="996282"/>
          </a:xfrm>
        </p:spPr>
        <p:txBody>
          <a:bodyPr/>
          <a:lstStyle/>
          <a:p>
            <a:r>
              <a:rPr lang="en-GB" cap="none" dirty="0"/>
              <a:t>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3CBA6-15C7-CD76-8A6C-FA628C7220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69233"/>
            <a:ext cx="10363826" cy="3424107"/>
          </a:xfrm>
        </p:spPr>
        <p:txBody>
          <a:bodyPr/>
          <a:lstStyle/>
          <a:p>
            <a:r>
              <a:rPr lang="en-GB" sz="1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Understanding multiplication as repeated addition:</a:t>
            </a:r>
            <a:endParaRPr lang="en-GB" sz="18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Investigate multiplication as repeated addition, so that the law of </a:t>
            </a:r>
            <a:r>
              <a:rPr lang="en-GB" sz="1800" cap="none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cummutativity</a:t>
            </a:r>
            <a:r>
              <a:rPr lang="en-GB" sz="18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is understood.</a:t>
            </a:r>
          </a:p>
          <a:p>
            <a:r>
              <a:rPr lang="en-GB" sz="18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Whilst arrays are also modelled explicitly at this stage, it is important to note that they will continue to be a key model at later stages, alongside more formal methods of calculation.</a:t>
            </a:r>
            <a:endParaRPr lang="en-GB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1C5D3-3625-3A63-C5D9-D6F30AFD8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914" y="3080477"/>
            <a:ext cx="3238781" cy="36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6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F068-63AC-58A9-579E-6A18A517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17" y="344774"/>
            <a:ext cx="10364451" cy="1004341"/>
          </a:xfrm>
        </p:spPr>
        <p:txBody>
          <a:bodyPr/>
          <a:lstStyle/>
          <a:p>
            <a:r>
              <a:rPr lang="en-GB" cap="none" dirty="0"/>
              <a:t>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5ABE-90F2-273A-5024-AD35621423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467682"/>
            <a:ext cx="10363826" cy="3424107"/>
          </a:xfrm>
        </p:spPr>
        <p:txBody>
          <a:bodyPr/>
          <a:lstStyle/>
          <a:p>
            <a:r>
              <a:rPr lang="en-GB" sz="1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Understanding division as repeated subtraction:</a:t>
            </a:r>
            <a:endParaRPr lang="en-GB" sz="18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Investigate division as repeated subtraction.</a:t>
            </a:r>
          </a:p>
          <a:p>
            <a:r>
              <a:rPr lang="en-GB" sz="18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Through teacher modelling, children need to know that division is not commutative.</a:t>
            </a:r>
            <a:endParaRPr lang="en-GB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AB913-4A0C-E25B-29F7-8B05C5A26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163" y="2961998"/>
            <a:ext cx="3246401" cy="35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0784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38103876BACA4FB2AAFD41A6FF24D8" ma:contentTypeVersion="17" ma:contentTypeDescription="Create a new document." ma:contentTypeScope="" ma:versionID="e5e635b1fe58e5eb92f21d83087d0213">
  <xsd:schema xmlns:xsd="http://www.w3.org/2001/XMLSchema" xmlns:xs="http://www.w3.org/2001/XMLSchema" xmlns:p="http://schemas.microsoft.com/office/2006/metadata/properties" xmlns:ns2="f77ace77-ab10-4261-99cf-97889a954fcf" xmlns:ns3="b4d61ad6-f70c-4f95-88f3-46bd2445b4a1" targetNamespace="http://schemas.microsoft.com/office/2006/metadata/properties" ma:root="true" ma:fieldsID="82d9f5d57d7c4359fc06a913046b1886" ns2:_="" ns3:_="">
    <xsd:import namespace="f77ace77-ab10-4261-99cf-97889a954fcf"/>
    <xsd:import namespace="b4d61ad6-f70c-4f95-88f3-46bd2445b4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ace77-ab10-4261-99cf-97889a954f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7237a4c-7c83-46a3-920c-320c2cdf27a4}" ma:internalName="TaxCatchAll" ma:showField="CatchAllData" ma:web="f77ace77-ab10-4261-99cf-97889a954f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61ad6-f70c-4f95-88f3-46bd2445b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70f5cee-14f7-485b-96e1-50dfad805b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61ad6-f70c-4f95-88f3-46bd2445b4a1">
      <Terms xmlns="http://schemas.microsoft.com/office/infopath/2007/PartnerControls"/>
    </lcf76f155ced4ddcb4097134ff3c332f>
    <TaxCatchAll xmlns="f77ace77-ab10-4261-99cf-97889a954fcf" xsi:nil="true"/>
  </documentManagement>
</p:properties>
</file>

<file path=customXml/itemProps1.xml><?xml version="1.0" encoding="utf-8"?>
<ds:datastoreItem xmlns:ds="http://schemas.openxmlformats.org/officeDocument/2006/customXml" ds:itemID="{E3816CF6-A6F8-48A9-92C0-DB09BD473064}"/>
</file>

<file path=customXml/itemProps2.xml><?xml version="1.0" encoding="utf-8"?>
<ds:datastoreItem xmlns:ds="http://schemas.openxmlformats.org/officeDocument/2006/customXml" ds:itemID="{CECA10A5-DF50-4CCF-9201-DD66E66EE4AC}"/>
</file>

<file path=customXml/itemProps3.xml><?xml version="1.0" encoding="utf-8"?>
<ds:datastoreItem xmlns:ds="http://schemas.openxmlformats.org/officeDocument/2006/customXml" ds:itemID="{0577B5BE-2524-4B27-9B17-817A84BB9E08}"/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170</TotalTime>
  <Words>694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robotobold</vt:lpstr>
      <vt:lpstr>Symbol</vt:lpstr>
      <vt:lpstr>Tw Cen MT</vt:lpstr>
      <vt:lpstr>Droplet</vt:lpstr>
      <vt:lpstr>Maths Calculations  Year 2</vt:lpstr>
      <vt:lpstr>Year 2 National Curriculum objectives. </vt:lpstr>
      <vt:lpstr>Multiplication and Division </vt:lpstr>
      <vt:lpstr>PowerPoint Presentation</vt:lpstr>
      <vt:lpstr>We approach all 4 calculations in a 3 step approach; concrete, pictorial leading on to abstract </vt:lpstr>
      <vt:lpstr>Addition</vt:lpstr>
      <vt:lpstr>Subtraction</vt:lpstr>
      <vt:lpstr>Multiplication</vt:lpstr>
      <vt:lpstr>Division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Calculations  Year 6</dc:title>
  <dc:creator>Mrs S Green</dc:creator>
  <cp:lastModifiedBy>Mrs S Green</cp:lastModifiedBy>
  <cp:revision>2</cp:revision>
  <dcterms:created xsi:type="dcterms:W3CDTF">2024-03-21T09:56:00Z</dcterms:created>
  <dcterms:modified xsi:type="dcterms:W3CDTF">2024-07-17T15:27:44Z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0x010100F938103876BACA4FB2AAFD41A6FF24D8</vt:lpwstr>
  </property>
</Properties>
</file>