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7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FD5EA"/>
    <a:srgbClr val="E200E2"/>
    <a:srgbClr val="00B050"/>
    <a:srgbClr val="33CCCB"/>
    <a:srgbClr val="2FA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62"/>
    <p:restoredTop sz="94632"/>
  </p:normalViewPr>
  <p:slideViewPr>
    <p:cSldViewPr snapToGrid="0" snapToObjects="1">
      <p:cViewPr varScale="1">
        <p:scale>
          <a:sx n="116" d="100"/>
          <a:sy n="116" d="100"/>
        </p:scale>
        <p:origin x="166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arlotte BUCKLE" userId="020393d8-118b-4001-968a-ef4b6a837d39" providerId="ADAL" clId="{A4DB4882-1039-4CAC-AE2D-FD765046F805}"/>
    <pc:docChg chg="custSel modSld">
      <pc:chgData name="Charlotte BUCKLE" userId="020393d8-118b-4001-968a-ef4b6a837d39" providerId="ADAL" clId="{A4DB4882-1039-4CAC-AE2D-FD765046F805}" dt="2024-01-18T00:06:38.214" v="707" actId="14734"/>
      <pc:docMkLst>
        <pc:docMk/>
      </pc:docMkLst>
      <pc:sldChg chg="modSp mod">
        <pc:chgData name="Charlotte BUCKLE" userId="020393d8-118b-4001-968a-ef4b6a837d39" providerId="ADAL" clId="{A4DB4882-1039-4CAC-AE2D-FD765046F805}" dt="2024-01-18T00:06:38.214" v="707" actId="14734"/>
        <pc:sldMkLst>
          <pc:docMk/>
          <pc:sldMk cId="3535548492" sldId="257"/>
        </pc:sldMkLst>
      </pc:sldChg>
    </pc:docChg>
  </pc:docChgLst>
  <pc:docChgLst>
    <pc:chgData name="Amy YEO" userId="3f6a725f-2c0f-4a29-8921-bcae156b7a5a" providerId="ADAL" clId="{E028D3C7-DFE5-431D-BBE7-8C43608EFECB}"/>
    <pc:docChg chg="modSld">
      <pc:chgData name="Amy YEO" userId="3f6a725f-2c0f-4a29-8921-bcae156b7a5a" providerId="ADAL" clId="{E028D3C7-DFE5-431D-BBE7-8C43608EFECB}" dt="2025-08-29T18:10:22.957" v="11" actId="20577"/>
      <pc:docMkLst>
        <pc:docMk/>
      </pc:docMkLst>
      <pc:sldChg chg="modSp mod">
        <pc:chgData name="Amy YEO" userId="3f6a725f-2c0f-4a29-8921-bcae156b7a5a" providerId="ADAL" clId="{E028D3C7-DFE5-431D-BBE7-8C43608EFECB}" dt="2025-08-29T18:10:22.957" v="11" actId="20577"/>
        <pc:sldMkLst>
          <pc:docMk/>
          <pc:sldMk cId="3535548492" sldId="257"/>
        </pc:sldMkLst>
        <pc:spChg chg="mod">
          <ac:chgData name="Amy YEO" userId="3f6a725f-2c0f-4a29-8921-bcae156b7a5a" providerId="ADAL" clId="{E028D3C7-DFE5-431D-BBE7-8C43608EFECB}" dt="2025-08-29T18:10:22.957" v="11" actId="20577"/>
          <ac:spMkLst>
            <pc:docMk/>
            <pc:sldMk cId="3535548492" sldId="257"/>
            <ac:spMk id="4" creationId="{56F7B741-E7C4-FF4F-9B37-86E243B3DAC7}"/>
          </ac:spMkLst>
        </pc:spChg>
      </pc:sldChg>
    </pc:docChg>
  </pc:docChgLst>
  <pc:docChgLst>
    <pc:chgData name="Charlotte BUCKLE" userId="020393d8-118b-4001-968a-ef4b6a837d39" providerId="ADAL" clId="{C9C2A05F-14B4-4F6B-9528-421C30AB4EFF}"/>
    <pc:docChg chg="custSel modSld">
      <pc:chgData name="Charlotte BUCKLE" userId="020393d8-118b-4001-968a-ef4b6a837d39" providerId="ADAL" clId="{C9C2A05F-14B4-4F6B-9528-421C30AB4EFF}" dt="2023-11-29T12:22:16.801" v="173" actId="14100"/>
      <pc:docMkLst>
        <pc:docMk/>
      </pc:docMkLst>
      <pc:sldChg chg="addSp delSp modSp mod">
        <pc:chgData name="Charlotte BUCKLE" userId="020393d8-118b-4001-968a-ef4b6a837d39" providerId="ADAL" clId="{C9C2A05F-14B4-4F6B-9528-421C30AB4EFF}" dt="2023-11-29T12:22:16.801" v="173" actId="14100"/>
        <pc:sldMkLst>
          <pc:docMk/>
          <pc:sldMk cId="3535548492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3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6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719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2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44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1850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4275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224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454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54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330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A00B35-C84F-0E4D-8DBF-872E66F5C97E}" type="datetimeFigureOut">
              <a:rPr lang="en-GB" smtClean="0"/>
              <a:t>29/08/2025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E48555-EE1C-E14A-9E75-F854B102C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826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56F7B741-E7C4-FF4F-9B37-86E243B3DAC7}"/>
              </a:ext>
            </a:extLst>
          </p:cNvPr>
          <p:cNvSpPr/>
          <p:nvPr/>
        </p:nvSpPr>
        <p:spPr>
          <a:xfrm>
            <a:off x="3657601" y="71021"/>
            <a:ext cx="3007396" cy="577049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rtl="0" fontAlgn="base"/>
            <a:r>
              <a:rPr lang="en-GB" sz="1800" b="1" i="0" u="none" strike="noStrike">
                <a:solidFill>
                  <a:srgbClr val="FFFFFF"/>
                </a:solidFill>
                <a:effectLst/>
                <a:latin typeface="Sassoon Primary"/>
              </a:rPr>
              <a:t>Y5 </a:t>
            </a:r>
            <a:r>
              <a:rPr lang="en-GB" sz="1800" b="1" i="0" u="none" strike="noStrike" dirty="0">
                <a:solidFill>
                  <a:srgbClr val="FFFFFF"/>
                </a:solidFill>
                <a:effectLst/>
                <a:latin typeface="Sassoon Primary"/>
              </a:rPr>
              <a:t>Art: Autumn Term</a:t>
            </a:r>
            <a:r>
              <a:rPr lang="en-US" sz="1800" b="1" i="0" dirty="0">
                <a:solidFill>
                  <a:srgbClr val="FFFFFF"/>
                </a:solidFill>
                <a:effectLst/>
                <a:latin typeface="Sassoon Primary"/>
              </a:rPr>
              <a:t>​</a:t>
            </a:r>
            <a:endParaRPr lang="en-US" sz="1600" b="1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ctr" rtl="0" fontAlgn="base"/>
            <a:r>
              <a:rPr lang="en-GB" sz="1800" b="1" i="0" dirty="0">
                <a:solidFill>
                  <a:srgbClr val="FFFFFF"/>
                </a:solidFill>
                <a:effectLst/>
                <a:latin typeface="Sassoon Primary"/>
              </a:rPr>
              <a:t>​Exploring Still Life</a:t>
            </a:r>
            <a:endParaRPr lang="en-GB" sz="1600" b="1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BBBDA32-63C6-B04E-9408-14FF1278A3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999753"/>
              </p:ext>
            </p:extLst>
          </p:nvPr>
        </p:nvGraphicFramePr>
        <p:xfrm>
          <a:off x="68414" y="88443"/>
          <a:ext cx="3167880" cy="6688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4300">
                  <a:extLst>
                    <a:ext uri="{9D8B030D-6E8A-4147-A177-3AD203B41FA5}">
                      <a16:colId xmlns:a16="http://schemas.microsoft.com/office/drawing/2014/main" val="2519945507"/>
                    </a:ext>
                  </a:extLst>
                </a:gridCol>
                <a:gridCol w="2033580">
                  <a:extLst>
                    <a:ext uri="{9D8B030D-6E8A-4147-A177-3AD203B41FA5}">
                      <a16:colId xmlns:a16="http://schemas.microsoft.com/office/drawing/2014/main" val="3895209344"/>
                    </a:ext>
                  </a:extLst>
                </a:gridCol>
              </a:tblGrid>
              <a:tr h="54748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dirty="0">
                          <a:latin typeface="Comic Sans MS"/>
                        </a:rPr>
                        <a:t>Key Vocabulary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910194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Key Word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Definition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522093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Still life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0" i="0" kern="1200" dirty="0">
                          <a:solidFill>
                            <a:schemeClr val="dk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 painting or drawing of an arrangement of objects</a:t>
                      </a:r>
                      <a:endParaRPr lang="en-GB" sz="1050" b="1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1929711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Traditional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Existing of as part of a tradition.  Long-established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6010701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Contemporary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Art made by artists living today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3335196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Objects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dirty="0">
                          <a:latin typeface="Comic Sans MS" panose="030F0702030302020204" pitchFamily="66" charset="0"/>
                        </a:rPr>
                        <a:t>A thing that can be seen, held or touched.  Usually not living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062677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Viewfinder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latin typeface="Comic Sans MS" panose="030F0702030302020204" pitchFamily="66" charset="0"/>
                        </a:rPr>
                        <a:t>A simple square or rectangle allowing the artist to focus on an object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340115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Background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 furthest object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9720321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Foreground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 closest object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285889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Pattern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latin typeface="Comic Sans MS" panose="030F0702030302020204" pitchFamily="66" charset="0"/>
                        </a:rPr>
                        <a:t>A design that repeats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224393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Texture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 physical feeling of something </a:t>
                      </a:r>
                      <a:r>
                        <a:rPr lang="en-GB" sz="1100" dirty="0" err="1">
                          <a:latin typeface="Comic Sans MS" panose="030F0702030302020204" pitchFamily="66" charset="0"/>
                        </a:rPr>
                        <a:t>e.g</a:t>
                      </a:r>
                      <a:r>
                        <a:rPr lang="en-GB" sz="1100" dirty="0">
                          <a:latin typeface="Comic Sans MS" panose="030F0702030302020204" pitchFamily="66" charset="0"/>
                        </a:rPr>
                        <a:t> rough, smooth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9707316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Colour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latin typeface="Comic Sans MS" panose="030F0702030302020204" pitchFamily="66" charset="0"/>
                        </a:rPr>
                        <a:t>When light reflects back off an object (hue, lightness, brightness)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7471193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2 Dimensional (2D)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latin typeface="Comic Sans MS" panose="030F0702030302020204" pitchFamily="66" charset="0"/>
                        </a:rPr>
                        <a:t>Flat with two dimensions – length and width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273269"/>
                  </a:ext>
                </a:extLst>
              </a:tr>
              <a:tr h="44095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3 Dimensional (3D)</a:t>
                      </a: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>
                          <a:latin typeface="Comic Sans MS" panose="030F0702030302020204" pitchFamily="66" charset="0"/>
                        </a:rPr>
                        <a:t>Everything in the physical world has three dimensions – length, width </a:t>
                      </a:r>
                      <a:r>
                        <a:rPr lang="en-GB" sz="1100">
                          <a:latin typeface="Comic Sans MS" panose="030F0702030302020204" pitchFamily="66" charset="0"/>
                        </a:rPr>
                        <a:t>and height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 marL="74295" marR="74295" marT="37148" marB="3714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7841574"/>
                  </a:ext>
                </a:extLst>
              </a:tr>
            </a:tbl>
          </a:graphicData>
        </a:graphic>
      </p:graphicFrame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21698D1E-7B5B-A14D-8F95-13D5270ECE87}"/>
              </a:ext>
            </a:extLst>
          </p:cNvPr>
          <p:cNvSpPr/>
          <p:nvPr/>
        </p:nvSpPr>
        <p:spPr>
          <a:xfrm>
            <a:off x="3329126" y="719091"/>
            <a:ext cx="3604334" cy="5801855"/>
          </a:xfrm>
          <a:prstGeom prst="roundRect">
            <a:avLst>
              <a:gd name="adj" fmla="val 0"/>
            </a:avLst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 dirty="0">
              <a:latin typeface="Sassoon Primary" pitchFamily="50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28773529-A8C8-E644-96E9-434F63E3AA95}"/>
              </a:ext>
            </a:extLst>
          </p:cNvPr>
          <p:cNvSpPr/>
          <p:nvPr/>
        </p:nvSpPr>
        <p:spPr>
          <a:xfrm>
            <a:off x="7011097" y="88443"/>
            <a:ext cx="2826489" cy="417584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600" b="1" dirty="0">
                <a:latin typeface="Comic Sans MS"/>
              </a:rPr>
              <a:t>Learning Sequence </a:t>
            </a:r>
            <a:endParaRPr lang="en-GB" sz="1625" b="1" dirty="0">
              <a:latin typeface="Sassoon Primary" pitchFamily="50" charset="0"/>
            </a:endParaRPr>
          </a:p>
        </p:txBody>
      </p:sp>
      <p:sp>
        <p:nvSpPr>
          <p:cNvPr id="2" name="Arrow: Chevron 1">
            <a:extLst>
              <a:ext uri="{FF2B5EF4-FFF2-40B4-BE49-F238E27FC236}">
                <a16:creationId xmlns:a16="http://schemas.microsoft.com/office/drawing/2014/main" id="{048BEA37-8E27-4D28-AA02-9D99119637FD}"/>
              </a:ext>
            </a:extLst>
          </p:cNvPr>
          <p:cNvSpPr/>
          <p:nvPr/>
        </p:nvSpPr>
        <p:spPr>
          <a:xfrm rot="5400000">
            <a:off x="6709950" y="1934682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4" name="Arrow: Chevron 13">
            <a:extLst>
              <a:ext uri="{FF2B5EF4-FFF2-40B4-BE49-F238E27FC236}">
                <a16:creationId xmlns:a16="http://schemas.microsoft.com/office/drawing/2014/main" id="{94AEA13C-E136-411D-90E1-FA08CC96FC84}"/>
              </a:ext>
            </a:extLst>
          </p:cNvPr>
          <p:cNvSpPr/>
          <p:nvPr/>
        </p:nvSpPr>
        <p:spPr>
          <a:xfrm rot="5400000">
            <a:off x="6709950" y="2929133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5" name="Arrow: Chevron 14">
            <a:extLst>
              <a:ext uri="{FF2B5EF4-FFF2-40B4-BE49-F238E27FC236}">
                <a16:creationId xmlns:a16="http://schemas.microsoft.com/office/drawing/2014/main" id="{632FB9C2-8F93-4CF9-8368-46CE5ADC0839}"/>
              </a:ext>
            </a:extLst>
          </p:cNvPr>
          <p:cNvSpPr/>
          <p:nvPr/>
        </p:nvSpPr>
        <p:spPr>
          <a:xfrm rot="5400000">
            <a:off x="6699807" y="3923584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6" name="Arrow: Chevron 15">
            <a:extLst>
              <a:ext uri="{FF2B5EF4-FFF2-40B4-BE49-F238E27FC236}">
                <a16:creationId xmlns:a16="http://schemas.microsoft.com/office/drawing/2014/main" id="{5FC259B5-7DD0-43CB-9B34-DC8EC8BC9578}"/>
              </a:ext>
            </a:extLst>
          </p:cNvPr>
          <p:cNvSpPr/>
          <p:nvPr/>
        </p:nvSpPr>
        <p:spPr>
          <a:xfrm rot="5400000">
            <a:off x="6699807" y="4918035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7" name="Arrow: Chevron 16">
            <a:extLst>
              <a:ext uri="{FF2B5EF4-FFF2-40B4-BE49-F238E27FC236}">
                <a16:creationId xmlns:a16="http://schemas.microsoft.com/office/drawing/2014/main" id="{4178B442-9645-4A09-A80D-99A7B8215FE7}"/>
              </a:ext>
            </a:extLst>
          </p:cNvPr>
          <p:cNvSpPr/>
          <p:nvPr/>
        </p:nvSpPr>
        <p:spPr>
          <a:xfrm rot="5400000">
            <a:off x="6699799" y="5921551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18" name="Arrow: Chevron 17">
            <a:extLst>
              <a:ext uri="{FF2B5EF4-FFF2-40B4-BE49-F238E27FC236}">
                <a16:creationId xmlns:a16="http://schemas.microsoft.com/office/drawing/2014/main" id="{60D36E53-68FA-4C94-99BB-056832ED9DBD}"/>
              </a:ext>
            </a:extLst>
          </p:cNvPr>
          <p:cNvSpPr/>
          <p:nvPr/>
        </p:nvSpPr>
        <p:spPr>
          <a:xfrm rot="5400000">
            <a:off x="6714994" y="940231"/>
            <a:ext cx="1159304" cy="536708"/>
          </a:xfrm>
          <a:prstGeom prst="chevron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100" dirty="0">
              <a:solidFill>
                <a:schemeClr val="tx1"/>
              </a:solidFill>
              <a:latin typeface="Sassoon Primary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4F3C6-23C8-411D-A828-9F4D12C7EE53}"/>
              </a:ext>
            </a:extLst>
          </p:cNvPr>
          <p:cNvSpPr txBox="1"/>
          <p:nvPr/>
        </p:nvSpPr>
        <p:spPr>
          <a:xfrm>
            <a:off x="7161201" y="991696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153274-4706-4875-9964-46797FD988E9}"/>
              </a:ext>
            </a:extLst>
          </p:cNvPr>
          <p:cNvSpPr txBox="1"/>
          <p:nvPr/>
        </p:nvSpPr>
        <p:spPr>
          <a:xfrm>
            <a:off x="7151050" y="1995212"/>
            <a:ext cx="256802" cy="2616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623EF4-1AB8-48A9-9FCC-4B2774AA9E50}"/>
              </a:ext>
            </a:extLst>
          </p:cNvPr>
          <p:cNvSpPr txBox="1"/>
          <p:nvPr/>
        </p:nvSpPr>
        <p:spPr>
          <a:xfrm>
            <a:off x="7156064" y="2989663"/>
            <a:ext cx="2568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A0D6A9E-035B-4888-BB32-B2B70A635E73}"/>
              </a:ext>
            </a:extLst>
          </p:cNvPr>
          <p:cNvSpPr txBox="1"/>
          <p:nvPr/>
        </p:nvSpPr>
        <p:spPr>
          <a:xfrm>
            <a:off x="7151049" y="3968875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4</a:t>
            </a:r>
          </a:p>
          <a:p>
            <a:pPr algn="ctr"/>
            <a:endParaRPr lang="en-GB" sz="11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15DB5F2-C7BD-4271-BCDC-08E68EA5CAB0}"/>
              </a:ext>
            </a:extLst>
          </p:cNvPr>
          <p:cNvSpPr txBox="1"/>
          <p:nvPr/>
        </p:nvSpPr>
        <p:spPr>
          <a:xfrm>
            <a:off x="7151050" y="49632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5</a:t>
            </a:r>
          </a:p>
          <a:p>
            <a:pPr algn="ctr"/>
            <a:endParaRPr lang="en-GB" sz="11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6D8E028-F892-445D-910A-DF343E03D670}"/>
              </a:ext>
            </a:extLst>
          </p:cNvPr>
          <p:cNvSpPr txBox="1"/>
          <p:nvPr/>
        </p:nvSpPr>
        <p:spPr>
          <a:xfrm>
            <a:off x="7147188" y="5967717"/>
            <a:ext cx="25680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b="1" dirty="0">
                <a:solidFill>
                  <a:schemeClr val="bg1"/>
                </a:solidFill>
                <a:latin typeface="Sassoon Primary" pitchFamily="50" charset="0"/>
              </a:rPr>
              <a:t>6</a:t>
            </a:r>
          </a:p>
          <a:p>
            <a:pPr algn="ctr"/>
            <a:endParaRPr lang="en-GB" sz="1100" b="1" dirty="0">
              <a:solidFill>
                <a:schemeClr val="bg1"/>
              </a:solidFill>
              <a:latin typeface="Sassoon Primary" pitchFamily="50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4D1236-0767-4865-97EB-6B2FFC76D178}"/>
              </a:ext>
            </a:extLst>
          </p:cNvPr>
          <p:cNvSpPr/>
          <p:nvPr/>
        </p:nvSpPr>
        <p:spPr>
          <a:xfrm>
            <a:off x="7620843" y="62005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Explore the impact of composition, colour, line and shape through the work of Paul Cezanne.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530E97B-32CC-49A8-8B17-2D8BE974B0AC}"/>
              </a:ext>
            </a:extLst>
          </p:cNvPr>
          <p:cNvSpPr/>
          <p:nvPr/>
        </p:nvSpPr>
        <p:spPr>
          <a:xfrm>
            <a:off x="7601815" y="165430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Compare and contrast still life art created by modern artists and 16</a:t>
            </a:r>
            <a:r>
              <a:rPr lang="en-GB" sz="1200" b="0" i="0" baseline="3000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th</a:t>
            </a:r>
            <a:r>
              <a:rPr lang="en-GB" sz="1200" b="0" i="0" dirty="0">
                <a:solidFill>
                  <a:srgbClr val="000000"/>
                </a:solidFill>
                <a:effectLst/>
                <a:latin typeface="Comic Sans MS" panose="030F0702030302020204" pitchFamily="66" charset="0"/>
              </a:rPr>
              <a:t> century Dutch and Flemish artists.</a:t>
            </a:r>
            <a:endParaRPr lang="en-GB" sz="12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7B04A1E-D53D-4B3C-ADCC-7EC43403FC15}"/>
              </a:ext>
            </a:extLst>
          </p:cNvPr>
          <p:cNvSpPr/>
          <p:nvPr/>
        </p:nvSpPr>
        <p:spPr>
          <a:xfrm>
            <a:off x="7613445" y="2617835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solidFill>
                  <a:prstClr val="black"/>
                </a:solidFill>
                <a:latin typeface="Comic Sans MS" panose="030F0702030302020204" pitchFamily="66" charset="0"/>
              </a:rPr>
              <a:t>Create a still life scene and photograph it. Start to sketch out the scene.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3598269-83ED-46CA-9102-DFD289824CA4}"/>
              </a:ext>
            </a:extLst>
          </p:cNvPr>
          <p:cNvSpPr/>
          <p:nvPr/>
        </p:nvSpPr>
        <p:spPr>
          <a:xfrm>
            <a:off x="7622323" y="3612286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</a:rPr>
              <a:t>Finish sketching and then start to paint the scene. </a:t>
            </a:r>
          </a:p>
          <a:p>
            <a:pPr algn="ctr" rtl="0" fontAlgn="base"/>
            <a:r>
              <a:rPr lang="en-GB" sz="900" b="0" i="0" dirty="0">
                <a:effectLst/>
                <a:latin typeface="Calibri" panose="020F0502020204030204" pitchFamily="34" charset="0"/>
              </a:rPr>
              <a:t>hen start to paint the scene 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D3C8-40EB-4CAB-AFE6-6F2DAE760386}"/>
              </a:ext>
            </a:extLst>
          </p:cNvPr>
          <p:cNvSpPr/>
          <p:nvPr/>
        </p:nvSpPr>
        <p:spPr>
          <a:xfrm>
            <a:off x="7613445" y="4606737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defRPr/>
            </a:pPr>
            <a:r>
              <a:rPr lang="en-GB" sz="1200" dirty="0">
                <a:solidFill>
                  <a:prstClr val="black"/>
                </a:solidFill>
                <a:latin typeface="Comic Sans MS"/>
              </a:rPr>
              <a:t>Complete the final painting considering the use of texture and tone in creating depth and interest.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39BCE6B-8A32-409D-BA62-2EFC20292FD5}"/>
              </a:ext>
            </a:extLst>
          </p:cNvPr>
          <p:cNvSpPr/>
          <p:nvPr/>
        </p:nvSpPr>
        <p:spPr>
          <a:xfrm>
            <a:off x="7613445" y="5614044"/>
            <a:ext cx="2215615" cy="90690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  <a:latin typeface="Comic Sans MS"/>
              </a:rPr>
              <a:t>Share, review and reflect on artwork.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5E6E0AF-AAFB-4ED6-8F85-60619F034F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8156" y="887213"/>
            <a:ext cx="2409825" cy="1895475"/>
          </a:xfrm>
          <a:prstGeom prst="rect">
            <a:avLst/>
          </a:prstGeom>
        </p:spPr>
      </p:pic>
      <p:pic>
        <p:nvPicPr>
          <p:cNvPr id="1028" name="Picture 4" descr="Still-Life Painting in Northern Europe, 1600–1800 | Essay | The  Metropolitan Museum of Art | Heilbrunn Timeline of Art History">
            <a:extLst>
              <a:ext uri="{FF2B5EF4-FFF2-40B4-BE49-F238E27FC236}">
                <a16:creationId xmlns:a16="http://schemas.microsoft.com/office/drawing/2014/main" id="{478A1D77-2409-4E2A-81FA-4DD62EF2BC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777" y="2874009"/>
            <a:ext cx="2440200" cy="1645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iroshi Sato - Artist — Harris Harvey Gallery">
            <a:extLst>
              <a:ext uri="{FF2B5EF4-FFF2-40B4-BE49-F238E27FC236}">
                <a16:creationId xmlns:a16="http://schemas.microsoft.com/office/drawing/2014/main" id="{A2037A18-CD7B-4732-87E8-A84305DE9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2713" y="4565709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5548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2DF1DEA4AD2B4DBEE279FA00C5A04C" ma:contentTypeVersion="14" ma:contentTypeDescription="Create a new document." ma:contentTypeScope="" ma:versionID="2fa2c40e3fa87d2584d45a101aa2309b">
  <xsd:schema xmlns:xsd="http://www.w3.org/2001/XMLSchema" xmlns:xs="http://www.w3.org/2001/XMLSchema" xmlns:p="http://schemas.microsoft.com/office/2006/metadata/properties" xmlns:ns2="39990a53-05bd-4fa5-ac05-04ac866397c2" xmlns:ns3="27028db7-bbb6-46ab-8b78-18b01295f3d9" targetNamespace="http://schemas.microsoft.com/office/2006/metadata/properties" ma:root="true" ma:fieldsID="087dabc8eb250048715433f7de24772e" ns2:_="" ns3:_="">
    <xsd:import namespace="39990a53-05bd-4fa5-ac05-04ac866397c2"/>
    <xsd:import namespace="27028db7-bbb6-46ab-8b78-18b01295f3d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990a53-05bd-4fa5-ac05-04ac866397c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5600665-9fbe-4432-aab9-afc5ddec33c0}" ma:internalName="TaxCatchAll" ma:showField="CatchAllData" ma:web="39990a53-05bd-4fa5-ac05-04ac866397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028db7-bbb6-46ab-8b78-18b01295f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55e06ae-8cb1-41c6-a470-875edd1f607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990a53-05bd-4fa5-ac05-04ac866397c2" xsi:nil="true"/>
    <lcf76f155ced4ddcb4097134ff3c332f xmlns="27028db7-bbb6-46ab-8b78-18b01295f3d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53CC77F-06EC-42B1-B9C0-2DBD09F46952}"/>
</file>

<file path=customXml/itemProps2.xml><?xml version="1.0" encoding="utf-8"?>
<ds:datastoreItem xmlns:ds="http://schemas.openxmlformats.org/officeDocument/2006/customXml" ds:itemID="{FCC60775-E959-478E-9939-90BE91DEA6B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5D6B31-3A38-4D04-B047-9F850DCC7E73}">
  <ds:schemaRefs>
    <ds:schemaRef ds:uri="39990a53-05bd-4fa5-ac05-04ac866397c2"/>
    <ds:schemaRef ds:uri="http://www.w3.org/XML/1998/namespace"/>
    <ds:schemaRef ds:uri="http://purl.org/dc/elements/1.1/"/>
    <ds:schemaRef ds:uri="http://schemas.microsoft.com/office/2006/documentManagement/types"/>
    <ds:schemaRef ds:uri="http://schemas.microsoft.com/office/2006/metadata/properties"/>
    <ds:schemaRef ds:uri="27028db7-bbb6-46ab-8b78-18b01295f3d9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0c36f116-41e2-4d31-a0d6-699ae4627098}" enabled="0" method="" siteId="{0c36f116-41e2-4d31-a0d6-699ae462709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1991</TotalTime>
  <Words>245</Words>
  <Application>Microsoft Office PowerPoint</Application>
  <PresentationFormat>A4 Paper (210x297 mm)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Comic Sans MS</vt:lpstr>
      <vt:lpstr>Sassoon Primary</vt:lpstr>
      <vt:lpstr>Segoe UI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Usher</dc:creator>
  <cp:lastModifiedBy>Amy YEO</cp:lastModifiedBy>
  <cp:revision>137</cp:revision>
  <cp:lastPrinted>2025-08-29T18:10:20Z</cp:lastPrinted>
  <dcterms:created xsi:type="dcterms:W3CDTF">2019-03-22T07:10:13Z</dcterms:created>
  <dcterms:modified xsi:type="dcterms:W3CDTF">2025-08-29T18:10:24Z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0x010100332DF1DEA4AD2B4DBEE279FA00C5A04C</vt:lpwstr>
  </property>
</Properties>
</file>