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7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FD5EA"/>
    <a:srgbClr val="E200E2"/>
    <a:srgbClr val="00B050"/>
    <a:srgbClr val="33CCCB"/>
    <a:srgbClr val="2FA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69AE4-3346-BFD2-EF24-9497202D2DA4}" v="71" dt="2026-02-02T13:26:22.9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58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SMALLSHAW" userId="S::rebecca.smallshaw@kingsteigntonschool.org.uk::62ea15f9-7e79-471f-9639-4da35402b4db" providerId="AD" clId="Web-{D0A69AE4-3346-BFD2-EF24-9497202D2DA4}"/>
    <pc:docChg chg="modSld">
      <pc:chgData name="Rebecca SMALLSHAW" userId="S::rebecca.smallshaw@kingsteigntonschool.org.uk::62ea15f9-7e79-471f-9639-4da35402b4db" providerId="AD" clId="Web-{D0A69AE4-3346-BFD2-EF24-9497202D2DA4}" dt="2026-02-02T13:26:18.730" v="54"/>
      <pc:docMkLst>
        <pc:docMk/>
      </pc:docMkLst>
      <pc:sldChg chg="modSp">
        <pc:chgData name="Rebecca SMALLSHAW" userId="S::rebecca.smallshaw@kingsteigntonschool.org.uk::62ea15f9-7e79-471f-9639-4da35402b4db" providerId="AD" clId="Web-{D0A69AE4-3346-BFD2-EF24-9497202D2DA4}" dt="2026-02-02T13:26:18.730" v="54"/>
        <pc:sldMkLst>
          <pc:docMk/>
          <pc:sldMk cId="3535548492" sldId="257"/>
        </pc:sldMkLst>
        <pc:spChg chg="mod">
          <ac:chgData name="Rebecca SMALLSHAW" userId="S::rebecca.smallshaw@kingsteigntonschool.org.uk::62ea15f9-7e79-471f-9639-4da35402b4db" providerId="AD" clId="Web-{D0A69AE4-3346-BFD2-EF24-9497202D2DA4}" dt="2026-02-02T13:24:43.572" v="0" actId="20577"/>
          <ac:spMkLst>
            <pc:docMk/>
            <pc:sldMk cId="3535548492" sldId="257"/>
            <ac:spMk id="6" creationId="{E74D1236-0767-4865-97EB-6B2FFC76D178}"/>
          </ac:spMkLst>
        </pc:spChg>
        <pc:spChg chg="mod">
          <ac:chgData name="Rebecca SMALLSHAW" userId="S::rebecca.smallshaw@kingsteigntonschool.org.uk::62ea15f9-7e79-471f-9639-4da35402b4db" providerId="AD" clId="Web-{D0A69AE4-3346-BFD2-EF24-9497202D2DA4}" dt="2026-02-02T13:25:02.041" v="4" actId="20577"/>
          <ac:spMkLst>
            <pc:docMk/>
            <pc:sldMk cId="3535548492" sldId="257"/>
            <ac:spMk id="25" creationId="{D530E97B-32CC-49A8-8B17-2D8BE974B0AC}"/>
          </ac:spMkLst>
        </pc:spChg>
        <pc:spChg chg="mod">
          <ac:chgData name="Rebecca SMALLSHAW" userId="S::rebecca.smallshaw@kingsteigntonschool.org.uk::62ea15f9-7e79-471f-9639-4da35402b4db" providerId="AD" clId="Web-{D0A69AE4-3346-BFD2-EF24-9497202D2DA4}" dt="2026-02-02T13:25:05.151" v="7" actId="20577"/>
          <ac:spMkLst>
            <pc:docMk/>
            <pc:sldMk cId="3535548492" sldId="257"/>
            <ac:spMk id="26" creationId="{A7B04A1E-D53D-4B3C-ADCC-7EC43403FC15}"/>
          </ac:spMkLst>
        </pc:spChg>
        <pc:spChg chg="mod">
          <ac:chgData name="Rebecca SMALLSHAW" userId="S::rebecca.smallshaw@kingsteigntonschool.org.uk::62ea15f9-7e79-471f-9639-4da35402b4db" providerId="AD" clId="Web-{D0A69AE4-3346-BFD2-EF24-9497202D2DA4}" dt="2026-02-02T13:25:07.182" v="8" actId="20577"/>
          <ac:spMkLst>
            <pc:docMk/>
            <pc:sldMk cId="3535548492" sldId="257"/>
            <ac:spMk id="27" creationId="{C3598269-83ED-46CA-9102-DFD289824CA4}"/>
          </ac:spMkLst>
        </pc:spChg>
        <pc:spChg chg="mod">
          <ac:chgData name="Rebecca SMALLSHAW" userId="S::rebecca.smallshaw@kingsteigntonschool.org.uk::62ea15f9-7e79-471f-9639-4da35402b4db" providerId="AD" clId="Web-{D0A69AE4-3346-BFD2-EF24-9497202D2DA4}" dt="2026-02-02T13:25:08.932" v="9" actId="20577"/>
          <ac:spMkLst>
            <pc:docMk/>
            <pc:sldMk cId="3535548492" sldId="257"/>
            <ac:spMk id="28" creationId="{08C9D3C8-40EB-4CAB-AFE6-6F2DAE760386}"/>
          </ac:spMkLst>
        </pc:spChg>
        <pc:spChg chg="mod">
          <ac:chgData name="Rebecca SMALLSHAW" userId="S::rebecca.smallshaw@kingsteigntonschool.org.uk::62ea15f9-7e79-471f-9639-4da35402b4db" providerId="AD" clId="Web-{D0A69AE4-3346-BFD2-EF24-9497202D2DA4}" dt="2026-02-02T13:25:12.901" v="10" actId="20577"/>
          <ac:spMkLst>
            <pc:docMk/>
            <pc:sldMk cId="3535548492" sldId="257"/>
            <ac:spMk id="29" creationId="{A39BCE6B-8A32-409D-BA62-2EFC20292FD5}"/>
          </ac:spMkLst>
        </pc:spChg>
        <pc:graphicFrameChg chg="mod modGraphic">
          <ac:chgData name="Rebecca SMALLSHAW" userId="S::rebecca.smallshaw@kingsteigntonschool.org.uk::62ea15f9-7e79-471f-9639-4da35402b4db" providerId="AD" clId="Web-{D0A69AE4-3346-BFD2-EF24-9497202D2DA4}" dt="2026-02-02T13:26:18.730" v="54"/>
          <ac:graphicFrameMkLst>
            <pc:docMk/>
            <pc:sldMk cId="3535548492" sldId="257"/>
            <ac:graphicFrameMk id="9" creationId="{BBBBDA32-63C6-B04E-9408-14FF1278A35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6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4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50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27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24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454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54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33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0B35-C84F-0E4D-8DBF-872E66F5C97E}" type="datetimeFigureOut">
              <a:rPr lang="en-GB" smtClean="0"/>
              <a:t>02/02/2026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48555-EE1C-E14A-9E75-F854B102CA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82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6F7B741-E7C4-FF4F-9B37-86E243B3DAC7}"/>
              </a:ext>
            </a:extLst>
          </p:cNvPr>
          <p:cNvSpPr/>
          <p:nvPr/>
        </p:nvSpPr>
        <p:spPr>
          <a:xfrm>
            <a:off x="3329126" y="88442"/>
            <a:ext cx="3604334" cy="531613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Year 5 Structures Summer Term</a:t>
            </a:r>
          </a:p>
          <a:p>
            <a:pPr algn="ctr"/>
            <a:r>
              <a:rPr lang="en-GB" sz="1500" b="1" dirty="0">
                <a:solidFill>
                  <a:schemeClr val="bg1"/>
                </a:solidFill>
                <a:latin typeface="Comic Sans MS"/>
              </a:rPr>
              <a:t>Bridges (Evaluate)</a:t>
            </a:r>
          </a:p>
          <a:p>
            <a:pPr algn="ctr"/>
            <a:endParaRPr lang="en-GB" sz="1500" b="1" dirty="0">
              <a:solidFill>
                <a:schemeClr val="bg1"/>
              </a:solidFill>
              <a:latin typeface="Comic Sans M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BBBDA32-63C6-B04E-9408-14FF1278A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27848"/>
              </p:ext>
            </p:extLst>
          </p:nvPr>
        </p:nvGraphicFramePr>
        <p:xfrm>
          <a:off x="76940" y="88442"/>
          <a:ext cx="3167880" cy="6247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048">
                  <a:extLst>
                    <a:ext uri="{9D8B030D-6E8A-4147-A177-3AD203B41FA5}">
                      <a16:colId xmlns:a16="http://schemas.microsoft.com/office/drawing/2014/main" val="2519945507"/>
                    </a:ext>
                  </a:extLst>
                </a:gridCol>
                <a:gridCol w="1686832">
                  <a:extLst>
                    <a:ext uri="{9D8B030D-6E8A-4147-A177-3AD203B41FA5}">
                      <a16:colId xmlns:a16="http://schemas.microsoft.com/office/drawing/2014/main" val="3895209344"/>
                    </a:ext>
                  </a:extLst>
                </a:gridCol>
              </a:tblGrid>
              <a:tr h="353762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Comic Sans MS"/>
                        </a:rPr>
                        <a:t>Key Vocabulary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10194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Key Word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/>
                        </a:rPr>
                        <a:t>Definition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7522093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Beam bridge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A bridge which is built with horizontal beams and vertical pillars.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1929711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Truss bridge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A bridge which is built from a series of triangular beams.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41574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Arch bridge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A bridge which is built with a curved arch.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540667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Lamination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Layers of material bonded together.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4271807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Corrugation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A material with parallel folds on the surface.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5943"/>
                  </a:ext>
                </a:extLst>
              </a:tr>
              <a:tr h="22280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Rigid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Something that is stiff or fixed which cannot be bent easily.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829289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Stiffness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How firm or hard something is.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600277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Stability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Something that is firmly fixed or unlikely to move.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71523"/>
                  </a:ext>
                </a:extLst>
              </a:tr>
              <a:tr h="143828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Comic Sans MS"/>
                        </a:rPr>
                        <a:t>Aesthetics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latin typeface="Comic Sans MS"/>
                        </a:rPr>
                        <a:t>How artistic or beautiful something is.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578891"/>
                  </a:ext>
                </a:extLst>
              </a:tr>
            </a:tbl>
          </a:graphicData>
        </a:graphic>
      </p:graphicFrame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21698D1E-7B5B-A14D-8F95-13D5270ECE87}"/>
              </a:ext>
            </a:extLst>
          </p:cNvPr>
          <p:cNvSpPr/>
          <p:nvPr/>
        </p:nvSpPr>
        <p:spPr>
          <a:xfrm>
            <a:off x="3329126" y="719091"/>
            <a:ext cx="3604334" cy="5801855"/>
          </a:xfrm>
          <a:prstGeom prst="roundRect">
            <a:avLst>
              <a:gd name="adj" fmla="val 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latin typeface="Sassoon Primary" pitchFamily="50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8773529-A8C8-E644-96E9-434F63E3AA95}"/>
              </a:ext>
            </a:extLst>
          </p:cNvPr>
          <p:cNvSpPr/>
          <p:nvPr/>
        </p:nvSpPr>
        <p:spPr>
          <a:xfrm>
            <a:off x="7011097" y="88443"/>
            <a:ext cx="2826489" cy="417584"/>
          </a:xfrm>
          <a:prstGeom prst="roundRect">
            <a:avLst>
              <a:gd name="adj" fmla="val 0"/>
            </a:avLst>
          </a:prstGeom>
          <a:solidFill>
            <a:srgbClr val="00B0F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600" b="1" dirty="0">
                <a:latin typeface="Comic Sans MS"/>
              </a:rPr>
              <a:t>Learning Sequence </a:t>
            </a:r>
            <a:endParaRPr lang="en-GB" sz="1625" b="1" dirty="0">
              <a:latin typeface="Sassoon Primary" pitchFamily="50" charset="0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48BEA37-8E27-4D28-AA02-9D99119637FD}"/>
              </a:ext>
            </a:extLst>
          </p:cNvPr>
          <p:cNvSpPr/>
          <p:nvPr/>
        </p:nvSpPr>
        <p:spPr>
          <a:xfrm rot="5400000">
            <a:off x="6709950" y="1934682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94AEA13C-E136-411D-90E1-FA08CC96FC84}"/>
              </a:ext>
            </a:extLst>
          </p:cNvPr>
          <p:cNvSpPr/>
          <p:nvPr/>
        </p:nvSpPr>
        <p:spPr>
          <a:xfrm rot="5400000">
            <a:off x="6709950" y="2929133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32FB9C2-8F93-4CF9-8368-46CE5ADC0839}"/>
              </a:ext>
            </a:extLst>
          </p:cNvPr>
          <p:cNvSpPr/>
          <p:nvPr/>
        </p:nvSpPr>
        <p:spPr>
          <a:xfrm rot="5400000">
            <a:off x="6699807" y="3923584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5FC259B5-7DD0-43CB-9B34-DC8EC8BC9578}"/>
              </a:ext>
            </a:extLst>
          </p:cNvPr>
          <p:cNvSpPr/>
          <p:nvPr/>
        </p:nvSpPr>
        <p:spPr>
          <a:xfrm rot="5400000">
            <a:off x="6699807" y="4918035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4178B442-9645-4A09-A80D-99A7B8215FE7}"/>
              </a:ext>
            </a:extLst>
          </p:cNvPr>
          <p:cNvSpPr/>
          <p:nvPr/>
        </p:nvSpPr>
        <p:spPr>
          <a:xfrm rot="5400000">
            <a:off x="6699799" y="5921551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0D36E53-68FA-4C94-99BB-056832ED9DBD}"/>
              </a:ext>
            </a:extLst>
          </p:cNvPr>
          <p:cNvSpPr/>
          <p:nvPr/>
        </p:nvSpPr>
        <p:spPr>
          <a:xfrm rot="5400000">
            <a:off x="6714994" y="940231"/>
            <a:ext cx="1159304" cy="536708"/>
          </a:xfrm>
          <a:prstGeom prst="chevron">
            <a:avLst/>
          </a:prstGeom>
          <a:solidFill>
            <a:srgbClr val="00B0F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>
              <a:solidFill>
                <a:schemeClr val="tx1"/>
              </a:solidFill>
              <a:latin typeface="Sassoon Primary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4F3C6-23C8-411D-A828-9F4D12C7EE53}"/>
              </a:ext>
            </a:extLst>
          </p:cNvPr>
          <p:cNvSpPr txBox="1"/>
          <p:nvPr/>
        </p:nvSpPr>
        <p:spPr>
          <a:xfrm>
            <a:off x="7161201" y="99169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153274-4706-4875-9964-46797FD988E9}"/>
              </a:ext>
            </a:extLst>
          </p:cNvPr>
          <p:cNvSpPr txBox="1"/>
          <p:nvPr/>
        </p:nvSpPr>
        <p:spPr>
          <a:xfrm>
            <a:off x="7151050" y="1995212"/>
            <a:ext cx="256802" cy="26161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623EF4-1AB8-48A9-9FCC-4B2774AA9E50}"/>
              </a:ext>
            </a:extLst>
          </p:cNvPr>
          <p:cNvSpPr txBox="1"/>
          <p:nvPr/>
        </p:nvSpPr>
        <p:spPr>
          <a:xfrm>
            <a:off x="7156064" y="2989663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0D6A9E-035B-4888-BB32-B2B70A635E73}"/>
              </a:ext>
            </a:extLst>
          </p:cNvPr>
          <p:cNvSpPr txBox="1"/>
          <p:nvPr/>
        </p:nvSpPr>
        <p:spPr>
          <a:xfrm>
            <a:off x="7151049" y="3968875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4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5DB5F2-C7BD-4271-BCDC-08E68EA5CAB0}"/>
              </a:ext>
            </a:extLst>
          </p:cNvPr>
          <p:cNvSpPr txBox="1"/>
          <p:nvPr/>
        </p:nvSpPr>
        <p:spPr>
          <a:xfrm>
            <a:off x="7151050" y="49632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5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D8E028-F892-445D-910A-DF343E03D670}"/>
              </a:ext>
            </a:extLst>
          </p:cNvPr>
          <p:cNvSpPr txBox="1"/>
          <p:nvPr/>
        </p:nvSpPr>
        <p:spPr>
          <a:xfrm>
            <a:off x="7147188" y="5967717"/>
            <a:ext cx="2568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100" b="1">
                <a:solidFill>
                  <a:schemeClr val="bg1"/>
                </a:solidFill>
                <a:latin typeface="Sassoon Primary" pitchFamily="50" charset="0"/>
              </a:rPr>
              <a:t>6</a:t>
            </a:r>
          </a:p>
          <a:p>
            <a:pPr algn="ctr"/>
            <a:endParaRPr lang="en-GB" sz="1100" b="1">
              <a:solidFill>
                <a:schemeClr val="bg1"/>
              </a:solidFill>
              <a:latin typeface="Sassoon Primary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D1236-0767-4865-97EB-6B2FFC76D178}"/>
              </a:ext>
            </a:extLst>
          </p:cNvPr>
          <p:cNvSpPr/>
          <p:nvPr/>
        </p:nvSpPr>
        <p:spPr>
          <a:xfrm>
            <a:off x="7601815" y="642542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chemeClr val="tx1"/>
                </a:solidFill>
                <a:latin typeface="Comic Sans MS"/>
              </a:rPr>
              <a:t>Use existing knowledge to build a structure.</a:t>
            </a:r>
            <a:endParaRPr lang="en-GB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30E97B-32CC-49A8-8B17-2D8BE974B0AC}"/>
              </a:ext>
            </a:extLst>
          </p:cNvPr>
          <p:cNvSpPr/>
          <p:nvPr/>
        </p:nvSpPr>
        <p:spPr>
          <a:xfrm>
            <a:off x="7601815" y="165430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Evaluate existing structures and materials.</a:t>
            </a:r>
            <a:endParaRPr lang="en-GB" sz="1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B04A1E-D53D-4B3C-ADCC-7EC43403FC15}"/>
              </a:ext>
            </a:extLst>
          </p:cNvPr>
          <p:cNvSpPr/>
          <p:nvPr/>
        </p:nvSpPr>
        <p:spPr>
          <a:xfrm>
            <a:off x="7613445" y="2617835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Design a structure based on the design brief.</a:t>
            </a:r>
            <a:endParaRPr lang="en-GB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3598269-83ED-46CA-9102-DFD289824CA4}"/>
              </a:ext>
            </a:extLst>
          </p:cNvPr>
          <p:cNvSpPr/>
          <p:nvPr/>
        </p:nvSpPr>
        <p:spPr>
          <a:xfrm>
            <a:off x="7622323" y="3612286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Assemble, join and combine materials to make a structure (bridge).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9D3C8-40EB-4CAB-AFE6-6F2DAE760386}"/>
              </a:ext>
            </a:extLst>
          </p:cNvPr>
          <p:cNvSpPr/>
          <p:nvPr/>
        </p:nvSpPr>
        <p:spPr>
          <a:xfrm>
            <a:off x="7613445" y="4606737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1400" dirty="0">
                <a:solidFill>
                  <a:prstClr val="black"/>
                </a:solidFill>
                <a:latin typeface="Comic Sans MS"/>
              </a:rPr>
              <a:t>Assemble, join and combine materials to make a structure (bridge).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9BCE6B-8A32-409D-BA62-2EFC20292FD5}"/>
              </a:ext>
            </a:extLst>
          </p:cNvPr>
          <p:cNvSpPr/>
          <p:nvPr/>
        </p:nvSpPr>
        <p:spPr>
          <a:xfrm>
            <a:off x="7613445" y="5614044"/>
            <a:ext cx="2215615" cy="906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GB" sz="1400" dirty="0">
                <a:solidFill>
                  <a:schemeClr val="tx1"/>
                </a:solidFill>
                <a:latin typeface="Comic Sans MS"/>
              </a:rPr>
              <a:t>Evaluate the stability, strength, appearance and complexity of a structure.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5F25FCC-51B7-4011-AB58-0F4EE3621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662" y="965602"/>
            <a:ext cx="556483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</a:t>
            </a:r>
            <a:r>
              <a:rPr kumimoji="0" lang="en-GB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F219D0-8CA0-43A5-A7B0-526B84AEF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622" y="783027"/>
            <a:ext cx="1785207" cy="119427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6EAFF68-D24E-4A31-84C8-3DEA872B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4622" y="5039195"/>
            <a:ext cx="2868094" cy="145369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7A1BDCC-82F9-41B4-A58C-DDBEB206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236" y="3535985"/>
            <a:ext cx="2310176" cy="14536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CD9669-7500-4DDE-876D-D94C31458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5955" y="1532341"/>
            <a:ext cx="1858808" cy="12334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7CBB898-1E74-464D-BE0B-3CBB66106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108" y="2384539"/>
            <a:ext cx="2101636" cy="125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48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990a53-05bd-4fa5-ac05-04ac866397c2" xsi:nil="true"/>
    <lcf76f155ced4ddcb4097134ff3c332f xmlns="27028db7-bbb6-46ab-8b78-18b01295f3d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2DF1DEA4AD2B4DBEE279FA00C5A04C" ma:contentTypeVersion="15" ma:contentTypeDescription="Create a new document." ma:contentTypeScope="" ma:versionID="58aad67f718fdf2da6f5e557de2865b5">
  <xsd:schema xmlns:xsd="http://www.w3.org/2001/XMLSchema" xmlns:xs="http://www.w3.org/2001/XMLSchema" xmlns:p="http://schemas.microsoft.com/office/2006/metadata/properties" xmlns:ns2="39990a53-05bd-4fa5-ac05-04ac866397c2" xmlns:ns3="27028db7-bbb6-46ab-8b78-18b01295f3d9" targetNamespace="http://schemas.microsoft.com/office/2006/metadata/properties" ma:root="true" ma:fieldsID="b80ad04f2dd6bdf356e7947c642cee8b" ns2:_="" ns3:_="">
    <xsd:import namespace="39990a53-05bd-4fa5-ac05-04ac866397c2"/>
    <xsd:import namespace="27028db7-bbb6-46ab-8b78-18b01295f3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990a53-05bd-4fa5-ac05-04ac866397c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f2d7258-bf35-44e4-bc36-52e0ecd75c28}" ma:internalName="TaxCatchAll" ma:showField="CatchAllData" ma:web="39990a53-05bd-4fa5-ac05-04ac866397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28db7-bbb6-46ab-8b78-18b01295f3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55e06ae-8cb1-41c6-a470-875edd1f60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C60775-E959-478E-9939-90BE91DEA6B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5D6B31-3A38-4D04-B047-9F850DCC7E73}">
  <ds:schemaRefs>
    <ds:schemaRef ds:uri="39990a53-05bd-4fa5-ac05-04ac866397c2"/>
    <ds:schemaRef ds:uri="http://purl.org/dc/terms/"/>
    <ds:schemaRef ds:uri="27028db7-bbb6-46ab-8b78-18b01295f3d9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C8A85BE-C8F5-48CD-B632-8B03A98DA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990a53-05bd-4fa5-ac05-04ac866397c2"/>
    <ds:schemaRef ds:uri="27028db7-bbb6-46ab-8b78-18b01295f3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172</Words>
  <Application>Microsoft Office PowerPoint</Application>
  <PresentationFormat>A4 Paper (210x297 mm)</PresentationFormat>
  <Paragraphs>38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Usher</dc:creator>
  <cp:lastModifiedBy>Christopher Harrison</cp:lastModifiedBy>
  <cp:revision>35</cp:revision>
  <cp:lastPrinted>2019-04-05T13:47:03Z</cp:lastPrinted>
  <dcterms:created xsi:type="dcterms:W3CDTF">2019-03-22T07:10:13Z</dcterms:created>
  <dcterms:modified xsi:type="dcterms:W3CDTF">2026-02-02T13:26:26Z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0x010100332DF1DEA4AD2B4DBEE279FA00C5A04C</vt:lpwstr>
  </property>
  <property fmtid="{D5CDD505-2E9C-101B-9397-08002B2CF9AE}" pid="3" name="MediaServiceImageTags">
    <vt:lpwstr/>
  </property>
</Properties>
</file>