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6858000" cy="9144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C3E9"/>
    <a:srgbClr val="0000FF"/>
    <a:srgbClr val="90D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43B918-9B09-4FDB-B26D-F8A55EA76934}" v="1" dt="2026-01-03T09:05:10.1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>
      <p:cViewPr varScale="1">
        <p:scale>
          <a:sx n="58" d="100"/>
          <a:sy n="58" d="100"/>
        </p:scale>
        <p:origin x="227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 Reed" userId="371c1b9c-e16e-4a1b-85ee-4ef249242609" providerId="ADAL" clId="{4E43B918-9B09-4FDB-B26D-F8A55EA76934}"/>
    <pc:docChg chg="undo custSel modSld">
      <pc:chgData name="J Reed" userId="371c1b9c-e16e-4a1b-85ee-4ef249242609" providerId="ADAL" clId="{4E43B918-9B09-4FDB-B26D-F8A55EA76934}" dt="2026-01-03T09:11:08.291" v="237" actId="20577"/>
      <pc:docMkLst>
        <pc:docMk/>
      </pc:docMkLst>
      <pc:sldChg chg="modSp mod">
        <pc:chgData name="J Reed" userId="371c1b9c-e16e-4a1b-85ee-4ef249242609" providerId="ADAL" clId="{4E43B918-9B09-4FDB-B26D-F8A55EA76934}" dt="2026-01-03T09:11:08.291" v="237" actId="20577"/>
        <pc:sldMkLst>
          <pc:docMk/>
          <pc:sldMk cId="0" sldId="256"/>
        </pc:sldMkLst>
        <pc:graphicFrameChg chg="modGraphic">
          <ac:chgData name="J Reed" userId="371c1b9c-e16e-4a1b-85ee-4ef249242609" providerId="ADAL" clId="{4E43B918-9B09-4FDB-B26D-F8A55EA76934}" dt="2026-01-03T09:11:08.291" v="237" actId="20577"/>
          <ac:graphicFrameMkLst>
            <pc:docMk/>
            <pc:sldMk cId="0" sldId="256"/>
            <ac:graphicFrameMk id="9" creationId="{44479BFC-D93F-47F7-A747-D7EC781998E6}"/>
          </ac:graphicFrameMkLst>
        </pc:graphicFrameChg>
      </pc:sldChg>
      <pc:sldChg chg="modSp mod">
        <pc:chgData name="J Reed" userId="371c1b9c-e16e-4a1b-85ee-4ef249242609" providerId="ADAL" clId="{4E43B918-9B09-4FDB-B26D-F8A55EA76934}" dt="2026-01-03T09:09:06.418" v="189" actId="255"/>
        <pc:sldMkLst>
          <pc:docMk/>
          <pc:sldMk cId="0" sldId="257"/>
        </pc:sldMkLst>
        <pc:graphicFrameChg chg="mod modGraphic">
          <ac:chgData name="J Reed" userId="371c1b9c-e16e-4a1b-85ee-4ef249242609" providerId="ADAL" clId="{4E43B918-9B09-4FDB-B26D-F8A55EA76934}" dt="2026-01-03T09:09:06.418" v="189" actId="255"/>
          <ac:graphicFrameMkLst>
            <pc:docMk/>
            <pc:sldMk cId="0" sldId="257"/>
            <ac:graphicFrameMk id="4" creationId="{6765E8F3-5DFE-44D8-A227-BF7C2A3E54B1}"/>
          </ac:graphicFrameMkLst>
        </pc:graphicFrameChg>
        <pc:graphicFrameChg chg="modGraphic">
          <ac:chgData name="J Reed" userId="371c1b9c-e16e-4a1b-85ee-4ef249242609" providerId="ADAL" clId="{4E43B918-9B09-4FDB-B26D-F8A55EA76934}" dt="2026-01-03T09:08:48.267" v="185" actId="20577"/>
          <ac:graphicFrameMkLst>
            <pc:docMk/>
            <pc:sldMk cId="0" sldId="257"/>
            <ac:graphicFrameMk id="9" creationId="{6CF84FB2-CE8B-451D-8E9C-94A6890695DC}"/>
          </ac:graphicFrameMkLst>
        </pc:graphicFrameChg>
        <pc:graphicFrameChg chg="mod modGraphic">
          <ac:chgData name="J Reed" userId="371c1b9c-e16e-4a1b-85ee-4ef249242609" providerId="ADAL" clId="{4E43B918-9B09-4FDB-B26D-F8A55EA76934}" dt="2026-01-03T09:08:11.754" v="173" actId="20577"/>
          <ac:graphicFrameMkLst>
            <pc:docMk/>
            <pc:sldMk cId="0" sldId="257"/>
            <ac:graphicFrameMk id="11" creationId="{D2E0272B-0B86-4132-8D15-3980227E6E21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FE278-BF16-4B4B-AAC0-D0F74D663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E175D-8732-4159-B0AC-A666740578CA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8EE2C2-5C15-4C9B-A199-A16F1355C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CA4DA-90A5-44E0-ACDA-644B06740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059D5-CCC4-45FB-84C1-9A1ED4173F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942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0A509-E175-4EF3-9E5F-79BCCF45A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195E1-8A14-4C0F-B369-904A0E835CC3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5B3F0-444E-4D8C-9213-6B96B9899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70EE6-499B-4695-8698-F50593D8D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380AC9-9A84-4B14-8E49-07109FE1A08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16223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9AB59-5ECD-4D92-804F-6B16F4437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CF569-B6B2-4339-B4E8-79453FE44940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6A307A-1D7B-4244-B44A-C5E2F2260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B028D-B310-484A-8916-85977F308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F7DF9-92F0-4BA2-838C-23D8E9A88AB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620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95E0F-006B-47E1-B9FC-7AFE954BE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9543-A9BD-4A74-B538-C4F5B2DB8356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D0732B-22CC-42C6-9E97-C4F500E5A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9FE02-048E-47A8-A629-7B7603577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FEEB45-A7F7-486D-B1C2-BC537D30A3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192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1105D5-8006-4837-A859-9755EA43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BEE6E-8C48-4621-BCB1-F6D34DAE256A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75485-876B-4531-A86E-BFEC72A1D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F09008-CC1A-41D5-B83C-7CB8CCEFE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C5FA5-C44A-4D8C-AA1B-3241C7D5953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8060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A82409-681B-42AB-93C2-D1850CED3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15603-DB34-46E0-B3EC-45E92BA67FCD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6530702-18B6-4512-99B8-1AB907C2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F25939F-0EC5-4AE8-BD0F-A038AC7D5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99A4A-7C2F-447B-8590-A79A13D3A8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8094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5B68E43-73EF-4200-88CB-12A6C0B50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90261-376F-480C-B340-E58AB5402E81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5BAB7F-D61B-4FB7-BEC3-94CBD07AC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B869435-2E58-4BE7-A6E1-7BE66B55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1B4A9B-BFDD-412C-80AB-185059B9DEC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533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049A646-8BCB-40B5-98DF-B2B0A3FD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49DE6-8258-42DB-B8F3-37859C9F8A0C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3E46E8B-6FD9-42C0-9CAE-D0BCE140A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8E91577-3E63-4BF0-AE52-20C54F77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1B5BB-45A1-4046-AC4C-5BDBA7BDCAD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157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750F215-5A8B-4F5B-BC54-B5CDAA3B0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20FBA-7169-4F3D-B33E-40A7A1607C31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8ED2045-6BCE-45D6-B046-9A2FF3321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114F55-892E-4729-9DB0-72499973A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7E287-64C4-4E0C-9F69-D5AE41601E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30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DD1F5E1-C437-4355-AE8D-16DE1EA50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F6454-DB1F-46D3-A7F6-8E4376853599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F341D79-49A1-420C-BC09-3E53AA7B9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BF2118F-C73C-4273-B520-4CBF363A6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5970B7-0576-4A25-AB88-C439F329440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283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E3E3AEF-1016-49A8-8C58-ECCD751FF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68C7D-DEEE-42BF-967D-739472DE83F9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EC4291-68B5-4F99-80FE-3B78A8176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AEB383E-62FD-46EF-A8C7-09FB1C69C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7B9C91-ADD8-4A65-AFDE-9E09737E4A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2973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A4D8812-861D-4875-8415-C1519EE8178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AA183D7-AFB7-4B76-AF62-FEB68EC2621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5EE7-8889-49CB-B863-057800CF8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FF3FF-F02B-426B-9E0B-3B13B516F2D7}" type="datetimeFigureOut">
              <a:rPr lang="en-GB"/>
              <a:pPr>
                <a:defRPr/>
              </a:pPr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3B481-FEB9-4B03-B87F-C02F51FF1F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31AD8-8F9B-496E-A33D-8674E4344F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EF7112C-C252-4BF5-928A-021B7364D08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4479BFC-D93F-47F7-A747-D7EC781998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52302"/>
              </p:ext>
            </p:extLst>
          </p:nvPr>
        </p:nvGraphicFramePr>
        <p:xfrm>
          <a:off x="11113" y="1328471"/>
          <a:ext cx="6858000" cy="76105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1201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Mathematics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English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History</a:t>
                      </a:r>
                    </a:p>
                  </a:txBody>
                  <a:tcPr marT="45714" marB="45714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9326"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6 – Numbers to 20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Counting and understanding numbers to 20.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 more, one less.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a number line 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Comparing and ordering numbers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US" sz="11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Unit 7 - Addition and Subtraction within 20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by counting on within 20.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Finding and making number bonds to 20.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Subtract by counting back.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Finding the difference.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Fact families.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Missing number problems.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Solving word and picture problems using addition and subtraction.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Journey by Aaron Becker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Return by Aaron Becker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 by Aaron Becker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Worst Princess by  Anna Kemp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Jack and the Beanstalk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Rapunzel</a:t>
                      </a: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Grammar, Punctuation and Spelling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of adjectives and verbs to add description.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Questions words and question marks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our stamina for writing to produce a three-part story.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Spell a range of red words (RWI)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Spell the days of the week.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Consistently use a capital letter, full stop and finger spaces when writing a sentence.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1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Castles were built to show a ruler’s power and wealth, but also for protection.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Important people such as kings, queens, lords, and ladies lived in castles.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 hilltop position gives good views on surrounding countryside and makes it harder for enemies to attack.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 castle was sometimes built by riverbanks, where the water was used to create a moat.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Castles have features to keep enemies out, also to attack them.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Duffield Castle was built 900 years ago and was one of the tallest castles of its time.</a:t>
                      </a: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4" marB="4571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5AAA45A2-70B1-4D98-8799-6A13B64512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758379"/>
              </p:ext>
            </p:extLst>
          </p:nvPr>
        </p:nvGraphicFramePr>
        <p:xfrm>
          <a:off x="1125538" y="4763"/>
          <a:ext cx="4606925" cy="14936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0488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Primary School</a:t>
                      </a:r>
                      <a:endParaRPr lang="en-GB" sz="12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70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sng" dirty="0"/>
                        <a:t>Curriculum Overview For Parents</a:t>
                      </a:r>
                      <a:endParaRPr lang="en-GB" sz="1600" b="1" u="sng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48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Term</a:t>
                      </a:r>
                      <a:r>
                        <a:rPr lang="en-GB" sz="1200" b="0" baseline="0" dirty="0">
                          <a:solidFill>
                            <a:schemeClr val="tx1"/>
                          </a:solidFill>
                        </a:rPr>
                        <a:t>: Spring 1 2026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aseline="0" dirty="0"/>
                        <a:t>Mrs Reed</a:t>
                      </a:r>
                      <a:endParaRPr lang="en-GB" sz="1200" dirty="0"/>
                    </a:p>
                  </a:txBody>
                  <a:tcPr marL="91393" marR="91393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70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Theme:</a:t>
                      </a:r>
                      <a:r>
                        <a:rPr lang="en-GB" sz="1600" baseline="0" dirty="0"/>
                        <a:t> Towers, Tunnels and Turrets</a:t>
                      </a:r>
                      <a:endParaRPr lang="en-GB" sz="16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488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393" marR="91393" marT="45737" marB="45737"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72" name="TextBox 7">
            <a:extLst>
              <a:ext uri="{FF2B5EF4-FFF2-40B4-BE49-F238E27FC236}">
                <a16:creationId xmlns:a16="http://schemas.microsoft.com/office/drawing/2014/main" id="{99E5C31B-3956-4FB7-9E25-A4AD123B7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1321"/>
            <a:ext cx="1268760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/>
              <a:t>Year 1</a:t>
            </a:r>
            <a:endParaRPr lang="en-GB" altLang="en-US" sz="1000" b="1" dirty="0"/>
          </a:p>
        </p:txBody>
      </p:sp>
      <p:sp>
        <p:nvSpPr>
          <p:cNvPr id="2073" name="TextBox 7">
            <a:extLst>
              <a:ext uri="{FF2B5EF4-FFF2-40B4-BE49-F238E27FC236}">
                <a16:creationId xmlns:a16="http://schemas.microsoft.com/office/drawing/2014/main" id="{4ADF3FAD-63AF-4334-A8F9-091011846F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240" y="-1320"/>
            <a:ext cx="1279873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/>
              <a:t>Year 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0ABE7E-5596-CDC4-813A-6608FC43CF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7012" y="386268"/>
            <a:ext cx="888178" cy="72934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A7D2E94-4FB9-E656-A74F-957F3E95DB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444" y="333593"/>
            <a:ext cx="890093" cy="73158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CF84FB2-CE8B-451D-8E9C-94A6890695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490706"/>
              </p:ext>
            </p:extLst>
          </p:nvPr>
        </p:nvGraphicFramePr>
        <p:xfrm>
          <a:off x="0" y="1323438"/>
          <a:ext cx="6858000" cy="23467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2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68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7337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Science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Art</a:t>
                      </a:r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/>
                        <a:t>R.E</a:t>
                      </a:r>
                      <a:endParaRPr lang="en-GB" sz="1200" b="1" dirty="0"/>
                    </a:p>
                  </a:txBody>
                  <a:tcPr marL="91452" marR="91452" marT="45667" marB="4566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3113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Objects are things that you can touch or see and are made from materials.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 and name a variety of everyday materials, including wood, plastic, glass, metal, water and rock.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Describe simple physical properties of a variety of everyday materials.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Group materials based on their simple physical properties. </a:t>
                      </a:r>
                      <a:endParaRPr lang="en-US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667" marB="45667"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Paul Klee ‘Castle and Sun’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texture is how something feels. A copy of a texture can be created by taking a rubbing.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Printing with found objects and tools can create different marks and effects.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Objects pressed into plasticine make an imprint that when inked can create a print.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printing tile can be made by scratching a design into a polystyrene tile.</a:t>
                      </a:r>
                      <a:endParaRPr lang="en-US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667" marB="45667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 all have special places where we like to visit.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Places of worship can be similar and different to each other.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Sacred buildings have different artefacts inside them and are important.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Muslims enter a Mosque, they take their shoes off and women cover their heads to show respect.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Muslims use a prayer mat and prayer beads to help them worship.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2" marR="91452" marT="45667" marB="4566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2E0272B-0B86-4132-8D15-3980227E6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96748"/>
              </p:ext>
            </p:extLst>
          </p:nvPr>
        </p:nvGraphicFramePr>
        <p:xfrm>
          <a:off x="27764" y="5508104"/>
          <a:ext cx="6813550" cy="33224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0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34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346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Things to look for and do at home:</a:t>
                      </a:r>
                    </a:p>
                  </a:txBody>
                  <a:tcPr marL="91444" marR="91444" marT="45737" marB="45737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b="1" dirty="0"/>
                        <a:t>Any other Information:</a:t>
                      </a:r>
                    </a:p>
                  </a:txBody>
                  <a:tcPr marL="91444" marR="91444" marT="45737" marB="45737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29003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Log on to </a:t>
                      </a:r>
                      <a:r>
                        <a:rPr lang="en-US" sz="110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Maths</a:t>
                      </a: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Whizz to achieve three blue and three red gems each week.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Try and read your phonics book everyday, discuss the characters and what the story was about. Please leave us some feedback in your child’s reading response book.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GB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Continue to learn spellings each week as this impacts on your child’s writing skills.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737" marB="45737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Responses and spellings will now be on a </a:t>
                      </a:r>
                      <a:r>
                        <a:rPr lang="en-US" sz="1100" b="1" u="sng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Tuesday</a:t>
                      </a: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remember to use a pencil for writing and crayons for pictures  NOT gel pens, felt tips or biro pens.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Library books require a signature for them to be changed each Friday.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Creative Homework Challenge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2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(bring into school by Friday 23</a:t>
                      </a:r>
                      <a:r>
                        <a:rPr lang="en-US" sz="1200" b="1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sz="12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January to receive a free star!)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materials would be suitable for a castle? Design your own castle; label the parts of the castle and the materials needed.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2D shapes make your own castle picture. Investigate the shapes you used for arrow slots, flags and battlements.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Design your own crown. Are you a King or a Queen? Make a list of adjectives to describe what your crown looks like.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Write a diary entry as a knight. Have you been in battle? What is your daily routine?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your own castle from junk modelling, research features of a castle. Can you include some?</a:t>
                      </a:r>
                    </a:p>
                  </a:txBody>
                  <a:tcPr marL="91444" marR="91444" marT="45737" marB="4573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D91DD8EE-918F-4532-B257-8680A0B3E8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373446"/>
              </p:ext>
            </p:extLst>
          </p:nvPr>
        </p:nvGraphicFramePr>
        <p:xfrm>
          <a:off x="1125538" y="0"/>
          <a:ext cx="4445887" cy="1493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8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2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3082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Primary School</a:t>
                      </a:r>
                      <a:endParaRPr lang="en-GB" sz="1200" i="1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09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u="sng" dirty="0"/>
                        <a:t>Curriculum Overview For Parents</a:t>
                      </a:r>
                      <a:endParaRPr lang="en-GB" sz="1600" b="1" u="sng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08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Spring</a:t>
                      </a:r>
                      <a:r>
                        <a:rPr lang="en-GB" sz="1200" baseline="0" dirty="0"/>
                        <a:t> 1 2026</a:t>
                      </a:r>
                      <a:endParaRPr lang="en-GB" sz="1200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Mrs</a:t>
                      </a:r>
                      <a:r>
                        <a:rPr lang="en-US" sz="1200" baseline="0" dirty="0"/>
                        <a:t> Reed</a:t>
                      </a:r>
                      <a:endParaRPr lang="en-GB" sz="1200" dirty="0"/>
                    </a:p>
                  </a:txBody>
                  <a:tcPr marL="91409" marR="91409" marT="45730" marB="4573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096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dirty="0"/>
                        <a:t>Theme: Towers,</a:t>
                      </a:r>
                      <a:r>
                        <a:rPr lang="en-GB" sz="1600" baseline="0" dirty="0"/>
                        <a:t> Tunnels and Turrets</a:t>
                      </a:r>
                      <a:endParaRPr lang="en-GB" sz="1600" i="1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082"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09" marR="91409" marT="45730" marB="45730"/>
                </a:tc>
                <a:tc gridSpan="2"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marL="91409" marR="91409" marT="45730" marB="45730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65E8F3-5DFE-44D8-A227-BF7C2A3E5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774569"/>
              </p:ext>
            </p:extLst>
          </p:nvPr>
        </p:nvGraphicFramePr>
        <p:xfrm>
          <a:off x="-1128" y="3695190"/>
          <a:ext cx="6841313" cy="18133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36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768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2432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RHE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Computing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Dance</a:t>
                      </a:r>
                    </a:p>
                  </a:txBody>
                  <a:tcPr marL="91444" marR="91444" marT="45679" marB="45679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38321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Respond to adults in a safe and familiar context.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how to respond to adults in a range of situations.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Recognise what to do if you get lost.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Know what an emergency is and how to make a phone call if needed.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Begin to understand the difference between acceptable and unacceptable physical contact.</a:t>
                      </a:r>
                      <a:endParaRPr lang="en-US" sz="10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4" marR="91444" marT="45679" marB="45679"/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a keyboard for typing letters to make words.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the back space to delete what we have written.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the space bar to separate words like a finger space.</a:t>
                      </a:r>
                    </a:p>
                  </a:txBody>
                  <a:tcPr marL="91444" marR="91444" marT="45679" marB="45679"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Move the body safely and correctly and move in time to the beat.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Interpret different pieces of music.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 moves into a sequence.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Show a growing understanding of working in a group to perform a dance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 collaboratively within a group to perform a dance.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5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Perform a short group routine to a small audience.</a:t>
                      </a:r>
                    </a:p>
                  </a:txBody>
                  <a:tcPr marL="91444" marR="91444" marT="45679" marB="4567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21" name="TextBox 7">
            <a:extLst>
              <a:ext uri="{FF2B5EF4-FFF2-40B4-BE49-F238E27FC236}">
                <a16:creationId xmlns:a16="http://schemas.microsoft.com/office/drawing/2014/main" id="{7B53EE1B-B0F6-496C-81E4-0904588EE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1268760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/>
              <a:t>Year 1</a:t>
            </a:r>
            <a:endParaRPr lang="en-GB" altLang="en-US" sz="1000" b="1" dirty="0"/>
          </a:p>
        </p:txBody>
      </p:sp>
      <p:sp>
        <p:nvSpPr>
          <p:cNvPr id="3122" name="TextBox 7">
            <a:extLst>
              <a:ext uri="{FF2B5EF4-FFF2-40B4-BE49-F238E27FC236}">
                <a16:creationId xmlns:a16="http://schemas.microsoft.com/office/drawing/2014/main" id="{1E49B444-2C76-48F8-A2CE-4AB604B02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1425" y="-1"/>
            <a:ext cx="1268760" cy="132343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000" b="1" dirty="0"/>
              <a:t>Curriculum Overview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0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/>
              <a:t>Year 1</a:t>
            </a:r>
            <a:endParaRPr lang="en-GB" altLang="en-US" sz="1000" b="1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8FCA098-4791-A459-4FA9-476E9D952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20" y="379413"/>
            <a:ext cx="890093" cy="73158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DB51125-A834-D1D3-F35C-0C5D7F033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0889" y="379412"/>
            <a:ext cx="890093" cy="7315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7107FF-05C8-47DD-9124-C2ED527B770A}">
  <ds:schemaRefs>
    <ds:schemaRef ds:uri="http://purl.org/dc/terms/"/>
    <ds:schemaRef ds:uri="http://purl.org/dc/dcmitype/"/>
    <ds:schemaRef ds:uri="9c028657-b331-4746-bff2-5c6ab46ed246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b2f1d325-4cb6-4428-8030-8c133dba3385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638726C-BEE4-42F6-A2DB-A33E5AE521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65CB04-B34F-4A02-9F5F-9445BC0E04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f1d325-4cb6-4428-8030-8c133dba3385"/>
    <ds:schemaRef ds:uri="9c028657-b331-4746-bff2-5c6ab46ed2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1383</TotalTime>
  <Words>921</Words>
  <Application>Microsoft Office PowerPoint</Application>
  <PresentationFormat>On-screen Show (4:3)</PresentationFormat>
  <Paragraphs>125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</dc:creator>
  <cp:lastModifiedBy>N Stone</cp:lastModifiedBy>
  <cp:revision>105</cp:revision>
  <cp:lastPrinted>2017-02-24T14:05:27Z</cp:lastPrinted>
  <dcterms:created xsi:type="dcterms:W3CDTF">2015-04-28T21:00:47Z</dcterms:created>
  <dcterms:modified xsi:type="dcterms:W3CDTF">2026-01-14T11:41:51Z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  <property fmtid="{D5CDD505-2E9C-101B-9397-08002B2CF9AE}" pid="3" name="Order">
    <vt:r8>631500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