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4D2A0-33A5-4CA0-9EAF-6BA0A5D6E6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351323-E51E-432F-932E-17736FBBF1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5B59B-B330-4179-9BF3-2859F1A75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B8E6F-BB0C-45B4-8E00-B1B539A2A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D41FF-7D5A-4336-9098-9C6FB0B20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020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B9F41-7D1C-4BAA-9DF6-5A0FC53FA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98FC22-56D0-419D-86BE-5CD4665D58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37023-CA6B-4AE5-AF28-6E71DD50D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6B679-2B03-4D8E-900D-BC14C7E30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EECD9B-5B6D-40EE-81E8-DF56CF6FC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353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02CD97-1598-4034-A67D-3B01054C16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0C59B2-DD6B-4A69-BB15-998B38E0B4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73CA9-91C9-4352-AAF0-683AD39FA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A7C27-FC12-4430-A916-FA0274467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1F0F5-93D7-4096-B583-095FA355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734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E5C28-3396-4CDA-8718-AB131A076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BB216-8499-44F2-ADB7-10C6977E4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0852A-DD21-49A6-A684-95ECA8A18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5F6F9-C6C3-473B-90C0-40128AC5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B5DDC-E72A-4F6D-BA6F-A33D3D991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030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52B46-80BC-4E2A-AD8E-7ED06FB99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B593FC-2361-4F59-913B-E72D49C02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AF3E23-0050-4BD9-B9B6-53046411C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91F1AF-780E-4E79-92E5-08DC7B05F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6D2E74-53EB-41E8-A715-E39530D7F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03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688A5-5E7A-47C2-A8C8-619196AF5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A6398-C091-4CB4-8241-B404842521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76C35D-A490-44E5-BF8F-55E9C829BB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2D9DDC-A409-49AD-A2A7-20D909F0D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B5E5CB-32DE-4FE1-909F-BEB81AD16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50ACD-AF58-4B03-97A1-1F3F0D95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276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F4838-6E42-4E5F-8FDC-5632F5A11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21B782-BC0A-4BAB-BED5-B04C433BA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3FA6A5-E400-4E04-B5A2-2FF9F4E69B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C8B0C0-C464-4A65-A740-B600CF802A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FB045C-7F7D-4C82-802D-04DC539AAE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072DCA-F731-4799-99B2-C407DF714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FB457D-8934-4BC5-A1D8-46A0A7069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7F0285-82B4-4352-ACD8-D9867B625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847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AEC5E-6523-4CAA-ABB4-4DC61CA8A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DA2386-9F17-4BB7-A966-2B12391FC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A7B1FF-162C-4B69-A494-1CBBBA135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654F1E-39D8-4ED3-8044-92734A4FA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507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088523-2DB8-4AA1-9C49-15C8B06F3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2F8C3-8774-469D-BBF3-4A4E2D751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7E9AC1-7DFC-422D-B5CD-BE6F4D881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622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29F7B-9719-4C84-9C71-6F8FC7423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EA48D-A266-4217-8550-312D0902D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B9D569-581F-4915-B579-2F1D82E046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5C9A6F-005F-4AC3-8158-2143955AB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3B547D-5D2F-4261-9697-4002580B5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B05B29-76D1-4E5A-B856-410DD50A9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756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0999E-E77F-46E6-95A0-BBC83CDD8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5D22BB-5384-4774-BBAE-C59484BC20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674745-2A42-4927-A3FD-22E18B3DA0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A70B2D-BCDF-46D3-99A2-FEFCF4873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D20FF8-C96C-47D7-A880-FBB1EAFAF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299EB5-C8CE-4D35-AE5A-3601BDECA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095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C7F159-F29D-4736-B851-CA46DBF60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F5E4CA-05E0-4C32-9A8C-164554B2C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0E9263-94A8-4325-A1DC-2D38E472CA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6C867-09EB-46CF-9B8B-E51DA52769AF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4A74A7-03DA-42E1-A4F8-07446917D1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03EF0-8C43-4971-BD3C-4EDA4A89B4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139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8459D96-88F2-415C-A4AE-B68655C39186}"/>
              </a:ext>
            </a:extLst>
          </p:cNvPr>
          <p:cNvSpPr/>
          <p:nvPr/>
        </p:nvSpPr>
        <p:spPr>
          <a:xfrm>
            <a:off x="3511826" y="30246"/>
            <a:ext cx="2888974" cy="57791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u="sng" dirty="0">
                <a:latin typeface="XCCW Joined 1a" panose="03050602040000000000" pitchFamily="66" charset="0"/>
              </a:rPr>
              <a:t>Judaism - KS1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AB47D4B8-1410-4A27-ADEE-63BADA73E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4392" y="3116189"/>
            <a:ext cx="6167437" cy="0"/>
          </a:xfrm>
          <a:prstGeom prst="rect">
            <a:avLst/>
          </a:prstGeom>
          <a:solidFill>
            <a:srgbClr val="22222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Text Box 2">
            <a:extLst>
              <a:ext uri="{FF2B5EF4-FFF2-40B4-BE49-F238E27FC236}">
                <a16:creationId xmlns:a16="http://schemas.microsoft.com/office/drawing/2014/main" id="{1F7845E8-FAEF-4129-9D5A-C316C8A7E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077" y="78824"/>
            <a:ext cx="2443088" cy="33501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b="1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Vocabulary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Comic Sans MS" panose="030F0702030302020204" pitchFamily="66" charset="0"/>
              </a:rPr>
              <a:t>Ark – A boat that Noah built, it can also be a cupboard in the synagogue.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Comic Sans MS" panose="030F0702030302020204" pitchFamily="66" charset="0"/>
              </a:rPr>
              <a:t>Commandments – Rules that God gave Moses for the people to follow.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Comic Sans MS" panose="030F0702030302020204" pitchFamily="66" charset="0"/>
              </a:rPr>
              <a:t>Jews – the people who follow Judaism.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Comic Sans MS" panose="030F0702030302020204" pitchFamily="66" charset="0"/>
              </a:rPr>
              <a:t>Passover – Passover is a Jewish Festival.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Comic Sans MS" panose="030F0702030302020204" pitchFamily="66" charset="0"/>
              </a:rPr>
              <a:t>Shabbat – a special day of rest where a family meal takes place every week beginning on a Friday evening until Saturday evening.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Comic Sans MS" panose="030F0702030302020204" pitchFamily="66" charset="0"/>
              </a:rPr>
              <a:t>Sukkot – A festival where Jews celebrate and remember that God looked after them for 40 years in the desert.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Comic Sans MS" panose="030F0702030302020204" pitchFamily="66" charset="0"/>
              </a:rPr>
              <a:t>Synagogue – Holy building where Jews pray.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Comic Sans MS" panose="030F0702030302020204" pitchFamily="66" charset="0"/>
              </a:rPr>
              <a:t>Torah – Holy text or a scroll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700" dirty="0">
              <a:effectLst/>
              <a:latin typeface="XCCW Joined 1a" panose="03050602040000000000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en-GB" sz="800" b="1" dirty="0">
              <a:effectLst/>
              <a:latin typeface="XCCW Joined 1a" panose="03050602040000000000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latin typeface="XCCW Joined 1a" panose="03050602040000000000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GB" sz="1000" dirty="0">
              <a:effectLst/>
              <a:latin typeface="XCCW Joined 1a" panose="03050602040000000000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6" descr="Image result for penguin">
            <a:extLst>
              <a:ext uri="{FF2B5EF4-FFF2-40B4-BE49-F238E27FC236}">
                <a16:creationId xmlns:a16="http://schemas.microsoft.com/office/drawing/2014/main" id="{1DB35D06-B997-4621-8A5E-2276F5DEE3C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08EE24-A027-42A6-A9C6-1FBB9773B76C}"/>
              </a:ext>
            </a:extLst>
          </p:cNvPr>
          <p:cNvSpPr txBox="1"/>
          <p:nvPr/>
        </p:nvSpPr>
        <p:spPr>
          <a:xfrm>
            <a:off x="7794550" y="325494"/>
            <a:ext cx="1627463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omic Sans MS" panose="030F0702030302020204" pitchFamily="66" charset="0"/>
              </a:rPr>
              <a:t>Judaism began in </a:t>
            </a:r>
            <a:r>
              <a:rPr lang="en-GB" sz="1400" b="1" dirty="0" err="1">
                <a:latin typeface="Comic Sans MS" panose="030F0702030302020204" pitchFamily="66" charset="0"/>
              </a:rPr>
              <a:t>Isreal</a:t>
            </a:r>
            <a:endParaRPr lang="en-GB" sz="1400" u="sng" dirty="0">
              <a:latin typeface="Comic Sans MS" panose="030F0702030302020204" pitchFamily="66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7C86F50-65CC-4B09-A0BE-B1F48EC790E8}"/>
              </a:ext>
            </a:extLst>
          </p:cNvPr>
          <p:cNvSpPr txBox="1"/>
          <p:nvPr/>
        </p:nvSpPr>
        <p:spPr>
          <a:xfrm>
            <a:off x="122882" y="4952191"/>
            <a:ext cx="4376211" cy="18774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latin typeface="Calibri Light" panose="020F0302020204030204" pitchFamily="34" charset="0"/>
              </a:rPr>
              <a:t>Main Beliefs</a:t>
            </a:r>
          </a:p>
          <a:p>
            <a:endParaRPr lang="en-GB" sz="1200" b="1" u="sng" dirty="0">
              <a:latin typeface="Calibri Light" panose="020F0302020204030204" pitchFamily="34" charset="0"/>
            </a:endParaRPr>
          </a:p>
          <a:p>
            <a:r>
              <a:rPr lang="en-GB" sz="1200" dirty="0">
                <a:latin typeface="Calibri Light" panose="020F0302020204030204" pitchFamily="34" charset="0"/>
              </a:rPr>
              <a:t>Jews believe in one God.</a:t>
            </a:r>
          </a:p>
          <a:p>
            <a:r>
              <a:rPr lang="en-GB" sz="1200" dirty="0">
                <a:latin typeface="Calibri Light" panose="020F0302020204030204" pitchFamily="34" charset="0"/>
              </a:rPr>
              <a:t>They believe that the Torah (Holy text) is the word of God written down by Moses and has rules and laws that should be followed.</a:t>
            </a:r>
          </a:p>
          <a:p>
            <a:endParaRPr lang="en-GB" sz="1200" dirty="0">
              <a:latin typeface="Calibri Light" panose="020F0302020204030204" pitchFamily="34" charset="0"/>
            </a:endParaRPr>
          </a:p>
          <a:p>
            <a:r>
              <a:rPr lang="en-GB" sz="1200" dirty="0">
                <a:latin typeface="Calibri Light" panose="020F0302020204030204" pitchFamily="34" charset="0"/>
              </a:rPr>
              <a:t>God and family are very important to Jewish people so they have a special family meal every Friday called Shabbat.</a:t>
            </a:r>
          </a:p>
          <a:p>
            <a:endParaRPr lang="en-GB" sz="1200" dirty="0">
              <a:latin typeface="Calibri Light" panose="020F0302020204030204" pitchFamily="34" charset="0"/>
            </a:endParaRPr>
          </a:p>
          <a:p>
            <a:endParaRPr lang="en-GB" sz="800" dirty="0">
              <a:latin typeface="Calibri Light" panose="020F0302020204030204" pitchFamily="34" charset="0"/>
            </a:endParaRPr>
          </a:p>
        </p:txBody>
      </p:sp>
      <p:sp>
        <p:nvSpPr>
          <p:cNvPr id="18" name="AutoShape 6" descr="Image result for compass">
            <a:extLst>
              <a:ext uri="{FF2B5EF4-FFF2-40B4-BE49-F238E27FC236}">
                <a16:creationId xmlns:a16="http://schemas.microsoft.com/office/drawing/2014/main" id="{2925C7F9-A258-40D4-8266-F0C7D29319D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87990" y="3420990"/>
            <a:ext cx="312810" cy="312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AutoShape 8" descr="Image result for compass">
            <a:extLst>
              <a:ext uri="{FF2B5EF4-FFF2-40B4-BE49-F238E27FC236}">
                <a16:creationId xmlns:a16="http://schemas.microsoft.com/office/drawing/2014/main" id="{5D856371-6E41-40DE-8026-4E532044B22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48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AutoShape 12" descr="Image result for compass">
            <a:extLst>
              <a:ext uri="{FF2B5EF4-FFF2-40B4-BE49-F238E27FC236}">
                <a16:creationId xmlns:a16="http://schemas.microsoft.com/office/drawing/2014/main" id="{CBCC595C-11DC-4752-B361-51E05876B46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008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8B2439-9192-44AC-B2AC-9DA19F392F57}"/>
              </a:ext>
            </a:extLst>
          </p:cNvPr>
          <p:cNvSpPr txBox="1"/>
          <p:nvPr/>
        </p:nvSpPr>
        <p:spPr>
          <a:xfrm>
            <a:off x="8385097" y="5924201"/>
            <a:ext cx="370117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200" u="sng" dirty="0"/>
              <a:t>Temples are called synagogues</a:t>
            </a:r>
          </a:p>
          <a:p>
            <a:endParaRPr lang="en-GB" sz="1200" u="sng" dirty="0"/>
          </a:p>
          <a:p>
            <a:r>
              <a:rPr lang="en-GB" sz="1200" dirty="0"/>
              <a:t>The central </a:t>
            </a:r>
            <a:r>
              <a:rPr lang="en-GB" sz="1200" b="1" dirty="0"/>
              <a:t>features</a:t>
            </a:r>
            <a:r>
              <a:rPr lang="en-GB" sz="1200" dirty="0"/>
              <a:t> are: the Holy Ark – a large cupboard at the front containing the Torah scrolls.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ED4AC21-F245-4703-8EAA-D5B34FA44FD8}"/>
              </a:ext>
            </a:extLst>
          </p:cNvPr>
          <p:cNvSpPr txBox="1"/>
          <p:nvPr/>
        </p:nvSpPr>
        <p:spPr>
          <a:xfrm>
            <a:off x="10710281" y="4974516"/>
            <a:ext cx="1135764" cy="7848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900" u="sng" dirty="0"/>
              <a:t>Places of Worship</a:t>
            </a:r>
            <a:r>
              <a:rPr lang="en-GB" sz="900" dirty="0"/>
              <a:t>:</a:t>
            </a:r>
          </a:p>
          <a:p>
            <a:pPr marL="171450" indent="-171450">
              <a:buFontTx/>
              <a:buChar char="-"/>
            </a:pPr>
            <a:r>
              <a:rPr lang="en-GB" sz="900" dirty="0"/>
              <a:t>The synagogue (temple).</a:t>
            </a:r>
          </a:p>
          <a:p>
            <a:pPr marL="171450" indent="-171450">
              <a:buFontTx/>
              <a:buChar char="-"/>
            </a:pPr>
            <a:r>
              <a:rPr lang="en-GB" sz="900" dirty="0"/>
              <a:t>At home.</a:t>
            </a:r>
          </a:p>
          <a:p>
            <a:pPr marL="171450" indent="-171450">
              <a:buFontTx/>
              <a:buChar char="-"/>
            </a:pPr>
            <a:endParaRPr lang="en-GB" sz="9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4880D06-6FF6-4CEE-9771-63A735948716}"/>
              </a:ext>
            </a:extLst>
          </p:cNvPr>
          <p:cNvSpPr txBox="1"/>
          <p:nvPr/>
        </p:nvSpPr>
        <p:spPr>
          <a:xfrm>
            <a:off x="3207026" y="265043"/>
            <a:ext cx="1397188" cy="70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6" name="AutoShape 4" descr="Image result for om symbol">
            <a:extLst>
              <a:ext uri="{FF2B5EF4-FFF2-40B4-BE49-F238E27FC236}">
                <a16:creationId xmlns:a16="http://schemas.microsoft.com/office/drawing/2014/main" id="{83CD277B-C1C3-409A-8B93-7844EDA920C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53200" y="3886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02EC726-926A-4A68-A6CF-8F322D3BE6D8}"/>
              </a:ext>
            </a:extLst>
          </p:cNvPr>
          <p:cNvSpPr txBox="1"/>
          <p:nvPr/>
        </p:nvSpPr>
        <p:spPr>
          <a:xfrm>
            <a:off x="3207026" y="289010"/>
            <a:ext cx="1397188" cy="70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423B52C-83C2-4B4E-81F8-5037DBA57AA5}"/>
              </a:ext>
            </a:extLst>
          </p:cNvPr>
          <p:cNvSpPr txBox="1"/>
          <p:nvPr/>
        </p:nvSpPr>
        <p:spPr>
          <a:xfrm>
            <a:off x="3207026" y="249626"/>
            <a:ext cx="1397188" cy="70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DD7E52-C92E-4EDB-8460-6A87CCB385DC}"/>
              </a:ext>
            </a:extLst>
          </p:cNvPr>
          <p:cNvSpPr txBox="1"/>
          <p:nvPr/>
        </p:nvSpPr>
        <p:spPr>
          <a:xfrm>
            <a:off x="4119944" y="650247"/>
            <a:ext cx="1456487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400" u="sng" dirty="0"/>
              <a:t>Main Festivals</a:t>
            </a:r>
          </a:p>
          <a:p>
            <a:r>
              <a:rPr lang="en-GB" sz="1400" dirty="0"/>
              <a:t>Sukkot</a:t>
            </a:r>
          </a:p>
          <a:p>
            <a:r>
              <a:rPr lang="en-GB" sz="1400" dirty="0"/>
              <a:t>Hanukkah </a:t>
            </a:r>
          </a:p>
          <a:p>
            <a:r>
              <a:rPr lang="en-GB" sz="1400" dirty="0"/>
              <a:t>Passover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2C5DAC-97CB-4F02-9AFA-484FC474A545}"/>
              </a:ext>
            </a:extLst>
          </p:cNvPr>
          <p:cNvSpPr txBox="1"/>
          <p:nvPr/>
        </p:nvSpPr>
        <p:spPr>
          <a:xfrm>
            <a:off x="2608544" y="852734"/>
            <a:ext cx="1484021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800" dirty="0"/>
              <a:t>Star of David is a common Jewish symbol. It is a six pointed star.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B4E0B5-BAC3-4372-8499-F6BAF495C513}"/>
              </a:ext>
            </a:extLst>
          </p:cNvPr>
          <p:cNvSpPr txBox="1"/>
          <p:nvPr/>
        </p:nvSpPr>
        <p:spPr>
          <a:xfrm>
            <a:off x="8233358" y="3782382"/>
            <a:ext cx="3612687" cy="96949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u="sng" dirty="0"/>
              <a:t>Holy Book/Text</a:t>
            </a:r>
            <a:r>
              <a:rPr lang="en-GB" sz="1200" dirty="0"/>
              <a:t>: The Torah scroll is written in Hebrew and was given to the Jews by Moses.</a:t>
            </a:r>
          </a:p>
          <a:p>
            <a:r>
              <a:rPr lang="en-GB" sz="1200" u="sng" dirty="0"/>
              <a:t>A yad </a:t>
            </a:r>
            <a:r>
              <a:rPr lang="en-GB" sz="1200" dirty="0"/>
              <a:t>(a pointer) is used to point to the words on the scrolls to keep the paper clean.</a:t>
            </a:r>
          </a:p>
          <a:p>
            <a:endParaRPr lang="en-GB" sz="9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BA8C689-3C40-4670-93A4-705D930C0DC8}"/>
              </a:ext>
            </a:extLst>
          </p:cNvPr>
          <p:cNvSpPr txBox="1"/>
          <p:nvPr/>
        </p:nvSpPr>
        <p:spPr>
          <a:xfrm>
            <a:off x="3022446" y="163028"/>
            <a:ext cx="855692" cy="739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368763C-6874-44C7-A66D-52CC6150FF08}"/>
              </a:ext>
            </a:extLst>
          </p:cNvPr>
          <p:cNvSpPr txBox="1"/>
          <p:nvPr/>
        </p:nvSpPr>
        <p:spPr>
          <a:xfrm>
            <a:off x="8586248" y="5357596"/>
            <a:ext cx="12383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Jewish synagogue</a:t>
            </a:r>
          </a:p>
        </p:txBody>
      </p:sp>
      <p:pic>
        <p:nvPicPr>
          <p:cNvPr id="65" name="Picture 64" descr="Image result for symbol of judaism">
            <a:extLst>
              <a:ext uri="{FF2B5EF4-FFF2-40B4-BE49-F238E27FC236}">
                <a16:creationId xmlns:a16="http://schemas.microsoft.com/office/drawing/2014/main" id="{4F4AEE2A-0EFD-4561-A138-71509F692E3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779" y="52319"/>
            <a:ext cx="685800" cy="79121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Picture 65" descr="Image result for synagogue">
            <a:extLst>
              <a:ext uri="{FF2B5EF4-FFF2-40B4-BE49-F238E27FC236}">
                <a16:creationId xmlns:a16="http://schemas.microsoft.com/office/drawing/2014/main" id="{FDEF73C4-B8B7-4483-A64A-E4E87570138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2013" y="4890517"/>
            <a:ext cx="1256077" cy="868829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A33D63A5-2432-4937-9B59-5993F2912784}"/>
              </a:ext>
            </a:extLst>
          </p:cNvPr>
          <p:cNvSpPr txBox="1"/>
          <p:nvPr/>
        </p:nvSpPr>
        <p:spPr>
          <a:xfrm>
            <a:off x="4583517" y="4147977"/>
            <a:ext cx="2360557" cy="24622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b="1" u="sng" dirty="0"/>
              <a:t>Shabbat/Sabbath</a:t>
            </a:r>
          </a:p>
          <a:p>
            <a:endParaRPr lang="en-GB" sz="1100" dirty="0"/>
          </a:p>
          <a:p>
            <a:r>
              <a:rPr lang="en-GB" sz="1100" b="1" i="1" dirty="0"/>
              <a:t>Shabbat</a:t>
            </a:r>
            <a:r>
              <a:rPr lang="en-GB" sz="1100" b="1" dirty="0"/>
              <a:t> is the Jewish day of rest. </a:t>
            </a:r>
            <a:r>
              <a:rPr lang="en-GB" sz="1100" dirty="0"/>
              <a:t>It begins just before sunset on a Friday night and lasts until after dark on Saturday. </a:t>
            </a:r>
          </a:p>
          <a:p>
            <a:endParaRPr lang="en-GB" sz="1100" dirty="0"/>
          </a:p>
          <a:p>
            <a:r>
              <a:rPr lang="en-GB" sz="1100" dirty="0"/>
              <a:t>Shabbat is very important to Jewish people: they dress in their best clothes, set the table beautifully and light candles. </a:t>
            </a:r>
          </a:p>
          <a:p>
            <a:endParaRPr lang="en-GB" sz="1100" dirty="0"/>
          </a:p>
          <a:p>
            <a:r>
              <a:rPr lang="en-GB" sz="1100" dirty="0"/>
              <a:t>They serve the best food and always have Challah bread.</a:t>
            </a:r>
          </a:p>
        </p:txBody>
      </p:sp>
      <p:pic>
        <p:nvPicPr>
          <p:cNvPr id="46" name="Picture 45" descr="Image result for jewish torah">
            <a:extLst>
              <a:ext uri="{FF2B5EF4-FFF2-40B4-BE49-F238E27FC236}">
                <a16:creationId xmlns:a16="http://schemas.microsoft.com/office/drawing/2014/main" id="{D63034C4-7CF8-401C-B2FB-BAE9F9D5610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2702" y="2154486"/>
            <a:ext cx="1648133" cy="928157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F04806D2-14FB-4BDA-BEF6-51CA9FAF8523}"/>
              </a:ext>
            </a:extLst>
          </p:cNvPr>
          <p:cNvSpPr txBox="1"/>
          <p:nvPr/>
        </p:nvSpPr>
        <p:spPr>
          <a:xfrm>
            <a:off x="8401610" y="3078864"/>
            <a:ext cx="9476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Torah scroll</a:t>
            </a:r>
          </a:p>
        </p:txBody>
      </p:sp>
      <p:pic>
        <p:nvPicPr>
          <p:cNvPr id="48" name="Picture 47" descr="Image result for jewish yad">
            <a:extLst>
              <a:ext uri="{FF2B5EF4-FFF2-40B4-BE49-F238E27FC236}">
                <a16:creationId xmlns:a16="http://schemas.microsoft.com/office/drawing/2014/main" id="{CBDFFC97-4726-4320-8EC8-2D68BE9FFFCD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3547" y="2608719"/>
            <a:ext cx="1032709" cy="997838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8E0B41D1-3AFD-4FCD-B983-AA39AC08A8EF}"/>
              </a:ext>
            </a:extLst>
          </p:cNvPr>
          <p:cNvSpPr txBox="1"/>
          <p:nvPr/>
        </p:nvSpPr>
        <p:spPr>
          <a:xfrm>
            <a:off x="11159291" y="2828821"/>
            <a:ext cx="1032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A </a:t>
            </a:r>
            <a:r>
              <a:rPr lang="en-GB" sz="800" dirty="0" err="1"/>
              <a:t>yad</a:t>
            </a:r>
            <a:r>
              <a:rPr lang="en-GB" sz="800" dirty="0"/>
              <a:t> is a pointer used with the Torah to keep the scroll clean.</a:t>
            </a:r>
          </a:p>
        </p:txBody>
      </p:sp>
      <p:pic>
        <p:nvPicPr>
          <p:cNvPr id="51" name="Picture 50" descr="Image result for ten commandments jewish">
            <a:extLst>
              <a:ext uri="{FF2B5EF4-FFF2-40B4-BE49-F238E27FC236}">
                <a16:creationId xmlns:a16="http://schemas.microsoft.com/office/drawing/2014/main" id="{8490F780-A9A6-4B04-B2BC-7E9A52930BCD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0835" y="397068"/>
            <a:ext cx="2235210" cy="1555305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D2BE2B77-0EB7-41AC-B2F4-ECDE6C576AB7}"/>
              </a:ext>
            </a:extLst>
          </p:cNvPr>
          <p:cNvSpPr txBox="1"/>
          <p:nvPr/>
        </p:nvSpPr>
        <p:spPr>
          <a:xfrm>
            <a:off x="10160609" y="2036757"/>
            <a:ext cx="12859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The Ten Commandments were written on stone by God and given to Moses.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FBF3C06D-542A-43BD-A109-CCFC842BD4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44539" y="5497942"/>
            <a:ext cx="922818" cy="1230425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36F3AAD3-1B7C-4F46-B697-5DE24BE663BC}"/>
              </a:ext>
            </a:extLst>
          </p:cNvPr>
          <p:cNvSpPr txBox="1"/>
          <p:nvPr/>
        </p:nvSpPr>
        <p:spPr>
          <a:xfrm>
            <a:off x="7084411" y="4990111"/>
            <a:ext cx="112328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Challah bread – Jews always have these on Shabbat</a:t>
            </a:r>
            <a:endParaRPr lang="en-GB" sz="12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3529410-C6B8-4575-8BB5-78F0567A17BE}"/>
              </a:ext>
            </a:extLst>
          </p:cNvPr>
          <p:cNvSpPr txBox="1"/>
          <p:nvPr/>
        </p:nvSpPr>
        <p:spPr>
          <a:xfrm>
            <a:off x="5199544" y="1823889"/>
            <a:ext cx="2260446" cy="15696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b="1" u="sng" dirty="0"/>
              <a:t>Promises</a:t>
            </a:r>
          </a:p>
          <a:p>
            <a:endParaRPr lang="en-GB" sz="1200" dirty="0"/>
          </a:p>
          <a:p>
            <a:r>
              <a:rPr lang="en-GB" sz="1200" dirty="0"/>
              <a:t>Promises are really important to Jews.</a:t>
            </a:r>
          </a:p>
          <a:p>
            <a:r>
              <a:rPr lang="en-GB" sz="1200" dirty="0"/>
              <a:t>In the Noah’s Ark story God promises the people that he will never send the floods again.  So Jews trust God.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777C91A0-68B4-4599-96A4-D28BE895872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84995" y="1786464"/>
            <a:ext cx="1702008" cy="1202832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309DDE5A-BFD2-460D-BE9D-DBB747401B91}"/>
              </a:ext>
            </a:extLst>
          </p:cNvPr>
          <p:cNvSpPr txBox="1"/>
          <p:nvPr/>
        </p:nvSpPr>
        <p:spPr>
          <a:xfrm>
            <a:off x="3636476" y="2945038"/>
            <a:ext cx="16894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Noah’s Ark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B68537-BB8A-4721-98BA-8E32583A6054}"/>
              </a:ext>
            </a:extLst>
          </p:cNvPr>
          <p:cNvSpPr txBox="1"/>
          <p:nvPr/>
        </p:nvSpPr>
        <p:spPr>
          <a:xfrm>
            <a:off x="180154" y="3530366"/>
            <a:ext cx="1339112" cy="10618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050" u="sng" dirty="0"/>
              <a:t>Important people in Judaism</a:t>
            </a:r>
          </a:p>
          <a:p>
            <a:r>
              <a:rPr lang="en-GB" sz="1050" dirty="0"/>
              <a:t>- Noah</a:t>
            </a:r>
          </a:p>
          <a:p>
            <a:r>
              <a:rPr lang="en-GB" sz="1050" dirty="0"/>
              <a:t>- Abraham</a:t>
            </a:r>
          </a:p>
          <a:p>
            <a:r>
              <a:rPr lang="en-GB" sz="1050" dirty="0"/>
              <a:t>- Moses</a:t>
            </a:r>
          </a:p>
          <a:p>
            <a:endParaRPr lang="en-GB" sz="1050" dirty="0"/>
          </a:p>
        </p:txBody>
      </p:sp>
      <p:pic>
        <p:nvPicPr>
          <p:cNvPr id="49" name="Picture 48" descr="Moses Hears God Burning Bush Stock Illustration 1420610108">
            <a:extLst>
              <a:ext uri="{FF2B5EF4-FFF2-40B4-BE49-F238E27FC236}">
                <a16:creationId xmlns:a16="http://schemas.microsoft.com/office/drawing/2014/main" id="{E0E5CFD9-FBB3-4957-B914-01774B01A960}"/>
              </a:ext>
            </a:extLst>
          </p:cNvPr>
          <p:cNvPicPr/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00"/>
          <a:stretch/>
        </p:blipFill>
        <p:spPr bwMode="auto">
          <a:xfrm>
            <a:off x="1614729" y="3652953"/>
            <a:ext cx="1266825" cy="9480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8C6B906-4F63-4B7E-AD0D-ABAAAAE54F22}"/>
              </a:ext>
            </a:extLst>
          </p:cNvPr>
          <p:cNvSpPr txBox="1"/>
          <p:nvPr/>
        </p:nvSpPr>
        <p:spPr>
          <a:xfrm>
            <a:off x="2880460" y="3662475"/>
            <a:ext cx="1562720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Moses and the burning bush – God spoke to Moses through a burning bush and told him to free the slaves.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9ED4D5-D3B1-4B83-9311-A4B8D24969DD}"/>
              </a:ext>
            </a:extLst>
          </p:cNvPr>
          <p:cNvSpPr txBox="1"/>
          <p:nvPr/>
        </p:nvSpPr>
        <p:spPr>
          <a:xfrm>
            <a:off x="5632273" y="749395"/>
            <a:ext cx="2054933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000" dirty="0"/>
              <a:t>Sukkot Festival</a:t>
            </a:r>
          </a:p>
          <a:p>
            <a:endParaRPr lang="en-GB" sz="1000" dirty="0"/>
          </a:p>
          <a:p>
            <a:r>
              <a:rPr lang="en-GB" sz="1000" dirty="0"/>
              <a:t>Jews celebrate with huts called sukkah and have lots of fun in them.</a:t>
            </a:r>
          </a:p>
        </p:txBody>
      </p:sp>
    </p:spTree>
    <p:extLst>
      <p:ext uri="{BB962C8B-B14F-4D97-AF65-F5344CB8AC3E}">
        <p14:creationId xmlns:p14="http://schemas.microsoft.com/office/powerpoint/2010/main" val="1913217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48BF19889E5C4A884FE862C12E2E73" ma:contentTypeVersion="12" ma:contentTypeDescription="Create a new document." ma:contentTypeScope="" ma:versionID="0ee70311f3b3bec8a0168dd920c66486">
  <xsd:schema xmlns:xsd="http://www.w3.org/2001/XMLSchema" xmlns:xs="http://www.w3.org/2001/XMLSchema" xmlns:p="http://schemas.microsoft.com/office/2006/metadata/properties" xmlns:ns2="34684cb3-e614-4402-8de7-208e930e3685" xmlns:ns3="9f307c04-8786-433e-8208-e0d42b7344d5" targetNamespace="http://schemas.microsoft.com/office/2006/metadata/properties" ma:root="true" ma:fieldsID="56cccc910d018c99c4927ce5d82f4b50" ns2:_="" ns3:_="">
    <xsd:import namespace="34684cb3-e614-4402-8de7-208e930e3685"/>
    <xsd:import namespace="9f307c04-8786-433e-8208-e0d42b7344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684cb3-e614-4402-8de7-208e930e36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307c04-8786-433e-8208-e0d42b7344d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B1B3356-C2C4-4C07-AE2E-B253D275FA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684cb3-e614-4402-8de7-208e930e3685"/>
    <ds:schemaRef ds:uri="9f307c04-8786-433e-8208-e0d42b7344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C331883-66DF-4C86-8D8C-84C013D83C08}">
  <ds:schemaRefs>
    <ds:schemaRef ds:uri="http://schemas.microsoft.com/office/2006/metadata/properties"/>
    <ds:schemaRef ds:uri="http://purl.org/dc/dcmitype/"/>
    <ds:schemaRef ds:uri="http://purl.org/dc/elements/1.1/"/>
    <ds:schemaRef ds:uri="9f307c04-8786-433e-8208-e0d42b7344d5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34684cb3-e614-4402-8de7-208e930e368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C35B1DA-B4CE-4B67-8372-EFEDF3F1B38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1713</TotalTime>
  <Words>459</Words>
  <Application>Microsoft Office PowerPoint</Application>
  <PresentationFormat>Widescreen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XCCW Joined 1a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Page</dc:creator>
  <cp:lastModifiedBy>Louise Rattigan</cp:lastModifiedBy>
  <cp:revision>148</cp:revision>
  <cp:lastPrinted>2022-06-16T15:09:49Z</cp:lastPrinted>
  <dcterms:created xsi:type="dcterms:W3CDTF">2019-06-07T08:13:52Z</dcterms:created>
  <dcterms:modified xsi:type="dcterms:W3CDTF">2022-06-22T09:09:51Z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0x0101004A48BF19889E5C4A884FE862C12E2E73</vt:lpwstr>
  </property>
</Properties>
</file>