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65" r:id="rId6"/>
    <p:sldId id="268" r:id="rId7"/>
    <p:sldId id="266" r:id="rId8"/>
    <p:sldId id="267" r:id="rId9"/>
    <p:sldId id="269" r:id="rId10"/>
  </p:sldIdLst>
  <p:sldSz cx="6858000" cy="9906000" type="A4"/>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49F9FC"/>
    <a:srgbClr val="CCECFF"/>
    <a:srgbClr val="FC64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025F60-A660-4F79-9543-60FA69279C1F}" v="116" dt="2026-02-11T13:42:53.0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77" d="100"/>
          <a:sy n="77" d="100"/>
        </p:scale>
        <p:origin x="318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5/10/relationships/revisionInfo" Target="revisionInfo.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D7FC39-B0AD-4D35-A2F7-779181D42A05}" type="datetimeFigureOut">
              <a:rPr lang="en-GB" smtClean="0"/>
              <a:t>13/02/2026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2CEF11-682B-4398-9347-079D1965F717}" type="slidenum">
              <a:rPr lang="en-GB" smtClean="0"/>
              <a:t>‹#›</a:t>
            </a:fld>
            <a:endParaRPr lang="en-GB"/>
          </a:p>
        </p:txBody>
      </p:sp>
    </p:spTree>
    <p:extLst>
      <p:ext uri="{BB962C8B-B14F-4D97-AF65-F5344CB8AC3E}">
        <p14:creationId xmlns:p14="http://schemas.microsoft.com/office/powerpoint/2010/main" val="741636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D7FC39-B0AD-4D35-A2F7-779181D42A05}" type="datetimeFigureOut">
              <a:rPr lang="en-GB" smtClean="0"/>
              <a:t>13/02/2026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2CEF11-682B-4398-9347-079D1965F717}" type="slidenum">
              <a:rPr lang="en-GB" smtClean="0"/>
              <a:t>‹#›</a:t>
            </a:fld>
            <a:endParaRPr lang="en-GB"/>
          </a:p>
        </p:txBody>
      </p:sp>
    </p:spTree>
    <p:extLst>
      <p:ext uri="{BB962C8B-B14F-4D97-AF65-F5344CB8AC3E}">
        <p14:creationId xmlns:p14="http://schemas.microsoft.com/office/powerpoint/2010/main" val="1293090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D7FC39-B0AD-4D35-A2F7-779181D42A05}" type="datetimeFigureOut">
              <a:rPr lang="en-GB" smtClean="0"/>
              <a:t>13/02/2026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2CEF11-682B-4398-9347-079D1965F717}" type="slidenum">
              <a:rPr lang="en-GB" smtClean="0"/>
              <a:t>‹#›</a:t>
            </a:fld>
            <a:endParaRPr lang="en-GB"/>
          </a:p>
        </p:txBody>
      </p:sp>
    </p:spTree>
    <p:extLst>
      <p:ext uri="{BB962C8B-B14F-4D97-AF65-F5344CB8AC3E}">
        <p14:creationId xmlns:p14="http://schemas.microsoft.com/office/powerpoint/2010/main" val="1249264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D7FC39-B0AD-4D35-A2F7-779181D42A05}" type="datetimeFigureOut">
              <a:rPr lang="en-GB" smtClean="0"/>
              <a:t>13/02/2026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2CEF11-682B-4398-9347-079D1965F717}" type="slidenum">
              <a:rPr lang="en-GB" smtClean="0"/>
              <a:t>‹#›</a:t>
            </a:fld>
            <a:endParaRPr lang="en-GB"/>
          </a:p>
        </p:txBody>
      </p:sp>
    </p:spTree>
    <p:extLst>
      <p:ext uri="{BB962C8B-B14F-4D97-AF65-F5344CB8AC3E}">
        <p14:creationId xmlns:p14="http://schemas.microsoft.com/office/powerpoint/2010/main" val="24488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D7FC39-B0AD-4D35-A2F7-779181D42A05}" type="datetimeFigureOut">
              <a:rPr lang="en-GB" smtClean="0"/>
              <a:t>13/02/2026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2CEF11-682B-4398-9347-079D1965F717}" type="slidenum">
              <a:rPr lang="en-GB" smtClean="0"/>
              <a:t>‹#›</a:t>
            </a:fld>
            <a:endParaRPr lang="en-GB"/>
          </a:p>
        </p:txBody>
      </p:sp>
    </p:spTree>
    <p:extLst>
      <p:ext uri="{BB962C8B-B14F-4D97-AF65-F5344CB8AC3E}">
        <p14:creationId xmlns:p14="http://schemas.microsoft.com/office/powerpoint/2010/main" val="1071171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D7FC39-B0AD-4D35-A2F7-779181D42A05}" type="datetimeFigureOut">
              <a:rPr lang="en-GB" smtClean="0"/>
              <a:t>13/02/2026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2CEF11-682B-4398-9347-079D1965F717}" type="slidenum">
              <a:rPr lang="en-GB" smtClean="0"/>
              <a:t>‹#›</a:t>
            </a:fld>
            <a:endParaRPr lang="en-GB"/>
          </a:p>
        </p:txBody>
      </p:sp>
    </p:spTree>
    <p:extLst>
      <p:ext uri="{BB962C8B-B14F-4D97-AF65-F5344CB8AC3E}">
        <p14:creationId xmlns:p14="http://schemas.microsoft.com/office/powerpoint/2010/main" val="2131947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D7FC39-B0AD-4D35-A2F7-779181D42A05}" type="datetimeFigureOut">
              <a:rPr lang="en-GB" smtClean="0"/>
              <a:t>13/02/2026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32CEF11-682B-4398-9347-079D1965F717}" type="slidenum">
              <a:rPr lang="en-GB" smtClean="0"/>
              <a:t>‹#›</a:t>
            </a:fld>
            <a:endParaRPr lang="en-GB"/>
          </a:p>
        </p:txBody>
      </p:sp>
    </p:spTree>
    <p:extLst>
      <p:ext uri="{BB962C8B-B14F-4D97-AF65-F5344CB8AC3E}">
        <p14:creationId xmlns:p14="http://schemas.microsoft.com/office/powerpoint/2010/main" val="2600777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D7FC39-B0AD-4D35-A2F7-779181D42A05}" type="datetimeFigureOut">
              <a:rPr lang="en-GB" smtClean="0"/>
              <a:t>13/02/2026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32CEF11-682B-4398-9347-079D1965F717}" type="slidenum">
              <a:rPr lang="en-GB" smtClean="0"/>
              <a:t>‹#›</a:t>
            </a:fld>
            <a:endParaRPr lang="en-GB"/>
          </a:p>
        </p:txBody>
      </p:sp>
    </p:spTree>
    <p:extLst>
      <p:ext uri="{BB962C8B-B14F-4D97-AF65-F5344CB8AC3E}">
        <p14:creationId xmlns:p14="http://schemas.microsoft.com/office/powerpoint/2010/main" val="315006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D7FC39-B0AD-4D35-A2F7-779181D42A05}" type="datetimeFigureOut">
              <a:rPr lang="en-GB" smtClean="0"/>
              <a:t>13/02/2026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32CEF11-682B-4398-9347-079D1965F717}" type="slidenum">
              <a:rPr lang="en-GB" smtClean="0"/>
              <a:t>‹#›</a:t>
            </a:fld>
            <a:endParaRPr lang="en-GB"/>
          </a:p>
        </p:txBody>
      </p:sp>
    </p:spTree>
    <p:extLst>
      <p:ext uri="{BB962C8B-B14F-4D97-AF65-F5344CB8AC3E}">
        <p14:creationId xmlns:p14="http://schemas.microsoft.com/office/powerpoint/2010/main" val="5094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FD7FC39-B0AD-4D35-A2F7-779181D42A05}" type="datetimeFigureOut">
              <a:rPr lang="en-GB" smtClean="0"/>
              <a:t>13/02/2026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2CEF11-682B-4398-9347-079D1965F717}" type="slidenum">
              <a:rPr lang="en-GB" smtClean="0"/>
              <a:t>‹#›</a:t>
            </a:fld>
            <a:endParaRPr lang="en-GB"/>
          </a:p>
        </p:txBody>
      </p:sp>
    </p:spTree>
    <p:extLst>
      <p:ext uri="{BB962C8B-B14F-4D97-AF65-F5344CB8AC3E}">
        <p14:creationId xmlns:p14="http://schemas.microsoft.com/office/powerpoint/2010/main" val="4013156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FD7FC39-B0AD-4D35-A2F7-779181D42A05}" type="datetimeFigureOut">
              <a:rPr lang="en-GB" smtClean="0"/>
              <a:t>13/02/2026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2CEF11-682B-4398-9347-079D1965F717}" type="slidenum">
              <a:rPr lang="en-GB" smtClean="0"/>
              <a:t>‹#›</a:t>
            </a:fld>
            <a:endParaRPr lang="en-GB"/>
          </a:p>
        </p:txBody>
      </p:sp>
    </p:spTree>
    <p:extLst>
      <p:ext uri="{BB962C8B-B14F-4D97-AF65-F5344CB8AC3E}">
        <p14:creationId xmlns:p14="http://schemas.microsoft.com/office/powerpoint/2010/main" val="2893243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6FD7FC39-B0AD-4D35-A2F7-779181D42A05}" type="datetimeFigureOut">
              <a:rPr lang="en-GB" smtClean="0"/>
              <a:t>13/02/2026</a:t>
            </a:fld>
            <a:endParaRPr lang="en-GB"/>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732CEF11-682B-4398-9347-079D1965F717}" type="slidenum">
              <a:rPr lang="en-GB" smtClean="0"/>
              <a:t>‹#›</a:t>
            </a:fld>
            <a:endParaRPr lang="en-GB"/>
          </a:p>
        </p:txBody>
      </p:sp>
    </p:spTree>
    <p:extLst>
      <p:ext uri="{BB962C8B-B14F-4D97-AF65-F5344CB8AC3E}">
        <p14:creationId xmlns:p14="http://schemas.microsoft.com/office/powerpoint/2010/main" val="12687303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astorallead@williamgilbertend.derbyshire.sch.uk" TargetMode="External"/><Relationship Id="rId2" Type="http://schemas.openxmlformats.org/officeDocument/2006/relationships/hyperlink" Target="mailto:safeguarding@williamgilbertend.derbyshire.sch.uk" TargetMode="Externa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childrensmentalhealthweek.org.uk/families/" TargetMode="Externa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www.youngminds.org.uk/parent/" TargetMode="External"/><Relationship Id="rId5" Type="http://schemas.openxmlformats.org/officeDocument/2006/relationships/hyperlink" Target="mailto:pastorallead@williamgilbertend.derbyshire.sch.uk" TargetMode="External"/><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hyperlink" Target="https://compass-uk.org/services/compass-changing-lives/"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s://d1uw1dikibnh8j.cloudfront.net/media/11396/tmh-parent-leaflet-final-web-updated-by-ed-april-2020.pdf" TargetMode="External"/><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hyperlink" Target="https://www.annafreud.org/resources/schools-and-colleges/advice-for-parents-and-carers-talking-mental-health-with-children-at-primary-school/" TargetMode="Externa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hyperlink" Target="https://www.nhs.uk/conditions/anaphylaxis/" TargetMode="External"/><Relationship Id="rId3" Type="http://schemas.openxmlformats.org/officeDocument/2006/relationships/hyperlink" Target="https://www.safekids.org/infographic/protecting-children-your-home" TargetMode="External"/><Relationship Id="rId7" Type="http://schemas.openxmlformats.org/officeDocument/2006/relationships/hyperlink" Target="https://www.anaphylaxis.org.uk/" TargetMode="External"/><Relationship Id="rId12"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www.allergyuk.org/" TargetMode="External"/><Relationship Id="rId11" Type="http://schemas.openxmlformats.org/officeDocument/2006/relationships/hyperlink" Target="https://www.rospa.com/policy/home-safety/advice" TargetMode="External"/><Relationship Id="rId5" Type="http://schemas.openxmlformats.org/officeDocument/2006/relationships/hyperlink" Target="https://www.safeathomecip.org.uk/safety-advice/" TargetMode="External"/><Relationship Id="rId10" Type="http://schemas.openxmlformats.org/officeDocument/2006/relationships/hyperlink" Target="https://www.anaphylaxis.org.uk/about-anaphylaxis/anaphylaxis-signs-and-symptoms/" TargetMode="External"/><Relationship Id="rId4" Type="http://schemas.openxmlformats.org/officeDocument/2006/relationships/image" Target="../media/image20.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a:extLst>
              <a:ext uri="{FF2B5EF4-FFF2-40B4-BE49-F238E27FC236}">
                <a16:creationId xmlns:a16="http://schemas.microsoft.com/office/drawing/2014/main" id="{02F5F8C5-E9FF-CA2D-F03A-7751491ABA67}"/>
              </a:ext>
            </a:extLst>
          </p:cNvPr>
          <p:cNvSpPr txBox="1"/>
          <p:nvPr/>
        </p:nvSpPr>
        <p:spPr>
          <a:xfrm>
            <a:off x="-9525" y="1493291"/>
            <a:ext cx="4947918" cy="5853511"/>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1400" b="1" dirty="0">
                <a:solidFill>
                  <a:srgbClr val="002060"/>
                </a:solidFill>
                <a:effectLst/>
                <a:latin typeface="Gill Sans MT" panose="020B0502020104020203" pitchFamily="34" charset="0"/>
                <a:ea typeface="Calibri" panose="020F0502020204030204" pitchFamily="34" charset="0"/>
                <a:cs typeface="Times New Roman" panose="02020603050405020304" pitchFamily="18" charset="0"/>
              </a:rPr>
              <a:t>Welcome to our Safeguarding Newsletter </a:t>
            </a:r>
            <a:endParaRPr lang="en-GB"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050" b="1" dirty="0">
                <a:solidFill>
                  <a:srgbClr val="FF0000"/>
                </a:solidFill>
                <a:effectLst/>
                <a:latin typeface="Gill Sans MT" panose="020B0502020104020203" pitchFamily="34" charset="0"/>
                <a:ea typeface="Calibri" panose="020F0502020204030204" pitchFamily="34" charset="0"/>
                <a:cs typeface="Times New Roman" panose="02020603050405020304" pitchFamily="18" charset="0"/>
              </a:rPr>
              <a:t>Coming up in this issue </a:t>
            </a:r>
            <a:r>
              <a:rPr lang="en-GB" sz="1000" dirty="0">
                <a:effectLst/>
                <a:latin typeface="Gill Sans MT" panose="020B0502020104020203" pitchFamily="34" charset="0"/>
                <a:ea typeface="Calibri" panose="020F0502020204030204" pitchFamily="34" charset="0"/>
                <a:cs typeface="Times New Roman" panose="02020603050405020304" pitchFamily="18" charset="0"/>
              </a:rPr>
              <a:t>–</a:t>
            </a:r>
            <a:r>
              <a:rPr lang="en-GB" sz="1000" b="1" dirty="0">
                <a:solidFill>
                  <a:srgbClr val="0070C0"/>
                </a:solidFill>
                <a:effectLst/>
                <a:latin typeface="Gill Sans MT" panose="020B0502020104020203" pitchFamily="34" charset="0"/>
                <a:ea typeface="Calibri" panose="020F0502020204030204" pitchFamily="34" charset="0"/>
                <a:cs typeface="Times New Roman" panose="02020603050405020304" pitchFamily="18" charset="0"/>
              </a:rPr>
              <a:t> Online Safety –Safer Internet Day, Supporting Children’s Wellbeing, Managing Big Emotions, Staying Safe in the Home.</a:t>
            </a:r>
            <a:endParaRPr lang="en-GB" sz="1000" dirty="0">
              <a:latin typeface="Gill Sans MT" panose="020B0502020104020203"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900" dirty="0">
                <a:effectLst/>
                <a:latin typeface="Gill Sans MT" panose="020B0502020104020203" pitchFamily="34" charset="0"/>
                <a:ea typeface="Calibri" panose="020F0502020204030204" pitchFamily="34" charset="0"/>
                <a:cs typeface="Times New Roman" panose="02020603050405020304" pitchFamily="18" charset="0"/>
              </a:rPr>
              <a:t>Safeguarding &amp; Child Protection is the most important issue for our children and young people. At William Gilbert School, we feel it is  crucial to work with our parents and the high-quality agencies that support schools and young people, so that we can offer a safe environment allowing children to be aware of the risks they may face and how to respond to them safely.</a:t>
            </a:r>
          </a:p>
          <a:p>
            <a:pPr algn="ctr">
              <a:lnSpc>
                <a:spcPct val="107000"/>
              </a:lnSpc>
              <a:spcAft>
                <a:spcPts val="800"/>
              </a:spcAft>
            </a:pPr>
            <a:r>
              <a:rPr lang="en-GB" sz="1100" b="1" dirty="0">
                <a:solidFill>
                  <a:srgbClr val="002060"/>
                </a:solidFill>
                <a:latin typeface="Gill Sans MT" panose="020B0502020104020203" pitchFamily="34" charset="0"/>
                <a:ea typeface="Calibri" panose="020F0502020204030204" pitchFamily="34" charset="0"/>
                <a:cs typeface="Times New Roman" panose="02020603050405020304" pitchFamily="18" charset="0"/>
              </a:rPr>
              <a:t>Safeguarding and promoting the welfare of children is </a:t>
            </a:r>
            <a:r>
              <a:rPr lang="en-GB" sz="1100" b="1" i="1" u="sng" dirty="0">
                <a:solidFill>
                  <a:srgbClr val="FF0000"/>
                </a:solidFill>
                <a:latin typeface="Gill Sans MT" panose="020B0502020104020203" pitchFamily="34" charset="0"/>
                <a:ea typeface="Calibri" panose="020F0502020204030204" pitchFamily="34" charset="0"/>
                <a:cs typeface="Times New Roman" panose="02020603050405020304" pitchFamily="18" charset="0"/>
              </a:rPr>
              <a:t>everyone's </a:t>
            </a:r>
            <a:r>
              <a:rPr lang="en-GB" sz="1100" b="1" dirty="0">
                <a:solidFill>
                  <a:srgbClr val="002060"/>
                </a:solidFill>
                <a:latin typeface="Gill Sans MT" panose="020B0502020104020203" pitchFamily="34" charset="0"/>
                <a:ea typeface="Calibri" panose="020F0502020204030204" pitchFamily="34" charset="0"/>
                <a:cs typeface="Times New Roman" panose="02020603050405020304" pitchFamily="18" charset="0"/>
              </a:rPr>
              <a:t>responsibility</a:t>
            </a:r>
          </a:p>
          <a:p>
            <a:pPr>
              <a:lnSpc>
                <a:spcPct val="107000"/>
              </a:lnSpc>
              <a:spcAft>
                <a:spcPts val="800"/>
              </a:spcAft>
            </a:pPr>
            <a:r>
              <a:rPr lang="en-GB" sz="1050" b="1" dirty="0">
                <a:solidFill>
                  <a:srgbClr val="4472C4"/>
                </a:solidFill>
                <a:effectLst/>
                <a:latin typeface="Gill Sans MT" panose="020B0502020104020203" pitchFamily="34" charset="0"/>
                <a:ea typeface="Calibri" panose="020F0502020204030204" pitchFamily="34" charset="0"/>
                <a:cs typeface="Times New Roman" panose="02020603050405020304" pitchFamily="18" charset="0"/>
              </a:rPr>
              <a:t>The Safeguarding Team at William Gilbert Primary</a:t>
            </a:r>
            <a:r>
              <a:rPr lang="en-GB" sz="1050" b="1" dirty="0">
                <a:solidFill>
                  <a:srgbClr val="4472C4"/>
                </a:solidFill>
                <a:latin typeface="Gill Sans MT" panose="020B0502020104020203"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900" dirty="0">
                <a:effectLst/>
                <a:latin typeface="Gill Sans MT" panose="020B0502020104020203" pitchFamily="34" charset="0"/>
                <a:ea typeface="Calibri" panose="020F0502020204030204" pitchFamily="34" charset="0"/>
                <a:cs typeface="Times New Roman" panose="02020603050405020304" pitchFamily="18" charset="0"/>
              </a:rPr>
              <a:t>The William Gilbert safeguarding team </a:t>
            </a:r>
            <a:r>
              <a:rPr lang="en-GB" sz="900" dirty="0">
                <a:latin typeface="Gill Sans MT" panose="020B0502020104020203" pitchFamily="34" charset="0"/>
                <a:ea typeface="Calibri" panose="020F0502020204030204" pitchFamily="34" charset="0"/>
                <a:cs typeface="Times New Roman" panose="02020603050405020304" pitchFamily="18" charset="0"/>
              </a:rPr>
              <a:t>has expanded and now has five </a:t>
            </a:r>
            <a:r>
              <a:rPr lang="en-GB" sz="900" dirty="0">
                <a:effectLst/>
                <a:latin typeface="Gill Sans MT" panose="020B0502020104020203" pitchFamily="34" charset="0"/>
                <a:ea typeface="Calibri" panose="020F0502020204030204" pitchFamily="34" charset="0"/>
                <a:cs typeface="Times New Roman" panose="02020603050405020304" pitchFamily="18" charset="0"/>
              </a:rPr>
              <a:t>Designated Safeguarding Leads or DSLs. These members of staff have enhanced safeguarding training and have a vital role in taking lead responsibility for child protection issues in school. The senior DSL is Mrs Britten. A DSL is always available during school hours for pupils, parents and staff to discuss any safeguarding concerns. Outside of school hours a DSL can always be reached via the dedicated safeguarding email </a:t>
            </a:r>
            <a:r>
              <a:rPr lang="en-GB" sz="900" dirty="0">
                <a:effectLst/>
                <a:latin typeface="Gill Sans MT" panose="020B0502020104020203" pitchFamily="34" charset="0"/>
                <a:ea typeface="Calibri" panose="020F0502020204030204" pitchFamily="34" charset="0"/>
                <a:cs typeface="Times New Roman" panose="02020603050405020304" pitchFamily="18" charset="0"/>
                <a:hlinkClick r:id="rId2"/>
              </a:rPr>
              <a:t>safeguarding@williamgilbertend.derbyshire.sch.uk</a:t>
            </a:r>
            <a:r>
              <a:rPr lang="en-GB" sz="900" dirty="0">
                <a:effectLst/>
                <a:latin typeface="Gill Sans MT" panose="020B0502020104020203" pitchFamily="34" charset="0"/>
                <a:ea typeface="Calibri" panose="020F0502020204030204" pitchFamily="34" charset="0"/>
                <a:cs typeface="Times New Roman" panose="02020603050405020304" pitchFamily="18" charset="0"/>
              </a:rPr>
              <a:t>  information sent to this email is highly confidential. </a:t>
            </a:r>
            <a:r>
              <a:rPr lang="en-GB" sz="900" dirty="0">
                <a:latin typeface="Gill Sans MT" panose="020B0502020104020203" pitchFamily="34" charset="0"/>
                <a:ea typeface="Calibri" panose="020F0502020204030204" pitchFamily="34" charset="0"/>
                <a:cs typeface="Times New Roman" panose="02020603050405020304" pitchFamily="18" charset="0"/>
              </a:rPr>
              <a:t>Mrs </a:t>
            </a:r>
            <a:r>
              <a:rPr lang="en-GB" sz="900" dirty="0">
                <a:effectLst/>
                <a:latin typeface="Gill Sans MT" panose="020B0502020104020203" pitchFamily="34" charset="0"/>
                <a:ea typeface="Calibri" panose="020F0502020204030204" pitchFamily="34" charset="0"/>
                <a:cs typeface="Times New Roman" panose="02020603050405020304" pitchFamily="18" charset="0"/>
              </a:rPr>
              <a:t>Aston continues to support pupils and their families in her role as Pastoral and Wellbeing Mentor. Part of her role is </a:t>
            </a:r>
            <a:r>
              <a:rPr lang="en-GB" sz="900" dirty="0">
                <a:latin typeface="Gill Sans MT" panose="020B0502020104020203" pitchFamily="34" charset="0"/>
                <a:ea typeface="Calibri" panose="020F0502020204030204" pitchFamily="34" charset="0"/>
                <a:cs typeface="Times New Roman" panose="02020603050405020304" pitchFamily="18" charset="0"/>
              </a:rPr>
              <a:t>to provide advice and access help as soon as a need emerges. Mrs Aston can support families with a wide range of issues, including but not limited to, mental health and wellbeing, attendance, persistent lateness, the impact of community safeguarding issues including bullying and online safety. Mrs Aston can be accessed at the school gate most mornings, via the school office or via </a:t>
            </a:r>
            <a:r>
              <a:rPr lang="en-GB" sz="900" dirty="0">
                <a:latin typeface="Gill Sans MT" panose="020B0502020104020203" pitchFamily="34" charset="0"/>
                <a:ea typeface="Calibri" panose="020F0502020204030204" pitchFamily="34" charset="0"/>
                <a:cs typeface="Times New Roman" panose="02020603050405020304" pitchFamily="18" charset="0"/>
                <a:hlinkClick r:id="rId3"/>
              </a:rPr>
              <a:t>pastorallead@williamgilbertend.derbyshire.sch.uk</a:t>
            </a:r>
            <a:r>
              <a:rPr lang="en-GB" sz="900" dirty="0">
                <a:latin typeface="Gill Sans MT" panose="020B0502020104020203"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100" b="1" dirty="0">
                <a:solidFill>
                  <a:srgbClr val="4472C4"/>
                </a:solidFill>
                <a:latin typeface="Gill Sans MT" panose="020B0502020104020203" pitchFamily="34" charset="0"/>
                <a:ea typeface="Arial" panose="020B0604020202020204" pitchFamily="34" charset="0"/>
                <a:cs typeface="Times New Roman" panose="02020603050405020304" pitchFamily="18" charset="0"/>
              </a:rPr>
              <a:t>Our</a:t>
            </a:r>
            <a:r>
              <a:rPr lang="en-GB" sz="1100" b="1" dirty="0">
                <a:solidFill>
                  <a:srgbClr val="4472C4"/>
                </a:solidFill>
                <a:effectLst/>
                <a:latin typeface="Gill Sans MT" panose="020B0502020104020203" pitchFamily="34" charset="0"/>
                <a:ea typeface="Arial" panose="020B0604020202020204" pitchFamily="34" charset="0"/>
                <a:cs typeface="Times New Roman" panose="02020603050405020304" pitchFamily="18" charset="0"/>
              </a:rPr>
              <a:t> Safeguarding Curriculum </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050" dirty="0">
                <a:solidFill>
                  <a:srgbClr val="0070C0"/>
                </a:solidFill>
                <a:latin typeface="Gill Sans MT" panose="020B0502020104020203" pitchFamily="34" charset="0"/>
                <a:ea typeface="Arial" panose="020B0604020202020204" pitchFamily="34" charset="0"/>
                <a:cs typeface="Times New Roman" panose="02020603050405020304" pitchFamily="18" charset="0"/>
              </a:rPr>
              <a:t>‘</a:t>
            </a:r>
            <a:r>
              <a:rPr lang="en-GB" sz="900" dirty="0">
                <a:solidFill>
                  <a:srgbClr val="0070C0"/>
                </a:solidFill>
                <a:latin typeface="Gill Sans MT" panose="020B0502020104020203" pitchFamily="34" charset="0"/>
                <a:ea typeface="Arial" panose="020B0604020202020204" pitchFamily="34" charset="0"/>
                <a:cs typeface="Times New Roman" panose="02020603050405020304" pitchFamily="18" charset="0"/>
              </a:rPr>
              <a:t>Keeping Children Safe in Education 2025’(KCSIE)</a:t>
            </a:r>
            <a:r>
              <a:rPr lang="en-GB" sz="900" dirty="0">
                <a:solidFill>
                  <a:srgbClr val="000000"/>
                </a:solidFill>
                <a:latin typeface="Gill Sans MT" panose="020B0502020104020203" pitchFamily="34" charset="0"/>
                <a:ea typeface="Arial" panose="020B0604020202020204" pitchFamily="34" charset="0"/>
                <a:cs typeface="Times New Roman" panose="02020603050405020304" pitchFamily="18" charset="0"/>
              </a:rPr>
              <a:t> </a:t>
            </a:r>
            <a:r>
              <a:rPr lang="en-GB" sz="800" dirty="0">
                <a:solidFill>
                  <a:srgbClr val="000000"/>
                </a:solidFill>
                <a:latin typeface="Gill Sans MT" panose="020B0502020104020203" pitchFamily="34" charset="0"/>
                <a:ea typeface="Arial" panose="020B0604020202020204" pitchFamily="34" charset="0"/>
                <a:cs typeface="Times New Roman" panose="02020603050405020304" pitchFamily="18" charset="0"/>
              </a:rPr>
              <a:t>reminds us that safeguarding and promoting the welfare of children is everyone’s responsibility. Everyone who comes into contact with children and their families has a role to play. This means that they should always consider what is in the best interests of the child. At WGES we believe that it is vital for our children to have opportunities to learn how to stay safe both in and outside of school, learning which comes from parents and  staff at WGES. Safeguarding awareness and understanding of issues including, but not limited to, children absent from education, harmful sexual behaviour, bullying, domestic abuse, discrimination, inequality, drugs &amp; alcohol abuse, faith abuse, forced marriage, gender violence, radicalisation and mental health - all start with the knowledge and skills we introduce at school. </a:t>
            </a:r>
            <a:endParaRPr lang="en-GB" sz="900" dirty="0">
              <a:solidFill>
                <a:srgbClr val="000000"/>
              </a:solidFill>
              <a:latin typeface="Gill Sans MT" panose="020B0502020104020203" pitchFamily="34" charset="0"/>
              <a:ea typeface="Arial" panose="020B0604020202020204" pitchFamily="34" charset="0"/>
              <a:cs typeface="Times New Roman" panose="02020603050405020304" pitchFamily="18" charset="0"/>
            </a:endParaRPr>
          </a:p>
          <a:p>
            <a:pPr>
              <a:lnSpc>
                <a:spcPct val="107000"/>
              </a:lnSpc>
              <a:spcAft>
                <a:spcPts val="800"/>
              </a:spcAft>
            </a:pPr>
            <a:endParaRPr lang="en-GB" sz="1200" b="1" dirty="0">
              <a:solidFill>
                <a:srgbClr val="4472C4"/>
              </a:solidFill>
              <a:effectLst/>
              <a:latin typeface="Gill Sans MT" panose="020B0502020104020203" pitchFamily="34" charset="0"/>
              <a:ea typeface="Arial" panose="020B0604020202020204" pitchFamily="34" charset="0"/>
              <a:cs typeface="Times New Roman" panose="02020603050405020304" pitchFamily="18" charset="0"/>
            </a:endParaRPr>
          </a:p>
          <a:p>
            <a:pPr>
              <a:lnSpc>
                <a:spcPct val="107000"/>
              </a:lnSpc>
              <a:spcAft>
                <a:spcPts val="800"/>
              </a:spcAft>
            </a:pPr>
            <a:endParaRPr lang="en-GB" sz="1200" b="1" dirty="0">
              <a:solidFill>
                <a:srgbClr val="4472C4"/>
              </a:solidFill>
              <a:latin typeface="Gill Sans MT" panose="020B0502020104020203" pitchFamily="34" charset="0"/>
              <a:ea typeface="Arial" panose="020B0604020202020204" pitchFamily="34" charset="0"/>
              <a:cs typeface="Times New Roman" panose="02020603050405020304" pitchFamily="18" charset="0"/>
            </a:endParaRPr>
          </a:p>
          <a:p>
            <a:pPr>
              <a:lnSpc>
                <a:spcPct val="107000"/>
              </a:lnSpc>
              <a:spcAft>
                <a:spcPts val="800"/>
              </a:spcAft>
            </a:pPr>
            <a:endParaRPr lang="en-GB" sz="1200" b="1" dirty="0">
              <a:solidFill>
                <a:srgbClr val="4472C4"/>
              </a:solidFill>
              <a:effectLst/>
              <a:latin typeface="Gill Sans MT" panose="020B0502020104020203" pitchFamily="34" charset="0"/>
              <a:ea typeface="Arial" panose="020B060402020202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302A6DF4-8ABB-212D-CA53-4722475AAA05}"/>
              </a:ext>
            </a:extLst>
          </p:cNvPr>
          <p:cNvSpPr/>
          <p:nvPr/>
        </p:nvSpPr>
        <p:spPr>
          <a:xfrm>
            <a:off x="1" y="0"/>
            <a:ext cx="6857999" cy="13335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1100" b="1" dirty="0">
                <a:effectLst/>
                <a:latin typeface="Gill Sans MT" panose="020B0502020104020203" pitchFamily="34" charset="0"/>
                <a:ea typeface="Calibri" panose="020F0502020204030204" pitchFamily="34" charset="0"/>
                <a:cs typeface="Times New Roman" panose="02020603050405020304" pitchFamily="18" charset="0"/>
              </a:rPr>
              <a:t>Issue 	</a:t>
            </a:r>
            <a:r>
              <a:rPr lang="en-GB" sz="1100" b="1" dirty="0">
                <a:latin typeface="Gill Sans MT" panose="020B0502020104020203" pitchFamily="34" charset="0"/>
                <a:ea typeface="Calibri" panose="020F0502020204030204" pitchFamily="34" charset="0"/>
                <a:cs typeface="Times New Roman" panose="02020603050405020304" pitchFamily="18" charset="0"/>
              </a:rPr>
              <a:t>22</a:t>
            </a:r>
            <a:r>
              <a:rPr lang="en-GB" sz="1100" b="1" dirty="0">
                <a:effectLst/>
                <a:latin typeface="Gill Sans MT" panose="020B0502020104020203" pitchFamily="34" charset="0"/>
                <a:ea typeface="Calibri" panose="020F0502020204030204" pitchFamily="34" charset="0"/>
                <a:cs typeface="Times New Roman" panose="02020603050405020304" pitchFamily="18" charset="0"/>
              </a:rPr>
              <a:t>	  									           February 2026</a:t>
            </a:r>
            <a:endParaRPr lang="en-GB" sz="1100" b="1" dirty="0">
              <a:latin typeface="Gill Sans MT" panose="020B0502020104020203" pitchFamily="34" charset="0"/>
              <a:ea typeface="Calibri" panose="020F0502020204030204" pitchFamily="34" charset="0"/>
              <a:cs typeface="Times New Roman" panose="02020603050405020304" pitchFamily="18" charset="0"/>
            </a:endParaRPr>
          </a:p>
          <a:p>
            <a:pPr algn="ctr">
              <a:spcAft>
                <a:spcPts val="800"/>
              </a:spcAft>
            </a:pPr>
            <a:r>
              <a:rPr lang="en-GB" sz="1100" b="1" dirty="0">
                <a:effectLst/>
                <a:latin typeface="Gill Sans MT" panose="020B0502020104020203" pitchFamily="34" charset="0"/>
                <a:ea typeface="Calibri" panose="020F0502020204030204" pitchFamily="34" charset="0"/>
                <a:cs typeface="Times New Roman" panose="02020603050405020304" pitchFamily="18" charset="0"/>
              </a:rPr>
              <a:t>        William Gilbert Endowed C of E Primary School and Nursery</a:t>
            </a:r>
            <a:endParaRPr lang="en-GB" sz="1100" dirty="0">
              <a:effectLst/>
              <a:ea typeface="Calibri" panose="020F0502020204030204" pitchFamily="34" charset="0"/>
              <a:cs typeface="Times New Roman" panose="02020603050405020304" pitchFamily="18" charset="0"/>
            </a:endParaRPr>
          </a:p>
          <a:p>
            <a:pPr algn="ctr">
              <a:spcAft>
                <a:spcPts val="800"/>
              </a:spcAft>
            </a:pPr>
            <a:r>
              <a:rPr lang="en-GB" sz="1100" b="1" dirty="0">
                <a:effectLst/>
                <a:latin typeface="Gill Sans MT" panose="020B0502020104020203" pitchFamily="34" charset="0"/>
                <a:ea typeface="Calibri" panose="020F0502020204030204" pitchFamily="34" charset="0"/>
                <a:cs typeface="Times New Roman" panose="02020603050405020304" pitchFamily="18" charset="0"/>
              </a:rPr>
              <a:t>  			         www.williamgilbertend.derbyshire.sch.uk				</a:t>
            </a:r>
            <a:r>
              <a:rPr lang="en-GB" sz="2000" b="1" dirty="0">
                <a:effectLst/>
                <a:latin typeface="Gill Sans MT" panose="020B0502020104020203" pitchFamily="34" charset="0"/>
                <a:ea typeface="Calibri" panose="020F0502020204030204" pitchFamily="34" charset="0"/>
                <a:cs typeface="Times New Roman" panose="02020603050405020304" pitchFamily="18" charset="0"/>
              </a:rPr>
              <a:t>Safeguarding and Child Protection</a:t>
            </a:r>
            <a:endParaRPr lang="en-GB" sz="105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n-GB" sz="1400" b="1" dirty="0">
                <a:effectLst/>
                <a:latin typeface="Gill Sans MT" panose="020B0502020104020203" pitchFamily="34" charset="0"/>
                <a:ea typeface="Calibri" panose="020F0502020204030204" pitchFamily="34" charset="0"/>
                <a:cs typeface="Times New Roman" panose="02020603050405020304" pitchFamily="18" charset="0"/>
              </a:rPr>
              <a:t>at William Gilbert School </a:t>
            </a:r>
            <a:endParaRPr lang="en-GB" sz="1050" dirty="0">
              <a:effectLst/>
              <a:ea typeface="Calibri" panose="020F0502020204030204" pitchFamily="34" charset="0"/>
              <a:cs typeface="Times New Roman" panose="02020603050405020304" pitchFamily="18" charset="0"/>
            </a:endParaRPr>
          </a:p>
        </p:txBody>
      </p:sp>
      <p:pic>
        <p:nvPicPr>
          <p:cNvPr id="9" name="Picture 8" descr="A picture containing icon&#10;&#10;Description automatically generated">
            <a:extLst>
              <a:ext uri="{FF2B5EF4-FFF2-40B4-BE49-F238E27FC236}">
                <a16:creationId xmlns:a16="http://schemas.microsoft.com/office/drawing/2014/main" id="{0C69539C-6C8B-99AA-323D-C704D0DF57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322" y="253886"/>
            <a:ext cx="622935" cy="985520"/>
          </a:xfrm>
          <a:prstGeom prst="rect">
            <a:avLst/>
          </a:prstGeom>
        </p:spPr>
      </p:pic>
      <p:sp>
        <p:nvSpPr>
          <p:cNvPr id="10" name="AutoShape 14">
            <a:extLst>
              <a:ext uri="{FF2B5EF4-FFF2-40B4-BE49-F238E27FC236}">
                <a16:creationId xmlns:a16="http://schemas.microsoft.com/office/drawing/2014/main" id="{CB3C87A4-C80D-D834-9401-0D9A7FA616EE}"/>
              </a:ext>
            </a:extLst>
          </p:cNvPr>
          <p:cNvSpPr>
            <a:spLocks noGrp="1" noRot="1" noMove="1" noResize="1" noEditPoints="1" noAdjustHandles="1" noChangeArrowheads="1" noChangeShapeType="1"/>
          </p:cNvSpPr>
          <p:nvPr/>
        </p:nvSpPr>
        <p:spPr bwMode="auto">
          <a:xfrm>
            <a:off x="4947919" y="1333500"/>
            <a:ext cx="1910080" cy="8572500"/>
          </a:xfrm>
          <a:prstGeom prst="rect">
            <a:avLst/>
          </a:prstGeom>
          <a:solidFill>
            <a:schemeClr val="tx2">
              <a:lumMod val="20000"/>
              <a:lumOff val="80000"/>
              <a:alpha val="34902"/>
            </a:schemeClr>
          </a:solidFill>
          <a:ln w="38100">
            <a:solidFill>
              <a:srgbClr val="002060"/>
            </a:solidFill>
          </a:ln>
        </p:spPr>
        <p:txBody>
          <a:bodyPr rot="0" vert="horz" wrap="square" lIns="36000" tIns="72000" rIns="36000" bIns="72000" anchor="t" anchorCtr="0" upright="1">
            <a:noAutofit/>
          </a:bodyPr>
          <a:lstStyle/>
          <a:p>
            <a:pPr algn="ctr">
              <a:lnSpc>
                <a:spcPct val="107000"/>
              </a:lnSpc>
              <a:spcAft>
                <a:spcPts val="1200"/>
              </a:spcAft>
            </a:pPr>
            <a:r>
              <a:rPr lang="en-GB" sz="1050" b="1" dirty="0">
                <a:solidFill>
                  <a:srgbClr val="323E4F"/>
                </a:solidFill>
                <a:effectLst/>
                <a:latin typeface="Gill Sans MT" panose="020B0502020104020203" pitchFamily="34" charset="0"/>
                <a:ea typeface="Calibri" panose="020F0502020204030204" pitchFamily="34" charset="0"/>
                <a:cs typeface="Times New Roman" panose="02020603050405020304" pitchFamily="18" charset="0"/>
              </a:rPr>
              <a:t>Useful Acronyms &amp; Vocabulary</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900" b="1" dirty="0">
                <a:effectLst/>
                <a:latin typeface="Gill Sans MT" panose="020B0502020104020203" pitchFamily="34" charset="0"/>
                <a:ea typeface="Arial" panose="020B0604020202020204" pitchFamily="34" charset="0"/>
                <a:cs typeface="Times New Roman" panose="02020603050405020304" pitchFamily="18" charset="0"/>
              </a:rPr>
              <a:t>DSL</a:t>
            </a:r>
            <a:r>
              <a:rPr lang="en-GB" sz="900" dirty="0">
                <a:effectLst/>
                <a:latin typeface="Gill Sans MT" panose="020B0502020104020203" pitchFamily="34" charset="0"/>
                <a:ea typeface="Arial" panose="020B0604020202020204" pitchFamily="34" charset="0"/>
                <a:cs typeface="Times New Roman" panose="02020603050405020304" pitchFamily="18" charset="0"/>
              </a:rPr>
              <a:t>: Designated Safeguarding Lead</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marR="101600">
              <a:lnSpc>
                <a:spcPct val="92000"/>
              </a:lnSpc>
              <a:spcAft>
                <a:spcPts val="800"/>
              </a:spcAft>
            </a:pPr>
            <a:r>
              <a:rPr lang="en-GB" sz="900" b="1" dirty="0">
                <a:effectLst/>
                <a:latin typeface="Gill Sans MT" panose="020B0502020104020203" pitchFamily="34" charset="0"/>
                <a:ea typeface="Arial" panose="020B0604020202020204" pitchFamily="34" charset="0"/>
                <a:cs typeface="Times New Roman" panose="02020603050405020304" pitchFamily="18" charset="0"/>
              </a:rPr>
              <a:t>PREVENT</a:t>
            </a:r>
            <a:r>
              <a:rPr lang="en-GB" sz="900" dirty="0">
                <a:effectLst/>
                <a:latin typeface="Gill Sans MT" panose="020B0502020104020203" pitchFamily="34" charset="0"/>
                <a:ea typeface="Arial" panose="020B0604020202020204" pitchFamily="34" charset="0"/>
                <a:cs typeface="Times New Roman" panose="02020603050405020304" pitchFamily="18" charset="0"/>
              </a:rPr>
              <a:t>: Part of the Governments Counter Terrorism Strategy to stop people being drawn into extremism</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marR="38100">
              <a:lnSpc>
                <a:spcPct val="92000"/>
              </a:lnSpc>
              <a:spcAft>
                <a:spcPts val="800"/>
              </a:spcAft>
            </a:pPr>
            <a:r>
              <a:rPr lang="en-GB" sz="900" b="1" dirty="0">
                <a:effectLst/>
                <a:latin typeface="Gill Sans MT" panose="020B0502020104020203" pitchFamily="34" charset="0"/>
                <a:ea typeface="Arial" panose="020B0604020202020204" pitchFamily="34" charset="0"/>
                <a:cs typeface="Times New Roman" panose="02020603050405020304" pitchFamily="18" charset="0"/>
              </a:rPr>
              <a:t>LADO</a:t>
            </a:r>
            <a:r>
              <a:rPr lang="en-GB" sz="900" dirty="0">
                <a:effectLst/>
                <a:latin typeface="Gill Sans MT" panose="020B0502020104020203" pitchFamily="34" charset="0"/>
                <a:ea typeface="Arial" panose="020B0604020202020204" pitchFamily="34" charset="0"/>
                <a:cs typeface="Times New Roman" panose="02020603050405020304" pitchFamily="18" charset="0"/>
              </a:rPr>
              <a:t>: Local Authority Designated Officer - who deals with position of trust safeguarding issues</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marR="38100">
              <a:lnSpc>
                <a:spcPct val="91000"/>
              </a:lnSpc>
              <a:spcAft>
                <a:spcPts val="800"/>
              </a:spcAft>
            </a:pPr>
            <a:r>
              <a:rPr lang="en-GB" sz="900" b="1" dirty="0">
                <a:effectLst/>
                <a:latin typeface="Gill Sans MT" panose="020B0502020104020203" pitchFamily="34" charset="0"/>
                <a:ea typeface="Arial" panose="020B0604020202020204" pitchFamily="34" charset="0"/>
                <a:cs typeface="Times New Roman" panose="02020603050405020304" pitchFamily="18" charset="0"/>
              </a:rPr>
              <a:t>KCSIE</a:t>
            </a:r>
            <a:r>
              <a:rPr lang="en-GB" sz="900" dirty="0">
                <a:effectLst/>
                <a:latin typeface="Gill Sans MT" panose="020B0502020104020203" pitchFamily="34" charset="0"/>
                <a:ea typeface="Arial" panose="020B0604020202020204" pitchFamily="34" charset="0"/>
                <a:cs typeface="Times New Roman" panose="02020603050405020304" pitchFamily="18" charset="0"/>
              </a:rPr>
              <a:t>: Keeping Children Safe in Education (available on the school web pages)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12700">
              <a:lnSpc>
                <a:spcPct val="107000"/>
              </a:lnSpc>
              <a:spcAft>
                <a:spcPts val="800"/>
              </a:spcAft>
            </a:pPr>
            <a:r>
              <a:rPr lang="en-GB" sz="1100" b="1" dirty="0">
                <a:effectLst/>
                <a:latin typeface="Gill Sans MT" panose="020B0502020104020203" pitchFamily="34" charset="0"/>
                <a:ea typeface="Arial" panose="020B0604020202020204" pitchFamily="34" charset="0"/>
                <a:cs typeface="Times New Roman" panose="02020603050405020304" pitchFamily="18" charset="0"/>
              </a:rPr>
              <a:t>Who’s Who at WGES</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025"/>
              </a:lnSpc>
              <a:buFont typeface="Symbol" panose="05050102010706020507" pitchFamily="18" charset="2"/>
              <a:buChar char=""/>
            </a:pPr>
            <a:r>
              <a:rPr lang="en-GB" sz="1000" dirty="0">
                <a:solidFill>
                  <a:srgbClr val="4472C4"/>
                </a:solidFill>
                <a:effectLst/>
                <a:latin typeface="Gill Sans MT" panose="020B0502020104020203" pitchFamily="34" charset="0"/>
                <a:ea typeface="Times New Roman" panose="02020603050405020304" pitchFamily="18" charset="0"/>
                <a:cs typeface="Times New Roman" panose="02020603050405020304" pitchFamily="18" charset="0"/>
              </a:rPr>
              <a:t>Mrs </a:t>
            </a:r>
            <a:r>
              <a:rPr lang="en-GB" sz="1000" dirty="0">
                <a:solidFill>
                  <a:srgbClr val="4472C4"/>
                </a:solidFill>
                <a:latin typeface="Gill Sans MT" panose="020B0502020104020203" pitchFamily="34" charset="0"/>
                <a:ea typeface="Times New Roman" panose="02020603050405020304" pitchFamily="18" charset="0"/>
                <a:cs typeface="Times New Roman" panose="02020603050405020304" pitchFamily="18" charset="0"/>
              </a:rPr>
              <a:t>E H Britten</a:t>
            </a:r>
            <a:r>
              <a:rPr lang="en-GB" sz="1000" dirty="0">
                <a:solidFill>
                  <a:srgbClr val="4472C4"/>
                </a:solidFill>
                <a:effectLst/>
                <a:latin typeface="Gill Sans MT" panose="020B0502020104020203" pitchFamily="34" charset="0"/>
                <a:ea typeface="Times New Roman" panose="02020603050405020304" pitchFamily="18" charset="0"/>
                <a:cs typeface="Times New Roman" panose="02020603050405020304" pitchFamily="18" charset="0"/>
              </a:rPr>
              <a:t> - Senior DSL</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241300">
              <a:lnSpc>
                <a:spcPts val="1025"/>
              </a:lnSpc>
            </a:pPr>
            <a:r>
              <a:rPr lang="en-GB" sz="1000" dirty="0">
                <a:solidFill>
                  <a:srgbClr val="4472C4"/>
                </a:solidFill>
                <a:effectLst/>
                <a:latin typeface="Gill Sans MT" panose="020B0502020104020203" pitchFamily="34" charset="0"/>
                <a:ea typeface="Times New Roman" panose="02020603050405020304" pitchFamily="18" charset="0"/>
                <a:cs typeface="Times New Roman" panose="02020603050405020304" pitchFamily="18" charset="0"/>
              </a:rPr>
              <a:t>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025"/>
              </a:lnSpc>
              <a:buFont typeface="Symbol" panose="05050102010706020507" pitchFamily="18" charset="2"/>
              <a:buChar char=""/>
            </a:pPr>
            <a:r>
              <a:rPr lang="en-GB" sz="1000" dirty="0">
                <a:solidFill>
                  <a:srgbClr val="4472C4"/>
                </a:solidFill>
                <a:effectLst/>
                <a:latin typeface="Gill Sans MT" panose="020B0502020104020203" pitchFamily="34" charset="0"/>
                <a:ea typeface="Times New Roman" panose="02020603050405020304" pitchFamily="18" charset="0"/>
                <a:cs typeface="Times New Roman" panose="02020603050405020304" pitchFamily="18" charset="0"/>
              </a:rPr>
              <a:t>Mrs </a:t>
            </a:r>
            <a:r>
              <a:rPr lang="en-GB" sz="1000" dirty="0">
                <a:solidFill>
                  <a:srgbClr val="4472C4"/>
                </a:solidFill>
                <a:latin typeface="Gill Sans MT" panose="020B0502020104020203" pitchFamily="34" charset="0"/>
                <a:ea typeface="Times New Roman" panose="02020603050405020304" pitchFamily="18" charset="0"/>
                <a:cs typeface="Times New Roman" panose="02020603050405020304" pitchFamily="18" charset="0"/>
              </a:rPr>
              <a:t>Z</a:t>
            </a:r>
            <a:r>
              <a:rPr lang="en-GB" sz="1000" dirty="0">
                <a:solidFill>
                  <a:srgbClr val="4472C4"/>
                </a:solidFill>
                <a:effectLst/>
                <a:latin typeface="Gill Sans MT" panose="020B0502020104020203" pitchFamily="34" charset="0"/>
                <a:ea typeface="Times New Roman" panose="02020603050405020304" pitchFamily="18" charset="0"/>
                <a:cs typeface="Times New Roman" panose="02020603050405020304" pitchFamily="18" charset="0"/>
              </a:rPr>
              <a:t> Kibble - Deputy DSL</a:t>
            </a:r>
          </a:p>
          <a:p>
            <a:pPr marL="342900" lvl="0" indent="-342900">
              <a:lnSpc>
                <a:spcPts val="1025"/>
              </a:lnSpc>
              <a:buFont typeface="Symbol" panose="05050102010706020507" pitchFamily="18" charset="2"/>
              <a:buChar char=""/>
            </a:pPr>
            <a:endParaRPr lang="en-GB" sz="1000" dirty="0">
              <a:solidFill>
                <a:srgbClr val="4472C4"/>
              </a:solidFill>
              <a:effectLst/>
              <a:latin typeface="Gill Sans MT" panose="020B0502020104020203" pitchFamily="34" charset="0"/>
              <a:ea typeface="Calibri" panose="020F0502020204030204" pitchFamily="34" charset="0"/>
              <a:cs typeface="Times New Roman" panose="02020603050405020304" pitchFamily="18" charset="0"/>
            </a:endParaRPr>
          </a:p>
          <a:p>
            <a:pPr marL="342900" lvl="0" indent="-342900">
              <a:lnSpc>
                <a:spcPts val="1025"/>
              </a:lnSpc>
              <a:buFont typeface="Symbol" panose="05050102010706020507" pitchFamily="18" charset="2"/>
              <a:buChar char=""/>
            </a:pPr>
            <a:r>
              <a:rPr lang="en-GB" sz="1000" dirty="0">
                <a:solidFill>
                  <a:srgbClr val="4472C4"/>
                </a:solidFill>
                <a:effectLst/>
                <a:latin typeface="Gill Sans MT" panose="020B0502020104020203" pitchFamily="34" charset="0"/>
                <a:ea typeface="Times New Roman" panose="02020603050405020304" pitchFamily="18" charset="0"/>
                <a:cs typeface="Times New Roman" panose="02020603050405020304" pitchFamily="18" charset="0"/>
              </a:rPr>
              <a:t>Mrs </a:t>
            </a:r>
            <a:r>
              <a:rPr lang="en-GB" sz="1000" dirty="0">
                <a:solidFill>
                  <a:srgbClr val="4472C4"/>
                </a:solidFill>
                <a:latin typeface="Gill Sans MT" panose="020B0502020104020203" pitchFamily="34" charset="0"/>
                <a:ea typeface="Times New Roman" panose="02020603050405020304" pitchFamily="18" charset="0"/>
                <a:cs typeface="Times New Roman" panose="02020603050405020304" pitchFamily="18" charset="0"/>
              </a:rPr>
              <a:t>A Aston</a:t>
            </a:r>
            <a:r>
              <a:rPr lang="en-GB" sz="1000" dirty="0">
                <a:solidFill>
                  <a:srgbClr val="4472C4"/>
                </a:solidFill>
                <a:effectLst/>
                <a:latin typeface="Gill Sans MT" panose="020B0502020104020203" pitchFamily="34" charset="0"/>
                <a:ea typeface="Times New Roman" panose="02020603050405020304" pitchFamily="18" charset="0"/>
                <a:cs typeface="Times New Roman" panose="02020603050405020304" pitchFamily="18" charset="0"/>
              </a:rPr>
              <a:t> - DSL and pastoral wellbeing lead.</a:t>
            </a:r>
          </a:p>
          <a:p>
            <a:pPr marL="342900" lvl="0" indent="-342900">
              <a:lnSpc>
                <a:spcPts val="1025"/>
              </a:lnSpc>
              <a:buFont typeface="Symbol" panose="05050102010706020507" pitchFamily="18" charset="2"/>
              <a:buChar char=""/>
            </a:pPr>
            <a:endParaRPr lang="en-GB" sz="1000" dirty="0">
              <a:solidFill>
                <a:srgbClr val="4472C4"/>
              </a:solidFill>
              <a:latin typeface="Gill Sans MT" panose="020B0502020104020203" pitchFamily="34" charset="0"/>
              <a:ea typeface="Times New Roman" panose="02020603050405020304" pitchFamily="18" charset="0"/>
              <a:cs typeface="Times New Roman" panose="02020603050405020304" pitchFamily="18" charset="0"/>
            </a:endParaRPr>
          </a:p>
          <a:p>
            <a:pPr marL="342900" lvl="0" indent="-342900">
              <a:lnSpc>
                <a:spcPts val="1025"/>
              </a:lnSpc>
              <a:buFont typeface="Symbol" panose="05050102010706020507" pitchFamily="18" charset="2"/>
              <a:buChar char=""/>
            </a:pPr>
            <a:r>
              <a:rPr lang="en-GB" sz="1000" dirty="0">
                <a:solidFill>
                  <a:srgbClr val="4472C4"/>
                </a:solidFill>
                <a:effectLst/>
                <a:latin typeface="Gill Sans MT" panose="020B0502020104020203" pitchFamily="34" charset="0"/>
                <a:ea typeface="Times New Roman" panose="02020603050405020304" pitchFamily="18" charset="0"/>
                <a:cs typeface="Times New Roman" panose="02020603050405020304" pitchFamily="18" charset="0"/>
              </a:rPr>
              <a:t>Mrs S Owen –  DSL and mental health first aider</a:t>
            </a:r>
          </a:p>
          <a:p>
            <a:pPr lvl="0">
              <a:lnSpc>
                <a:spcPts val="1025"/>
              </a:lnSpc>
            </a:pPr>
            <a:endParaRPr lang="en-GB" sz="1000" dirty="0">
              <a:solidFill>
                <a:srgbClr val="4472C4"/>
              </a:solidFill>
              <a:effectLst/>
              <a:latin typeface="Gill Sans MT" panose="020B0502020104020203" pitchFamily="34" charset="0"/>
              <a:ea typeface="Times New Roman" panose="02020603050405020304" pitchFamily="18" charset="0"/>
              <a:cs typeface="Times New Roman" panose="02020603050405020304" pitchFamily="18" charset="0"/>
            </a:endParaRPr>
          </a:p>
          <a:p>
            <a:pPr marL="342900" lvl="0" indent="-342900">
              <a:lnSpc>
                <a:spcPts val="1025"/>
              </a:lnSpc>
              <a:buFont typeface="Symbol" panose="05050102010706020507" pitchFamily="18" charset="2"/>
              <a:buChar char=""/>
            </a:pPr>
            <a:r>
              <a:rPr lang="en-GB" sz="1000" dirty="0">
                <a:solidFill>
                  <a:srgbClr val="4472C4"/>
                </a:solidFill>
                <a:latin typeface="Gill Sans MT" panose="020B0502020104020203" pitchFamily="34" charset="0"/>
                <a:ea typeface="Times New Roman" panose="02020603050405020304" pitchFamily="18" charset="0"/>
                <a:cs typeface="Times New Roman" panose="02020603050405020304" pitchFamily="18" charset="0"/>
              </a:rPr>
              <a:t>Mrs R Manners – DSL and SBM</a:t>
            </a:r>
            <a:endParaRPr lang="en-GB" sz="1000" dirty="0">
              <a:solidFill>
                <a:srgbClr val="4472C4"/>
              </a:solidFill>
              <a:effectLst/>
              <a:latin typeface="Gill Sans MT" panose="020B0502020104020203" pitchFamily="34" charset="0"/>
              <a:ea typeface="Times New Roman" panose="02020603050405020304" pitchFamily="18" charset="0"/>
              <a:cs typeface="Times New Roman" panose="02020603050405020304" pitchFamily="18" charset="0"/>
            </a:endParaRPr>
          </a:p>
          <a:p>
            <a:pPr marL="342900" lvl="0" indent="-342900">
              <a:lnSpc>
                <a:spcPts val="1025"/>
              </a:lnSpc>
              <a:buFont typeface="Symbol" panose="05050102010706020507" pitchFamily="18" charset="2"/>
              <a:buChar char=""/>
            </a:pPr>
            <a:endParaRPr lang="en-GB" sz="1000" dirty="0">
              <a:solidFill>
                <a:srgbClr val="4472C4"/>
              </a:solidFill>
              <a:effectLst/>
              <a:latin typeface="Gill Sans MT" panose="020B0502020104020203" pitchFamily="34" charset="0"/>
              <a:ea typeface="Calibri" panose="020F0502020204030204" pitchFamily="34" charset="0"/>
              <a:cs typeface="Times New Roman" panose="02020603050405020304" pitchFamily="18" charset="0"/>
            </a:endParaRPr>
          </a:p>
          <a:p>
            <a:pPr marL="342900" lvl="0" indent="-342900">
              <a:lnSpc>
                <a:spcPts val="1025"/>
              </a:lnSpc>
              <a:buFont typeface="Symbol" panose="05050102010706020507" pitchFamily="18" charset="2"/>
              <a:buChar char=""/>
            </a:pPr>
            <a:r>
              <a:rPr lang="en-GB" sz="1000" dirty="0">
                <a:solidFill>
                  <a:srgbClr val="4472C4"/>
                </a:solidFill>
                <a:latin typeface="Gill Sans MT" panose="020B0502020104020203" pitchFamily="34" charset="0"/>
                <a:ea typeface="Calibri" panose="020F0502020204030204" pitchFamily="34" charset="0"/>
                <a:cs typeface="Times New Roman" panose="02020603050405020304" pitchFamily="18" charset="0"/>
              </a:rPr>
              <a:t>Dr N </a:t>
            </a:r>
            <a:r>
              <a:rPr lang="en-GB" sz="1000" dirty="0" err="1">
                <a:solidFill>
                  <a:srgbClr val="4472C4"/>
                </a:solidFill>
                <a:latin typeface="Gill Sans MT" panose="020B0502020104020203" pitchFamily="34" charset="0"/>
                <a:ea typeface="Calibri" panose="020F0502020204030204" pitchFamily="34" charset="0"/>
                <a:cs typeface="Times New Roman" panose="02020603050405020304" pitchFamily="18" charset="0"/>
              </a:rPr>
              <a:t>Ruggins</a:t>
            </a:r>
            <a:r>
              <a:rPr lang="en-GB" sz="1000" dirty="0">
                <a:solidFill>
                  <a:srgbClr val="4472C4"/>
                </a:solidFill>
                <a:latin typeface="Gill Sans MT" panose="020B0502020104020203" pitchFamily="34" charset="0"/>
                <a:ea typeface="Calibri" panose="020F0502020204030204" pitchFamily="34" charset="0"/>
                <a:cs typeface="Times New Roman" panose="02020603050405020304" pitchFamily="18" charset="0"/>
              </a:rPr>
              <a:t> – Safeguarding Governor</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en-GB" sz="1000" dirty="0">
                <a:solidFill>
                  <a:srgbClr val="4472C4"/>
                </a:solidFill>
                <a:effectLst/>
                <a:latin typeface="Gill Sans MT" panose="020B0502020104020203" pitchFamily="34" charset="0"/>
                <a:ea typeface="Times New Roman" panose="02020603050405020304" pitchFamily="18" charset="0"/>
                <a:cs typeface="Times New Roman" panose="02020603050405020304" pitchFamily="18" charset="0"/>
              </a:rPr>
              <a:t>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025"/>
              </a:lnSpc>
              <a:buFont typeface="Symbol" panose="05050102010706020507" pitchFamily="18" charset="2"/>
              <a:buChar char=""/>
            </a:pPr>
            <a:r>
              <a:rPr lang="en-GB" sz="1000" dirty="0">
                <a:solidFill>
                  <a:srgbClr val="4472C4"/>
                </a:solidFill>
                <a:effectLst/>
                <a:latin typeface="Gill Sans MT" panose="020B0502020104020203" pitchFamily="34" charset="0"/>
                <a:ea typeface="Times New Roman" panose="02020603050405020304" pitchFamily="18" charset="0"/>
                <a:cs typeface="Times New Roman" panose="02020603050405020304" pitchFamily="18" charset="0"/>
              </a:rPr>
              <a:t>Miss K Whiting –Mental Health First Aider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en-GB" sz="1000" dirty="0">
                <a:solidFill>
                  <a:srgbClr val="4472C4"/>
                </a:solidFill>
                <a:effectLst/>
                <a:latin typeface="Gill Sans MT" panose="020B0502020104020203" pitchFamily="34" charset="0"/>
                <a:ea typeface="Times New Roman" panose="02020603050405020304" pitchFamily="18" charset="0"/>
                <a:cs typeface="Times New Roman" panose="02020603050405020304" pitchFamily="18" charset="0"/>
              </a:rPr>
              <a:t>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025"/>
              </a:lnSpc>
              <a:spcAft>
                <a:spcPts val="800"/>
              </a:spcAft>
              <a:buFont typeface="Symbol" panose="05050102010706020507" pitchFamily="18" charset="2"/>
              <a:buChar char=""/>
            </a:pPr>
            <a:r>
              <a:rPr lang="en-GB" sz="1000" dirty="0">
                <a:solidFill>
                  <a:srgbClr val="4472C4"/>
                </a:solidFill>
                <a:effectLst/>
                <a:latin typeface="Gill Sans MT" panose="020B0502020104020203" pitchFamily="34" charset="0"/>
                <a:ea typeface="Times New Roman" panose="02020603050405020304" pitchFamily="18" charset="0"/>
                <a:cs typeface="Times New Roman" panose="02020603050405020304" pitchFamily="18" charset="0"/>
              </a:rPr>
              <a:t>Mrs E Davies –  SENDCO</a:t>
            </a:r>
            <a:endParaRPr lang="en-GB" sz="1050" dirty="0">
              <a:solidFill>
                <a:srgbClr val="4472C4"/>
              </a:solidFill>
              <a:latin typeface="Gill Sans MT" panose="020B0502020104020203"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r>
              <a:rPr lang="en-GB" sz="900" b="1" dirty="0">
                <a:solidFill>
                  <a:srgbClr val="808080"/>
                </a:solidFill>
                <a:effectLst/>
                <a:latin typeface="Gill Sans MT" panose="020B0502020104020203" pitchFamily="34" charset="0"/>
                <a:ea typeface="Calibri" panose="020F0502020204030204" pitchFamily="34" charset="0"/>
                <a:cs typeface="Times New Roman" panose="02020603050405020304" pitchFamily="18" charset="0"/>
              </a:rPr>
              <a:t>Designated Safeguarding Leads can be accessed via our safeguarding email</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800" b="1" u="sng" dirty="0">
                <a:solidFill>
                  <a:srgbClr val="4472C4"/>
                </a:solidFill>
                <a:effectLst/>
                <a:latin typeface="Gill Sans MT" panose="020B0502020104020203" pitchFamily="34" charset="0"/>
                <a:ea typeface="Calibri" panose="020F0502020204030204" pitchFamily="34" charset="0"/>
                <a:cs typeface="Times New Roman" panose="02020603050405020304" pitchFamily="18" charset="0"/>
                <a:hlinkClick r:id="rId2"/>
              </a:rPr>
              <a:t>safeguarding@williamgilbertend.derbyshire.sch.uk</a:t>
            </a:r>
            <a:r>
              <a:rPr lang="en-GB" sz="800" b="1" dirty="0">
                <a:solidFill>
                  <a:srgbClr val="4472C4"/>
                </a:solidFill>
                <a:effectLst/>
                <a:latin typeface="Gill Sans MT" panose="020B0502020104020203" pitchFamily="34" charset="0"/>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800" b="1" dirty="0">
                <a:effectLst/>
                <a:latin typeface="Gill Sans MT" panose="020B0502020104020203" pitchFamily="34" charset="0"/>
                <a:ea typeface="Calibri" panose="020F0502020204030204" pitchFamily="34" charset="0"/>
                <a:cs typeface="Times New Roman" panose="02020603050405020304" pitchFamily="18" charset="0"/>
              </a:rPr>
              <a:t>If you believe that a child or an adult is at immediate risk of harm and in need of protection then you should call the Police - 999, straight away.</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800" b="1" dirty="0">
                <a:effectLst/>
                <a:latin typeface="Gill Sans MT" panose="020B0502020104020203" pitchFamily="34" charset="0"/>
                <a:ea typeface="Calibri" panose="020F0502020204030204" pitchFamily="34" charset="0"/>
                <a:cs typeface="Times New Roman" panose="02020603050405020304" pitchFamily="18" charset="0"/>
              </a:rPr>
              <a:t>Alternatively, if you want advice from the Police and the child or adult is not in immediate need of protection, you can call the Police on the telephone number 101.</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b="1" dirty="0">
                <a:solidFill>
                  <a:srgbClr val="4472C4"/>
                </a:solidFill>
                <a:effectLst/>
                <a:latin typeface="Gill Sans MT" panose="020B0502020104020203" pitchFamily="34"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b="1" dirty="0">
                <a:solidFill>
                  <a:srgbClr val="4472C4"/>
                </a:solidFill>
                <a:effectLst/>
                <a:latin typeface="Gill Sans MT" panose="020B0502020104020203"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69FAD662-4192-6D89-33C0-A1ACFABB9679}"/>
              </a:ext>
            </a:extLst>
          </p:cNvPr>
          <p:cNvSpPr txBox="1"/>
          <p:nvPr/>
        </p:nvSpPr>
        <p:spPr>
          <a:xfrm>
            <a:off x="142322" y="7209643"/>
            <a:ext cx="4548010" cy="2313582"/>
          </a:xfrm>
          <a:prstGeom prst="rect">
            <a:avLst/>
          </a:prstGeom>
          <a:noFill/>
        </p:spPr>
        <p:txBody>
          <a:bodyPr wrap="square" numCol="1" rtlCol="0">
            <a:spAutoFit/>
          </a:bodyPr>
          <a:lstStyle/>
          <a:p>
            <a:pPr>
              <a:lnSpc>
                <a:spcPct val="107000"/>
              </a:lnSpc>
            </a:pPr>
            <a:r>
              <a:rPr lang="en-GB" sz="1100" b="1" dirty="0">
                <a:solidFill>
                  <a:srgbClr val="FF0000"/>
                </a:solidFill>
                <a:effectLst/>
                <a:latin typeface="Gill Sans MT" panose="020B0502020104020203" pitchFamily="34" charset="0"/>
                <a:ea typeface="Arial" panose="020B0604020202020204" pitchFamily="34" charset="0"/>
                <a:cs typeface="Times New Roman" panose="02020603050405020304" pitchFamily="18" charset="0"/>
              </a:rPr>
              <a:t>Here are some examples coming this term that you can discuss with your child</a:t>
            </a:r>
          </a:p>
          <a:p>
            <a:pPr marL="171450" indent="-171450">
              <a:lnSpc>
                <a:spcPct val="107000"/>
              </a:lnSpc>
              <a:buFont typeface="Arial" panose="020B0604020202020204" pitchFamily="34" charset="0"/>
              <a:buChar char="•"/>
            </a:pPr>
            <a:r>
              <a:rPr lang="en-GB" sz="1000" dirty="0">
                <a:solidFill>
                  <a:srgbClr val="0070C0"/>
                </a:solidFill>
                <a:effectLst/>
                <a:latin typeface="Gill Sans MT" panose="020B0502020104020203" pitchFamily="34" charset="0"/>
                <a:ea typeface="Arial" panose="020B0604020202020204" pitchFamily="34" charset="0"/>
                <a:cs typeface="Times New Roman" panose="02020603050405020304" pitchFamily="18" charset="0"/>
              </a:rPr>
              <a:t>Weekly Safeguarding Awareness Assemblies covering the following topics this term –Online </a:t>
            </a:r>
            <a:r>
              <a:rPr lang="en-GB" sz="1000" dirty="0">
                <a:solidFill>
                  <a:srgbClr val="0070C0"/>
                </a:solidFill>
                <a:latin typeface="Gill Sans MT" panose="020B0502020104020203" pitchFamily="34" charset="0"/>
                <a:ea typeface="Arial" panose="020B0604020202020204" pitchFamily="34" charset="0"/>
                <a:cs typeface="Times New Roman" panose="02020603050405020304" pitchFamily="18" charset="0"/>
              </a:rPr>
              <a:t>Safety- Safer internet day 10</a:t>
            </a:r>
            <a:r>
              <a:rPr lang="en-GB" sz="1000" baseline="30000" dirty="0">
                <a:solidFill>
                  <a:srgbClr val="0070C0"/>
                </a:solidFill>
                <a:latin typeface="Gill Sans MT" panose="020B0502020104020203" pitchFamily="34" charset="0"/>
                <a:ea typeface="Arial" panose="020B0604020202020204" pitchFamily="34" charset="0"/>
                <a:cs typeface="Times New Roman" panose="02020603050405020304" pitchFamily="18" charset="0"/>
              </a:rPr>
              <a:t>th</a:t>
            </a:r>
            <a:r>
              <a:rPr lang="en-GB" sz="1000" dirty="0">
                <a:solidFill>
                  <a:srgbClr val="0070C0"/>
                </a:solidFill>
                <a:latin typeface="Gill Sans MT" panose="020B0502020104020203" pitchFamily="34" charset="0"/>
                <a:ea typeface="Arial" panose="020B0604020202020204" pitchFamily="34" charset="0"/>
                <a:cs typeface="Times New Roman" panose="02020603050405020304" pitchFamily="18" charset="0"/>
              </a:rPr>
              <a:t> February 2026, </a:t>
            </a:r>
            <a:r>
              <a:rPr lang="en-GB" sz="1000" dirty="0">
                <a:solidFill>
                  <a:srgbClr val="0070C0"/>
                </a:solidFill>
                <a:effectLst/>
                <a:latin typeface="Gill Sans MT" panose="020B0502020104020203" pitchFamily="34" charset="0"/>
                <a:ea typeface="Arial" panose="020B0604020202020204" pitchFamily="34" charset="0"/>
                <a:cs typeface="Times New Roman" panose="02020603050405020304" pitchFamily="18" charset="0"/>
              </a:rPr>
              <a:t>Anxiety – Children’s Mental Health Week 9</a:t>
            </a:r>
            <a:r>
              <a:rPr lang="en-GB" sz="1000" baseline="30000" dirty="0">
                <a:solidFill>
                  <a:srgbClr val="0070C0"/>
                </a:solidFill>
                <a:effectLst/>
                <a:latin typeface="Gill Sans MT" panose="020B0502020104020203" pitchFamily="34" charset="0"/>
                <a:ea typeface="Arial" panose="020B0604020202020204" pitchFamily="34" charset="0"/>
                <a:cs typeface="Times New Roman" panose="02020603050405020304" pitchFamily="18" charset="0"/>
              </a:rPr>
              <a:t>th</a:t>
            </a:r>
            <a:r>
              <a:rPr lang="en-GB" sz="1000" dirty="0">
                <a:solidFill>
                  <a:srgbClr val="0070C0"/>
                </a:solidFill>
                <a:effectLst/>
                <a:latin typeface="Gill Sans MT" panose="020B0502020104020203" pitchFamily="34" charset="0"/>
                <a:ea typeface="Arial" panose="020B0604020202020204" pitchFamily="34" charset="0"/>
                <a:cs typeface="Times New Roman" panose="02020603050405020304" pitchFamily="18" charset="0"/>
              </a:rPr>
              <a:t> – 15</a:t>
            </a:r>
            <a:r>
              <a:rPr lang="en-GB" sz="1000" baseline="30000" dirty="0">
                <a:solidFill>
                  <a:srgbClr val="0070C0"/>
                </a:solidFill>
                <a:effectLst/>
                <a:latin typeface="Gill Sans MT" panose="020B0502020104020203" pitchFamily="34" charset="0"/>
                <a:ea typeface="Arial" panose="020B0604020202020204" pitchFamily="34" charset="0"/>
                <a:cs typeface="Times New Roman" panose="02020603050405020304" pitchFamily="18" charset="0"/>
              </a:rPr>
              <a:t>th</a:t>
            </a:r>
            <a:r>
              <a:rPr lang="en-GB" sz="1000" dirty="0">
                <a:solidFill>
                  <a:srgbClr val="0070C0"/>
                </a:solidFill>
                <a:effectLst/>
                <a:latin typeface="Gill Sans MT" panose="020B0502020104020203" pitchFamily="34" charset="0"/>
                <a:ea typeface="Arial" panose="020B0604020202020204" pitchFamily="34" charset="0"/>
                <a:cs typeface="Times New Roman" panose="02020603050405020304" pitchFamily="18" charset="0"/>
              </a:rPr>
              <a:t> February 2026,  Safety in the Home – </a:t>
            </a:r>
            <a:r>
              <a:rPr lang="en-GB" sz="1000" dirty="0">
                <a:solidFill>
                  <a:srgbClr val="0070C0"/>
                </a:solidFill>
                <a:latin typeface="Gill Sans MT" panose="020B0502020104020203" pitchFamily="34" charset="0"/>
                <a:ea typeface="Arial" panose="020B0604020202020204" pitchFamily="34" charset="0"/>
                <a:cs typeface="Times New Roman" panose="02020603050405020304" pitchFamily="18" charset="0"/>
              </a:rPr>
              <a:t>including the garden, w</a:t>
            </a:r>
            <a:r>
              <a:rPr lang="en-GB" sz="1000" dirty="0">
                <a:solidFill>
                  <a:srgbClr val="0070C0"/>
                </a:solidFill>
                <a:effectLst/>
                <a:latin typeface="Gill Sans MT" panose="020B0502020104020203" pitchFamily="34" charset="0"/>
                <a:ea typeface="Arial" panose="020B0604020202020204" pitchFamily="34" charset="0"/>
                <a:cs typeface="Times New Roman" panose="02020603050405020304" pitchFamily="18" charset="0"/>
              </a:rPr>
              <a:t>ater safety – frozen ponds/canals.</a:t>
            </a:r>
          </a:p>
          <a:p>
            <a:pPr marL="171450" indent="-171450">
              <a:lnSpc>
                <a:spcPct val="107000"/>
              </a:lnSpc>
              <a:buFont typeface="Arial" panose="020B0604020202020204" pitchFamily="34" charset="0"/>
              <a:buChar char="•"/>
            </a:pPr>
            <a:r>
              <a:rPr lang="en-GB" sz="1000" dirty="0">
                <a:solidFill>
                  <a:srgbClr val="0070C0"/>
                </a:solidFill>
                <a:effectLst/>
                <a:latin typeface="Gill Sans MT" panose="020B0502020104020203" pitchFamily="34" charset="0"/>
                <a:ea typeface="Arial" panose="020B0604020202020204" pitchFamily="34" charset="0"/>
                <a:cs typeface="Times New Roman" panose="02020603050405020304" pitchFamily="18" charset="0"/>
              </a:rPr>
              <a:t>Religious Education lessons reinforce messages of tolerance and respect for others. Opportunities to learn about other faiths and visit places of worship.</a:t>
            </a:r>
            <a:endParaRPr lang="en-GB" sz="1000" dirty="0">
              <a:latin typeface="Calibri" panose="020F0502020204030204" pitchFamily="34" charset="0"/>
              <a:ea typeface="Arial" panose="020B0604020202020204" pitchFamily="34" charset="0"/>
              <a:cs typeface="Times New Roman" panose="02020603050405020304" pitchFamily="18" charset="0"/>
            </a:endParaRPr>
          </a:p>
          <a:p>
            <a:pPr marL="171450" indent="-171450">
              <a:lnSpc>
                <a:spcPct val="107000"/>
              </a:lnSpc>
              <a:buFont typeface="Arial" panose="020B0604020202020204" pitchFamily="34" charset="0"/>
              <a:buChar char="•"/>
            </a:pPr>
            <a:r>
              <a:rPr lang="en-GB" sz="1000" dirty="0">
                <a:solidFill>
                  <a:srgbClr val="0070C0"/>
                </a:solidFill>
                <a:effectLst/>
                <a:latin typeface="Gill Sans MT" panose="020B0502020104020203" pitchFamily="34" charset="0"/>
                <a:ea typeface="Arial" panose="020B0604020202020204" pitchFamily="34" charset="0"/>
                <a:cs typeface="Times New Roman" panose="02020603050405020304" pitchFamily="18" charset="0"/>
              </a:rPr>
              <a:t>RSHE lessons – see knowledge mats on the school website for year group information</a:t>
            </a:r>
            <a:endParaRPr lang="en-GB" sz="1000" dirty="0">
              <a:latin typeface="Calibri" panose="020F0502020204030204" pitchFamily="34" charset="0"/>
              <a:ea typeface="Arial" panose="020B0604020202020204" pitchFamily="34" charset="0"/>
              <a:cs typeface="Times New Roman" panose="02020603050405020304" pitchFamily="18" charset="0"/>
            </a:endParaRPr>
          </a:p>
          <a:p>
            <a:pPr marL="171450" lvl="0" indent="-171450">
              <a:lnSpc>
                <a:spcPct val="88000"/>
              </a:lnSpc>
              <a:buFont typeface="Arial" panose="020B0604020202020204" pitchFamily="34" charset="0"/>
              <a:buChar char="•"/>
            </a:pPr>
            <a:r>
              <a:rPr lang="en-GB" sz="1000" dirty="0">
                <a:solidFill>
                  <a:srgbClr val="0070C0"/>
                </a:solidFill>
                <a:effectLst/>
                <a:latin typeface="Gill Sans MT" panose="020B0502020104020203" pitchFamily="34" charset="0"/>
                <a:ea typeface="Arial" panose="020B0604020202020204" pitchFamily="34" charset="0"/>
                <a:cs typeface="Times New Roman" panose="02020603050405020304" pitchFamily="18" charset="0"/>
              </a:rPr>
              <a:t>Engagement with charities that broaden pupils awareness, understanding and worldview – our school charity this year is The British Heart Foundation</a:t>
            </a:r>
            <a:endParaRPr lang="en-GB" sz="1000" dirty="0">
              <a:latin typeface="Gill Sans MT" panose="020B0502020104020203" pitchFamily="34" charset="0"/>
              <a:ea typeface="Arial" panose="020B0604020202020204" pitchFamily="34" charset="0"/>
              <a:cs typeface="Times New Roman" panose="02020603050405020304" pitchFamily="18" charset="0"/>
            </a:endParaRPr>
          </a:p>
          <a:p>
            <a:pPr marL="171450" lvl="0" indent="-171450">
              <a:lnSpc>
                <a:spcPct val="88000"/>
              </a:lnSpc>
              <a:buFont typeface="Arial" panose="020B0604020202020204" pitchFamily="34" charset="0"/>
              <a:buChar char="•"/>
            </a:pPr>
            <a:r>
              <a:rPr lang="en-GB" sz="1000" dirty="0">
                <a:solidFill>
                  <a:srgbClr val="0070C0"/>
                </a:solidFill>
                <a:latin typeface="Gill Sans MT" panose="020B0502020104020203" pitchFamily="34" charset="0"/>
                <a:ea typeface="Arial" panose="020B0604020202020204" pitchFamily="34" charset="0"/>
                <a:cs typeface="Times New Roman" panose="02020603050405020304" pitchFamily="18" charset="0"/>
              </a:rPr>
              <a:t>Visit from Saltmine Theatre company – can they share the 4 Space Code online safety rules they were taught during the performance? </a:t>
            </a:r>
            <a:endParaRPr lang="en-GB" sz="900" dirty="0">
              <a:latin typeface="Calibri" panose="020F0502020204030204" pitchFamily="34" charset="0"/>
              <a:ea typeface="Arial" panose="020B0604020202020204" pitchFamily="34" charset="0"/>
              <a:cs typeface="Times New Roman" panose="02020603050405020304" pitchFamily="18" charset="0"/>
            </a:endParaRPr>
          </a:p>
        </p:txBody>
      </p:sp>
      <p:pic>
        <p:nvPicPr>
          <p:cNvPr id="3074" name="Picture 2" descr="Safeguarding Children Course | Child Protection Training | Tutorak">
            <a:extLst>
              <a:ext uri="{FF2B5EF4-FFF2-40B4-BE49-F238E27FC236}">
                <a16:creationId xmlns:a16="http://schemas.microsoft.com/office/drawing/2014/main" id="{930A1361-1AFA-FEFA-6080-8A8C7E816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7365" y="9042400"/>
            <a:ext cx="940423" cy="705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321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E7C04E-FFBB-B8D6-21A3-4AA198AA6683}"/>
              </a:ext>
            </a:extLst>
          </p:cNvPr>
          <p:cNvSpPr/>
          <p:nvPr/>
        </p:nvSpPr>
        <p:spPr>
          <a:xfrm>
            <a:off x="0" y="0"/>
            <a:ext cx="6858000" cy="990600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1D26AFF0-C8A5-599C-4931-EC01EB3E91A3}"/>
              </a:ext>
            </a:extLst>
          </p:cNvPr>
          <p:cNvSpPr/>
          <p:nvPr/>
        </p:nvSpPr>
        <p:spPr>
          <a:xfrm>
            <a:off x="0" y="0"/>
            <a:ext cx="4020458" cy="9906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group of people in a room&#10;&#10;AI-generated content may be incorrect.">
            <a:extLst>
              <a:ext uri="{FF2B5EF4-FFF2-40B4-BE49-F238E27FC236}">
                <a16:creationId xmlns:a16="http://schemas.microsoft.com/office/drawing/2014/main" id="{0AA75914-A660-5F3F-9198-36114817D7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90549" y="7475479"/>
            <a:ext cx="2543626" cy="1907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group of people standing in a room&#10;&#10;AI-generated content may be incorrect.">
            <a:extLst>
              <a:ext uri="{FF2B5EF4-FFF2-40B4-BE49-F238E27FC236}">
                <a16:creationId xmlns:a16="http://schemas.microsoft.com/office/drawing/2014/main" id="{17BAF8E4-CBD5-3ECE-D3F0-EE01FAC44B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2938" y="7458221"/>
            <a:ext cx="2543629" cy="19077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erson in garment standing in front of a stage&#10;&#10;AI-generated content may be incorrect.">
            <a:extLst>
              <a:ext uri="{FF2B5EF4-FFF2-40B4-BE49-F238E27FC236}">
                <a16:creationId xmlns:a16="http://schemas.microsoft.com/office/drawing/2014/main" id="{ABCBA747-FE8D-0302-90C5-6C35EBF086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315298" y="7475479"/>
            <a:ext cx="2543626" cy="1907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66BAC740-E3C8-E6BB-F820-B5EFF2F156F7}"/>
              </a:ext>
            </a:extLst>
          </p:cNvPr>
          <p:cNvPicPr>
            <a:picLocks noChangeAspect="1"/>
          </p:cNvPicPr>
          <p:nvPr/>
        </p:nvPicPr>
        <p:blipFill>
          <a:blip r:embed="rId5"/>
          <a:stretch>
            <a:fillRect/>
          </a:stretch>
        </p:blipFill>
        <p:spPr>
          <a:xfrm>
            <a:off x="4132472" y="966303"/>
            <a:ext cx="2725528" cy="1433462"/>
          </a:xfrm>
          <a:prstGeom prst="rect">
            <a:avLst/>
          </a:prstGeom>
        </p:spPr>
      </p:pic>
      <p:pic>
        <p:nvPicPr>
          <p:cNvPr id="14" name="Picture 13">
            <a:extLst>
              <a:ext uri="{FF2B5EF4-FFF2-40B4-BE49-F238E27FC236}">
                <a16:creationId xmlns:a16="http://schemas.microsoft.com/office/drawing/2014/main" id="{41C168E8-E839-1C33-65CF-1CD116617886}"/>
              </a:ext>
            </a:extLst>
          </p:cNvPr>
          <p:cNvPicPr>
            <a:picLocks noChangeAspect="1"/>
          </p:cNvPicPr>
          <p:nvPr/>
        </p:nvPicPr>
        <p:blipFill>
          <a:blip r:embed="rId6"/>
          <a:stretch>
            <a:fillRect/>
          </a:stretch>
        </p:blipFill>
        <p:spPr>
          <a:xfrm>
            <a:off x="906555" y="3153734"/>
            <a:ext cx="4958774" cy="3632775"/>
          </a:xfrm>
          <a:prstGeom prst="rect">
            <a:avLst/>
          </a:prstGeom>
          <a:solidFill>
            <a:srgbClr val="FFFFFF">
              <a:shade val="85000"/>
            </a:srgbClr>
          </a:solidFill>
          <a:ln w="88900" cap="sq">
            <a:solidFill>
              <a:srgbClr val="CCEC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A picture containing icon&#10;&#10;Description automatically generated">
            <a:extLst>
              <a:ext uri="{FF2B5EF4-FFF2-40B4-BE49-F238E27FC236}">
                <a16:creationId xmlns:a16="http://schemas.microsoft.com/office/drawing/2014/main" id="{F03AC5A8-E874-62D7-A1F8-A0F2A0CBF8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31894" y="113347"/>
            <a:ext cx="430176" cy="680403"/>
          </a:xfrm>
          <a:prstGeom prst="rect">
            <a:avLst/>
          </a:prstGeom>
        </p:spPr>
      </p:pic>
      <p:sp>
        <p:nvSpPr>
          <p:cNvPr id="16" name="TextBox 15">
            <a:extLst>
              <a:ext uri="{FF2B5EF4-FFF2-40B4-BE49-F238E27FC236}">
                <a16:creationId xmlns:a16="http://schemas.microsoft.com/office/drawing/2014/main" id="{E02220A0-AA3B-1969-72C1-A378EE88B5D0}"/>
              </a:ext>
            </a:extLst>
          </p:cNvPr>
          <p:cNvSpPr txBox="1"/>
          <p:nvPr/>
        </p:nvSpPr>
        <p:spPr>
          <a:xfrm>
            <a:off x="95930" y="44143"/>
            <a:ext cx="4986209" cy="857351"/>
          </a:xfrm>
          <a:prstGeom prst="rect">
            <a:avLst/>
          </a:prstGeom>
          <a:noFill/>
        </p:spPr>
        <p:txBody>
          <a:bodyPr wrap="square">
            <a:spAutoFit/>
          </a:bodyPr>
          <a:lstStyle/>
          <a:p>
            <a:pPr marL="0" marR="0" lvl="0" indent="0" defTabSz="4572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FFC000"/>
                </a:solidFill>
                <a:effectLst/>
                <a:uLnTx/>
                <a:uFillTx/>
                <a:latin typeface="Gill Sans MT" panose="020B0502020104020203" pitchFamily="34" charset="0"/>
                <a:ea typeface="Calibri" panose="020F0502020204030204" pitchFamily="34" charset="0"/>
                <a:cs typeface="Times New Roman" panose="02020603050405020304" pitchFamily="18" charset="0"/>
              </a:rPr>
              <a:t>Building Digitally Resilient Citizens </a:t>
            </a:r>
            <a:endParaRPr lang="en-GB" sz="1800" b="1" dirty="0">
              <a:solidFill>
                <a:srgbClr val="FFC000"/>
              </a:solidFill>
              <a:latin typeface="Gill Sans MT" panose="020B0502020104020203"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A489417D-87A4-F602-4C86-950A2C5FE622}"/>
              </a:ext>
            </a:extLst>
          </p:cNvPr>
          <p:cNvSpPr txBox="1"/>
          <p:nvPr/>
        </p:nvSpPr>
        <p:spPr>
          <a:xfrm>
            <a:off x="0" y="986970"/>
            <a:ext cx="4020458" cy="1930785"/>
          </a:xfrm>
          <a:prstGeom prst="rect">
            <a:avLst/>
          </a:prstGeom>
          <a:solidFill>
            <a:schemeClr val="accent5">
              <a:lumMod val="20000"/>
              <a:lumOff val="80000"/>
            </a:schemeClr>
          </a:solidFill>
        </p:spPr>
        <p:txBody>
          <a:bodyPr wrap="square" rtlCol="0">
            <a:spAutoFit/>
          </a:bodyPr>
          <a:lstStyle/>
          <a:p>
            <a:pPr algn="ctr">
              <a:lnSpc>
                <a:spcPct val="115000"/>
              </a:lnSpc>
              <a:spcAft>
                <a:spcPts val="800"/>
              </a:spcAft>
              <a:buNone/>
            </a:pPr>
            <a:r>
              <a:rPr lang="en-GB" sz="1200" b="1" kern="100" dirty="0">
                <a:effectLst/>
                <a:latin typeface="Gill Sans MT" panose="020B0502020104020203" pitchFamily="34" charset="0"/>
                <a:ea typeface="Aptos" panose="020B0004020202020204" pitchFamily="34" charset="0"/>
                <a:cs typeface="Times New Roman" panose="02020603050405020304" pitchFamily="18" charset="0"/>
              </a:rPr>
              <a:t>Saltmine Theatre Company Visit William Gilbert</a:t>
            </a:r>
            <a:endParaRPr lang="en-GB" sz="1200" kern="100" dirty="0">
              <a:effectLst/>
              <a:latin typeface="Gill Sans MT" panose="020B0502020104020203" pitchFamily="34" charset="0"/>
              <a:ea typeface="Aptos" panose="020B0004020202020204" pitchFamily="34" charset="0"/>
              <a:cs typeface="Times New Roman" panose="02020603050405020304" pitchFamily="18" charset="0"/>
            </a:endParaRPr>
          </a:p>
          <a:p>
            <a:pPr>
              <a:buNone/>
            </a:pPr>
            <a:r>
              <a:rPr lang="en-GB" sz="1100" dirty="0">
                <a:latin typeface="Gill Sans MT" panose="020B0502020104020203" pitchFamily="34" charset="0"/>
              </a:rPr>
              <a:t>Children thoroughly enjoyed watching the Saltmine Theatre Company’s performance called Blast Off and took part in an interactive workshop which explored how we can safely use the internet. Blast Off uses the analogy of space to represent the internet and follows the story of Imogen, a young girl who is old enough to journey into “space” on her own. To help protect them, pupils learn the importance of following the Space Code. Below is the Space Code that was taught to the children to support them when they are online. </a:t>
            </a:r>
            <a:endParaRPr lang="en-GB" sz="1100" dirty="0">
              <a:solidFill>
                <a:prstClr val="black"/>
              </a:solidFill>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33336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1ADD2-CF67-C745-4838-C60694A52FE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3496C59-5E39-D9F6-6484-C92150AA11A2}"/>
              </a:ext>
            </a:extLst>
          </p:cNvPr>
          <p:cNvSpPr/>
          <p:nvPr/>
        </p:nvSpPr>
        <p:spPr>
          <a:xfrm>
            <a:off x="0" y="0"/>
            <a:ext cx="6858000" cy="990600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4112FD3E-ECEF-FF8B-C72A-83D3A1575074}"/>
              </a:ext>
            </a:extLst>
          </p:cNvPr>
          <p:cNvSpPr/>
          <p:nvPr/>
        </p:nvSpPr>
        <p:spPr>
          <a:xfrm>
            <a:off x="0" y="0"/>
            <a:ext cx="4020458" cy="9906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88FE18D1-A93C-F3B6-0C97-92C1CE016D8E}"/>
              </a:ext>
            </a:extLst>
          </p:cNvPr>
          <p:cNvSpPr txBox="1"/>
          <p:nvPr/>
        </p:nvSpPr>
        <p:spPr>
          <a:xfrm>
            <a:off x="0" y="688872"/>
            <a:ext cx="4020458" cy="2269339"/>
          </a:xfrm>
          <a:prstGeom prst="rect">
            <a:avLst/>
          </a:prstGeom>
          <a:solidFill>
            <a:schemeClr val="accent5">
              <a:lumMod val="20000"/>
              <a:lumOff val="80000"/>
            </a:schemeClr>
          </a:solidFill>
        </p:spPr>
        <p:txBody>
          <a:bodyPr wrap="square" rtlCol="0">
            <a:spAutoFit/>
          </a:bodyPr>
          <a:lstStyle/>
          <a:p>
            <a:pPr algn="ctr">
              <a:lnSpc>
                <a:spcPct val="115000"/>
              </a:lnSpc>
              <a:spcAft>
                <a:spcPts val="800"/>
              </a:spcAft>
              <a:buNone/>
            </a:pPr>
            <a:r>
              <a:rPr lang="en-GB" sz="1200" b="1" kern="100" dirty="0">
                <a:solidFill>
                  <a:srgbClr val="002060"/>
                </a:solidFill>
                <a:effectLst/>
                <a:latin typeface="Gill Sans MT" panose="020B0502020104020203" pitchFamily="34" charset="0"/>
                <a:ea typeface="Aptos" panose="020B0004020202020204" pitchFamily="34" charset="0"/>
                <a:cs typeface="Times New Roman" panose="02020603050405020304" pitchFamily="18" charset="0"/>
              </a:rPr>
              <a:t>Safer Internet Day 2026 – Smart Tech, Safe Choices</a:t>
            </a:r>
            <a:endParaRPr lang="en-GB" sz="1200" kern="100" dirty="0">
              <a:solidFill>
                <a:srgbClr val="002060"/>
              </a:solidFill>
              <a:effectLst/>
              <a:latin typeface="Gill Sans MT" panose="020B0502020104020203" pitchFamily="34" charset="0"/>
              <a:ea typeface="Aptos" panose="020B0004020202020204" pitchFamily="34" charset="0"/>
              <a:cs typeface="Times New Roman" panose="02020603050405020304" pitchFamily="18" charset="0"/>
            </a:endParaRPr>
          </a:p>
          <a:p>
            <a:pPr>
              <a:buNone/>
            </a:pPr>
            <a:r>
              <a:rPr lang="en-GB" sz="1100" dirty="0">
                <a:solidFill>
                  <a:srgbClr val="002060"/>
                </a:solidFill>
                <a:effectLst/>
                <a:latin typeface="Gill Sans MT" panose="020B0502020104020203" pitchFamily="34" charset="0"/>
                <a:ea typeface="Aptos" panose="020B0004020202020204" pitchFamily="34" charset="0"/>
                <a:cs typeface="Times New Roman" panose="02020603050405020304" pitchFamily="18" charset="0"/>
              </a:rPr>
              <a:t>Safer Internet Day 2026 will take place on </a:t>
            </a:r>
            <a:r>
              <a:rPr lang="en-GB" sz="1100" b="1" dirty="0">
                <a:solidFill>
                  <a:srgbClr val="002060"/>
                </a:solidFill>
                <a:effectLst/>
                <a:latin typeface="Gill Sans MT" panose="020B0502020104020203" pitchFamily="34" charset="0"/>
                <a:ea typeface="Aptos" panose="020B0004020202020204" pitchFamily="34" charset="0"/>
                <a:cs typeface="Times New Roman" panose="02020603050405020304" pitchFamily="18" charset="0"/>
              </a:rPr>
              <a:t>10th February 2026</a:t>
            </a:r>
            <a:r>
              <a:rPr lang="en-GB" sz="1100" dirty="0">
                <a:solidFill>
                  <a:srgbClr val="002060"/>
                </a:solidFill>
                <a:effectLst/>
                <a:latin typeface="Gill Sans MT" panose="020B0502020104020203" pitchFamily="34" charset="0"/>
                <a:ea typeface="Aptos" panose="020B0004020202020204" pitchFamily="34" charset="0"/>
                <a:cs typeface="Times New Roman" panose="02020603050405020304" pitchFamily="18" charset="0"/>
              </a:rPr>
              <a:t>, with celebrations and learning based around the theme </a:t>
            </a:r>
            <a:r>
              <a:rPr lang="en-GB" sz="1100" b="1" dirty="0">
                <a:solidFill>
                  <a:srgbClr val="002060"/>
                </a:solidFill>
                <a:effectLst/>
                <a:latin typeface="Gill Sans MT" panose="020B0502020104020203" pitchFamily="34" charset="0"/>
                <a:ea typeface="Aptos" panose="020B0004020202020204" pitchFamily="34" charset="0"/>
                <a:cs typeface="Times New Roman" panose="02020603050405020304" pitchFamily="18" charset="0"/>
              </a:rPr>
              <a:t>“Smart tech, safe choices – exploring the safe and responsible use of AI.”</a:t>
            </a:r>
            <a:r>
              <a:rPr lang="en-GB" sz="1100" dirty="0">
                <a:solidFill>
                  <a:srgbClr val="002060"/>
                </a:solidFill>
                <a:effectLst/>
                <a:latin typeface="Gill Sans MT" panose="020B0502020104020203" pitchFamily="34" charset="0"/>
                <a:ea typeface="Aptos" panose="020B0004020202020204" pitchFamily="34" charset="0"/>
                <a:cs typeface="Times New Roman" panose="02020603050405020304" pitchFamily="18" charset="0"/>
              </a:rPr>
              <a:t> This year’s theme recognises how deeply AI tools</a:t>
            </a:r>
            <a:r>
              <a:rPr lang="en-GB" sz="1100" dirty="0">
                <a:solidFill>
                  <a:srgbClr val="002060"/>
                </a:solidFill>
                <a:latin typeface="Gill Sans MT" panose="020B0502020104020203" pitchFamily="34" charset="0"/>
                <a:ea typeface="Aptos" panose="020B0004020202020204" pitchFamily="34" charset="0"/>
                <a:cs typeface="Times New Roman" panose="02020603050405020304" pitchFamily="18" charset="0"/>
              </a:rPr>
              <a:t> - </a:t>
            </a:r>
            <a:r>
              <a:rPr lang="en-GB" sz="1100" dirty="0">
                <a:solidFill>
                  <a:srgbClr val="002060"/>
                </a:solidFill>
                <a:effectLst/>
                <a:latin typeface="Gill Sans MT" panose="020B0502020104020203" pitchFamily="34" charset="0"/>
                <a:ea typeface="Aptos" panose="020B0004020202020204" pitchFamily="34" charset="0"/>
                <a:cs typeface="Times New Roman" panose="02020603050405020304" pitchFamily="18" charset="0"/>
              </a:rPr>
              <a:t>such as chatbots, voice assistants, filters, gaming features and personalised recommendation systems - are woven into children’s everyday digital lives. </a:t>
            </a:r>
          </a:p>
          <a:p>
            <a:r>
              <a:rPr lang="en-GB" sz="1100" kern="100" dirty="0">
                <a:solidFill>
                  <a:srgbClr val="002060"/>
                </a:solidFill>
                <a:latin typeface="Gill Sans MT" panose="020B0502020104020203" pitchFamily="34" charset="0"/>
                <a:ea typeface="Aptos" panose="020B0004020202020204" pitchFamily="34" charset="0"/>
                <a:cs typeface="Times New Roman" panose="02020603050405020304" pitchFamily="18" charset="0"/>
              </a:rPr>
              <a:t>Using the internet safely and positively continues to be a key message we promote at William Gilbert School, and Safer Internet Day provides a valuable opportunity to revisit those important conversations with pupils and families.</a:t>
            </a:r>
          </a:p>
        </p:txBody>
      </p:sp>
      <p:sp>
        <p:nvSpPr>
          <p:cNvPr id="5" name="TextBox 4">
            <a:extLst>
              <a:ext uri="{FF2B5EF4-FFF2-40B4-BE49-F238E27FC236}">
                <a16:creationId xmlns:a16="http://schemas.microsoft.com/office/drawing/2014/main" id="{4E68C795-3CF3-0263-C510-EA4550B5158E}"/>
              </a:ext>
            </a:extLst>
          </p:cNvPr>
          <p:cNvSpPr txBox="1"/>
          <p:nvPr/>
        </p:nvSpPr>
        <p:spPr>
          <a:xfrm>
            <a:off x="178594" y="113347"/>
            <a:ext cx="4420961" cy="462178"/>
          </a:xfrm>
          <a:prstGeom prst="rect">
            <a:avLst/>
          </a:prstGeom>
          <a:noFill/>
        </p:spPr>
        <p:txBody>
          <a:bodyPr wrap="square">
            <a:spAutoFit/>
          </a:bodyPr>
          <a:lstStyle/>
          <a:p>
            <a:pPr marL="0" marR="0" lvl="0" indent="0" defTabSz="4572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FFC000"/>
                </a:solidFill>
                <a:effectLst/>
                <a:uLnTx/>
                <a:uFillTx/>
                <a:latin typeface="Gill Sans MT" panose="020B0502020104020203" pitchFamily="34" charset="0"/>
                <a:ea typeface="Calibri" panose="020F0502020204030204" pitchFamily="34" charset="0"/>
                <a:cs typeface="Times New Roman" panose="02020603050405020304" pitchFamily="18" charset="0"/>
              </a:rPr>
              <a:t>Keeping Safe Online</a:t>
            </a:r>
            <a:endParaRPr lang="en-GB" sz="1800" b="1" dirty="0">
              <a:solidFill>
                <a:srgbClr val="FFC000"/>
              </a:solidFill>
              <a:latin typeface="Gill Sans MT" panose="020B0502020104020203" pitchFamily="34" charset="0"/>
              <a:ea typeface="Calibri" panose="020F0502020204030204" pitchFamily="34" charset="0"/>
              <a:cs typeface="Times New Roman" panose="02020603050405020304" pitchFamily="18" charset="0"/>
            </a:endParaRPr>
          </a:p>
        </p:txBody>
      </p:sp>
      <p:pic>
        <p:nvPicPr>
          <p:cNvPr id="7" name="Picture 6" descr="A picture containing icon&#10;&#10;Description automatically generated">
            <a:extLst>
              <a:ext uri="{FF2B5EF4-FFF2-40B4-BE49-F238E27FC236}">
                <a16:creationId xmlns:a16="http://schemas.microsoft.com/office/drawing/2014/main" id="{DE5EF422-A163-D37F-AD57-6293986AC9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1894" y="113347"/>
            <a:ext cx="430176" cy="680403"/>
          </a:xfrm>
          <a:prstGeom prst="rect">
            <a:avLst/>
          </a:prstGeom>
        </p:spPr>
      </p:pic>
      <p:pic>
        <p:nvPicPr>
          <p:cNvPr id="4098" name="Picture 2" descr="🚀 Get ready for Safer Internet Day 2026 by ordering your free #SID2026  pack and wristbands! 📢 There are lots of simple and fun ways for everyone  to join the celebrations on">
            <a:extLst>
              <a:ext uri="{FF2B5EF4-FFF2-40B4-BE49-F238E27FC236}">
                <a16:creationId xmlns:a16="http://schemas.microsoft.com/office/drawing/2014/main" id="{8FC7CF2B-A98D-8C3D-6763-8EAE570736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596"/>
          <a:stretch>
            <a:fillRect/>
          </a:stretch>
        </p:blipFill>
        <p:spPr bwMode="auto">
          <a:xfrm>
            <a:off x="4199052" y="344436"/>
            <a:ext cx="2023636" cy="208236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266BD5E5-00DE-C3C1-34D0-8EBDCE75879C}"/>
              </a:ext>
            </a:extLst>
          </p:cNvPr>
          <p:cNvSpPr txBox="1"/>
          <p:nvPr/>
        </p:nvSpPr>
        <p:spPr>
          <a:xfrm>
            <a:off x="18250" y="6374264"/>
            <a:ext cx="6858000" cy="3416320"/>
          </a:xfrm>
          <a:prstGeom prst="rect">
            <a:avLst/>
          </a:prstGeom>
          <a:solidFill>
            <a:schemeClr val="bg1"/>
          </a:solidFill>
          <a:ln w="38100">
            <a:solidFill>
              <a:srgbClr val="4472C4"/>
            </a:solidFill>
          </a:ln>
        </p:spPr>
        <p:txBody>
          <a:bodyPr wrap="square" rtlCol="0">
            <a:spAutoFit/>
          </a:bodyPr>
          <a:lstStyle/>
          <a:p>
            <a:pPr algn="ctr"/>
            <a:r>
              <a:rPr lang="en-GB" sz="1000" b="1" dirty="0">
                <a:solidFill>
                  <a:srgbClr val="002060"/>
                </a:solidFill>
                <a:latin typeface="Gill Sans MT" panose="020B0502020104020203" pitchFamily="34" charset="0"/>
              </a:rPr>
              <a:t>Online Safety: Helping Your Family Navigate AI and Smart Technology</a:t>
            </a:r>
            <a:endParaRPr lang="en-GB" sz="1000" dirty="0">
              <a:solidFill>
                <a:srgbClr val="002060"/>
              </a:solidFill>
              <a:latin typeface="Gill Sans MT" panose="020B0502020104020203" pitchFamily="34" charset="0"/>
            </a:endParaRPr>
          </a:p>
          <a:p>
            <a:r>
              <a:rPr lang="en-GB" sz="900" dirty="0">
                <a:solidFill>
                  <a:srgbClr val="002060"/>
                </a:solidFill>
                <a:latin typeface="Gill Sans MT" panose="020B0502020104020203" pitchFamily="34" charset="0"/>
              </a:rPr>
              <a:t>Smart technology and AI bring exciting opportunities for learning and creativity, but they also introduce new risks—such as misinformation, deepfakes, privacy concerns and AI‑powered scams. Children need support in understanding how to question, evaluate and respond safely to what they see online. </a:t>
            </a:r>
            <a:r>
              <a:rPr lang="en-GB" sz="1000" dirty="0">
                <a:solidFill>
                  <a:srgbClr val="002060"/>
                </a:solidFill>
                <a:latin typeface="Gill Sans MT" panose="020B0502020104020203" pitchFamily="34" charset="0"/>
              </a:rPr>
              <a:t> </a:t>
            </a:r>
          </a:p>
          <a:p>
            <a:pPr algn="ctr"/>
            <a:r>
              <a:rPr lang="en-GB" sz="1000" dirty="0">
                <a:solidFill>
                  <a:srgbClr val="002060"/>
                </a:solidFill>
                <a:latin typeface="Gill Sans MT" panose="020B0502020104020203" pitchFamily="34" charset="0"/>
              </a:rPr>
              <a:t>Here are </a:t>
            </a:r>
            <a:r>
              <a:rPr lang="en-GB" sz="1000" b="1" dirty="0">
                <a:solidFill>
                  <a:srgbClr val="002060"/>
                </a:solidFill>
                <a:latin typeface="Gill Sans MT" panose="020B0502020104020203" pitchFamily="34" charset="0"/>
              </a:rPr>
              <a:t>Top Tips for Parents</a:t>
            </a:r>
            <a:r>
              <a:rPr lang="en-GB" sz="1000" dirty="0">
                <a:solidFill>
                  <a:srgbClr val="002060"/>
                </a:solidFill>
                <a:latin typeface="Gill Sans MT" panose="020B0502020104020203" pitchFamily="34" charset="0"/>
              </a:rPr>
              <a:t> to help your family make </a:t>
            </a:r>
            <a:r>
              <a:rPr lang="en-GB" sz="1000" i="1" dirty="0">
                <a:solidFill>
                  <a:srgbClr val="002060"/>
                </a:solidFill>
                <a:latin typeface="Gill Sans MT" panose="020B0502020104020203" pitchFamily="34" charset="0"/>
              </a:rPr>
              <a:t>smart choices</a:t>
            </a:r>
            <a:r>
              <a:rPr lang="en-GB" sz="1000" dirty="0">
                <a:solidFill>
                  <a:srgbClr val="002060"/>
                </a:solidFill>
                <a:latin typeface="Gill Sans MT" panose="020B0502020104020203" pitchFamily="34" charset="0"/>
              </a:rPr>
              <a:t> with </a:t>
            </a:r>
            <a:r>
              <a:rPr lang="en-GB" sz="1000" i="1" dirty="0">
                <a:solidFill>
                  <a:srgbClr val="002060"/>
                </a:solidFill>
                <a:latin typeface="Gill Sans MT" panose="020B0502020104020203" pitchFamily="34" charset="0"/>
              </a:rPr>
              <a:t>smart tech</a:t>
            </a:r>
            <a:r>
              <a:rPr lang="en-GB" sz="1000" dirty="0">
                <a:solidFill>
                  <a:srgbClr val="002060"/>
                </a:solidFill>
                <a:latin typeface="Gill Sans MT" panose="020B0502020104020203" pitchFamily="34" charset="0"/>
              </a:rPr>
              <a:t>:</a:t>
            </a:r>
          </a:p>
          <a:p>
            <a:r>
              <a:rPr lang="en-GB" sz="1000" b="1" dirty="0">
                <a:solidFill>
                  <a:srgbClr val="002060"/>
                </a:solidFill>
                <a:latin typeface="Gill Sans MT" panose="020B0502020104020203" pitchFamily="34" charset="0"/>
              </a:rPr>
              <a:t>✔ Talk About AI Together</a:t>
            </a:r>
            <a:endParaRPr lang="en-GB" sz="1000" dirty="0">
              <a:solidFill>
                <a:srgbClr val="002060"/>
              </a:solidFill>
              <a:latin typeface="Gill Sans MT" panose="020B0502020104020203" pitchFamily="34" charset="0"/>
            </a:endParaRPr>
          </a:p>
          <a:p>
            <a:r>
              <a:rPr lang="en-GB" sz="900" dirty="0">
                <a:solidFill>
                  <a:srgbClr val="002060"/>
                </a:solidFill>
                <a:latin typeface="Gill Sans MT" panose="020B0502020104020203" pitchFamily="34" charset="0"/>
              </a:rPr>
              <a:t>Help your child understand how AI works in the apps, games and devices they use. Explain that AI can create images, videos or messages that </a:t>
            </a:r>
            <a:r>
              <a:rPr lang="en-GB" sz="900" i="1" dirty="0">
                <a:solidFill>
                  <a:srgbClr val="002060"/>
                </a:solidFill>
                <a:latin typeface="Gill Sans MT" panose="020B0502020104020203" pitchFamily="34" charset="0"/>
              </a:rPr>
              <a:t>look real</a:t>
            </a:r>
            <a:r>
              <a:rPr lang="en-GB" sz="900" dirty="0">
                <a:solidFill>
                  <a:srgbClr val="002060"/>
                </a:solidFill>
                <a:latin typeface="Gill Sans MT" panose="020B0502020104020203" pitchFamily="34" charset="0"/>
              </a:rPr>
              <a:t> but may not be. Encourage them to question unusual content and check with a trusted adult if something feels “off.” </a:t>
            </a:r>
          </a:p>
          <a:p>
            <a:r>
              <a:rPr lang="en-GB" sz="1000" b="1" dirty="0">
                <a:solidFill>
                  <a:srgbClr val="002060"/>
                </a:solidFill>
                <a:latin typeface="Gill Sans MT" panose="020B0502020104020203" pitchFamily="34" charset="0"/>
              </a:rPr>
              <a:t>✔ Encourage Critical Thinking</a:t>
            </a:r>
            <a:endParaRPr lang="en-GB" sz="1000" dirty="0">
              <a:solidFill>
                <a:srgbClr val="002060"/>
              </a:solidFill>
              <a:latin typeface="Gill Sans MT" panose="020B0502020104020203" pitchFamily="34" charset="0"/>
            </a:endParaRPr>
          </a:p>
          <a:p>
            <a:r>
              <a:rPr lang="en-GB" sz="900" dirty="0">
                <a:solidFill>
                  <a:srgbClr val="002060"/>
                </a:solidFill>
                <a:latin typeface="Gill Sans MT" panose="020B0502020104020203" pitchFamily="34" charset="0"/>
              </a:rPr>
              <a:t>Teach your child to spot red flags such as unrealistic claims, emotionally charged messages, or content that tries to influence their decisions. Help them learn the difference between verified information and AI‑generated misinformation or deepfakes. </a:t>
            </a:r>
          </a:p>
          <a:p>
            <a:r>
              <a:rPr lang="en-GB" sz="1000" b="1" dirty="0">
                <a:solidFill>
                  <a:srgbClr val="002060"/>
                </a:solidFill>
                <a:latin typeface="Gill Sans MT" panose="020B0502020104020203" pitchFamily="34" charset="0"/>
              </a:rPr>
              <a:t>✔ Protect Personal Information</a:t>
            </a:r>
            <a:endParaRPr lang="en-GB" sz="1000" dirty="0">
              <a:solidFill>
                <a:srgbClr val="002060"/>
              </a:solidFill>
              <a:latin typeface="Gill Sans MT" panose="020B0502020104020203" pitchFamily="34" charset="0"/>
            </a:endParaRPr>
          </a:p>
          <a:p>
            <a:r>
              <a:rPr lang="en-GB" sz="900" dirty="0">
                <a:solidFill>
                  <a:srgbClr val="002060"/>
                </a:solidFill>
                <a:latin typeface="Gill Sans MT" panose="020B0502020104020203" pitchFamily="34" charset="0"/>
              </a:rPr>
              <a:t>AI systems often learn from user data. Remind children never to share personal details, photos, passwords or location online—even if a message </a:t>
            </a:r>
            <a:r>
              <a:rPr lang="en-GB" sz="900" i="1" dirty="0">
                <a:solidFill>
                  <a:srgbClr val="002060"/>
                </a:solidFill>
                <a:latin typeface="Gill Sans MT" panose="020B0502020104020203" pitchFamily="34" charset="0"/>
              </a:rPr>
              <a:t>sounds</a:t>
            </a:r>
            <a:r>
              <a:rPr lang="en-GB" sz="900" dirty="0">
                <a:solidFill>
                  <a:srgbClr val="002060"/>
                </a:solidFill>
                <a:latin typeface="Gill Sans MT" panose="020B0502020104020203" pitchFamily="34" charset="0"/>
              </a:rPr>
              <a:t> helpful or trustworthy. Make privacy settings a regular part of your family’s online discussions.</a:t>
            </a:r>
          </a:p>
          <a:p>
            <a:r>
              <a:rPr lang="en-GB" sz="1000" b="1" dirty="0">
                <a:solidFill>
                  <a:srgbClr val="002060"/>
                </a:solidFill>
                <a:latin typeface="Gill Sans MT" panose="020B0502020104020203" pitchFamily="34" charset="0"/>
              </a:rPr>
              <a:t>✔ Model Safe Use of Smart Tech</a:t>
            </a:r>
            <a:endParaRPr lang="en-GB" sz="1000" dirty="0">
              <a:solidFill>
                <a:srgbClr val="002060"/>
              </a:solidFill>
              <a:latin typeface="Gill Sans MT" panose="020B0502020104020203" pitchFamily="34" charset="0"/>
            </a:endParaRPr>
          </a:p>
          <a:p>
            <a:r>
              <a:rPr lang="en-GB" sz="900" dirty="0">
                <a:solidFill>
                  <a:srgbClr val="002060"/>
                </a:solidFill>
                <a:latin typeface="Gill Sans MT" panose="020B0502020104020203" pitchFamily="34" charset="0"/>
              </a:rPr>
              <a:t>Show your child how you make safe choices online—checking sources, questioning unexpected messages, using secure passwords and thinking carefully before sharing content. Children learn safe habits when adults model them.</a:t>
            </a:r>
            <a:endParaRPr lang="en-GB" sz="1000" dirty="0">
              <a:solidFill>
                <a:srgbClr val="002060"/>
              </a:solidFill>
              <a:latin typeface="Gill Sans MT" panose="020B0502020104020203" pitchFamily="34" charset="0"/>
            </a:endParaRPr>
          </a:p>
          <a:p>
            <a:r>
              <a:rPr lang="en-GB" sz="1000" b="1" dirty="0">
                <a:solidFill>
                  <a:srgbClr val="002060"/>
                </a:solidFill>
                <a:latin typeface="Gill Sans MT" panose="020B0502020104020203" pitchFamily="34" charset="0"/>
              </a:rPr>
              <a:t>✔ Stay Informed About New Technologies</a:t>
            </a:r>
            <a:endParaRPr lang="en-GB" sz="1000" dirty="0">
              <a:solidFill>
                <a:srgbClr val="002060"/>
              </a:solidFill>
              <a:latin typeface="Gill Sans MT" panose="020B0502020104020203" pitchFamily="34" charset="0"/>
            </a:endParaRPr>
          </a:p>
          <a:p>
            <a:r>
              <a:rPr lang="en-GB" sz="900" dirty="0">
                <a:solidFill>
                  <a:srgbClr val="002060"/>
                </a:solidFill>
                <a:latin typeface="Gill Sans MT" panose="020B0502020104020203" pitchFamily="34" charset="0"/>
              </a:rPr>
              <a:t>AI tools and digital platforms evolve quickly. Keep yourself updated on new features, tools and potential risks, including AI‑generated scams, manipulated media and targeted advertisements. Understanding how these systems operate helps you guide your child with confidence. </a:t>
            </a:r>
          </a:p>
          <a:p>
            <a:r>
              <a:rPr lang="en-GB" sz="1000" b="1" dirty="0">
                <a:solidFill>
                  <a:srgbClr val="002060"/>
                </a:solidFill>
                <a:latin typeface="Gill Sans MT" panose="020B0502020104020203" pitchFamily="34" charset="0"/>
              </a:rPr>
              <a:t>✔ Teach How to Report &amp; Respond</a:t>
            </a:r>
            <a:endParaRPr lang="en-GB" sz="1000" dirty="0">
              <a:solidFill>
                <a:srgbClr val="002060"/>
              </a:solidFill>
              <a:latin typeface="Gill Sans MT" panose="020B0502020104020203" pitchFamily="34" charset="0"/>
            </a:endParaRPr>
          </a:p>
          <a:p>
            <a:r>
              <a:rPr lang="en-GB" sz="900" dirty="0">
                <a:solidFill>
                  <a:srgbClr val="002060"/>
                </a:solidFill>
                <a:latin typeface="Gill Sans MT" panose="020B0502020104020203" pitchFamily="34" charset="0"/>
              </a:rPr>
              <a:t>Make sure your child knows how to block, report or flag harmful or suspicious content. Remind them that they can always talk to you or another trusted adult if something online makes them feel unsure, upset or uncomfortable.</a:t>
            </a:r>
          </a:p>
        </p:txBody>
      </p:sp>
      <p:sp>
        <p:nvSpPr>
          <p:cNvPr id="25" name="TextBox 24">
            <a:extLst>
              <a:ext uri="{FF2B5EF4-FFF2-40B4-BE49-F238E27FC236}">
                <a16:creationId xmlns:a16="http://schemas.microsoft.com/office/drawing/2014/main" id="{B5679038-AF05-7A1E-6131-C962C4906EF9}"/>
              </a:ext>
            </a:extLst>
          </p:cNvPr>
          <p:cNvSpPr txBox="1"/>
          <p:nvPr/>
        </p:nvSpPr>
        <p:spPr>
          <a:xfrm>
            <a:off x="4056958" y="2502523"/>
            <a:ext cx="2490024" cy="646331"/>
          </a:xfrm>
          <a:prstGeom prst="rect">
            <a:avLst/>
          </a:prstGeom>
          <a:noFill/>
        </p:spPr>
        <p:txBody>
          <a:bodyPr wrap="square" rtlCol="0">
            <a:spAutoFit/>
          </a:bodyPr>
          <a:lstStyle/>
          <a:p>
            <a:pPr algn="ctr"/>
            <a:r>
              <a:rPr lang="en-GB" sz="1200" dirty="0">
                <a:solidFill>
                  <a:srgbClr val="FFC000"/>
                </a:solidFill>
                <a:latin typeface="Gill Sans MT" panose="020B0502020104020203" pitchFamily="34" charset="0"/>
              </a:rPr>
              <a:t>Pupils across the school have celebrated and promoted all they have learnt about keeping safe online. </a:t>
            </a:r>
          </a:p>
        </p:txBody>
      </p:sp>
      <p:pic>
        <p:nvPicPr>
          <p:cNvPr id="27" name="Picture 26">
            <a:extLst>
              <a:ext uri="{FF2B5EF4-FFF2-40B4-BE49-F238E27FC236}">
                <a16:creationId xmlns:a16="http://schemas.microsoft.com/office/drawing/2014/main" id="{C0D33FCF-50ED-B7E7-4CA8-4F7C25C11147}"/>
              </a:ext>
            </a:extLst>
          </p:cNvPr>
          <p:cNvPicPr>
            <a:picLocks noChangeAspect="1"/>
          </p:cNvPicPr>
          <p:nvPr/>
        </p:nvPicPr>
        <p:blipFill>
          <a:blip r:embed="rId4"/>
          <a:stretch>
            <a:fillRect/>
          </a:stretch>
        </p:blipFill>
        <p:spPr>
          <a:xfrm>
            <a:off x="2805977" y="3584753"/>
            <a:ext cx="1527683" cy="2164461"/>
          </a:xfrm>
          <a:prstGeom prst="rect">
            <a:avLst/>
          </a:prstGeom>
          <a:solidFill>
            <a:srgbClr val="FFFFFF">
              <a:shade val="85000"/>
            </a:srgbClr>
          </a:solidFill>
          <a:ln w="88900" cap="sq">
            <a:solidFill>
              <a:srgbClr val="CCEC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8">
            <a:extLst>
              <a:ext uri="{FF2B5EF4-FFF2-40B4-BE49-F238E27FC236}">
                <a16:creationId xmlns:a16="http://schemas.microsoft.com/office/drawing/2014/main" id="{574276A9-E4C0-A735-53A1-D327BA143821}"/>
              </a:ext>
            </a:extLst>
          </p:cNvPr>
          <p:cNvPicPr>
            <a:picLocks noChangeAspect="1"/>
          </p:cNvPicPr>
          <p:nvPr/>
        </p:nvPicPr>
        <p:blipFill>
          <a:blip r:embed="rId5"/>
          <a:stretch>
            <a:fillRect/>
          </a:stretch>
        </p:blipFill>
        <p:spPr>
          <a:xfrm>
            <a:off x="4488298" y="3267401"/>
            <a:ext cx="2226645" cy="1561354"/>
          </a:xfrm>
          <a:prstGeom prst="rect">
            <a:avLst/>
          </a:prstGeom>
          <a:solidFill>
            <a:srgbClr val="FFFFFF">
              <a:shade val="85000"/>
            </a:srgbClr>
          </a:solidFill>
          <a:ln w="88900" cap="sq">
            <a:solidFill>
              <a:srgbClr val="CCEC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Picture 30">
            <a:extLst>
              <a:ext uri="{FF2B5EF4-FFF2-40B4-BE49-F238E27FC236}">
                <a16:creationId xmlns:a16="http://schemas.microsoft.com/office/drawing/2014/main" id="{3AED892D-6BFF-B639-296E-47D0FE226498}"/>
              </a:ext>
            </a:extLst>
          </p:cNvPr>
          <p:cNvPicPr>
            <a:picLocks noChangeAspect="1"/>
          </p:cNvPicPr>
          <p:nvPr/>
        </p:nvPicPr>
        <p:blipFill>
          <a:blip r:embed="rId6"/>
          <a:stretch>
            <a:fillRect/>
          </a:stretch>
        </p:blipFill>
        <p:spPr>
          <a:xfrm rot="20852159">
            <a:off x="251938" y="3206975"/>
            <a:ext cx="2244644" cy="15732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2" name="TextBox 31">
            <a:extLst>
              <a:ext uri="{FF2B5EF4-FFF2-40B4-BE49-F238E27FC236}">
                <a16:creationId xmlns:a16="http://schemas.microsoft.com/office/drawing/2014/main" id="{63DBDBA2-3120-1DBA-3A99-E0581A74173A}"/>
              </a:ext>
            </a:extLst>
          </p:cNvPr>
          <p:cNvSpPr txBox="1"/>
          <p:nvPr/>
        </p:nvSpPr>
        <p:spPr>
          <a:xfrm>
            <a:off x="4350126" y="5048374"/>
            <a:ext cx="2490024" cy="276999"/>
          </a:xfrm>
          <a:prstGeom prst="rect">
            <a:avLst/>
          </a:prstGeom>
          <a:noFill/>
        </p:spPr>
        <p:txBody>
          <a:bodyPr wrap="square" rtlCol="0">
            <a:spAutoFit/>
          </a:bodyPr>
          <a:lstStyle/>
          <a:p>
            <a:pPr algn="ctr"/>
            <a:r>
              <a:rPr lang="en-GB" sz="1200" b="1" dirty="0">
                <a:solidFill>
                  <a:srgbClr val="FFC000"/>
                </a:solidFill>
                <a:latin typeface="Gill Sans MT" panose="020B0502020104020203" pitchFamily="34" charset="0"/>
              </a:rPr>
              <a:t>Juno – Year 4</a:t>
            </a:r>
          </a:p>
        </p:txBody>
      </p:sp>
      <p:sp>
        <p:nvSpPr>
          <p:cNvPr id="33" name="TextBox 32">
            <a:extLst>
              <a:ext uri="{FF2B5EF4-FFF2-40B4-BE49-F238E27FC236}">
                <a16:creationId xmlns:a16="http://schemas.microsoft.com/office/drawing/2014/main" id="{DDE6A032-23DB-1A8F-E346-7A26A7C6CB53}"/>
              </a:ext>
            </a:extLst>
          </p:cNvPr>
          <p:cNvSpPr txBox="1"/>
          <p:nvPr/>
        </p:nvSpPr>
        <p:spPr>
          <a:xfrm>
            <a:off x="519342" y="4865453"/>
            <a:ext cx="2490024" cy="276999"/>
          </a:xfrm>
          <a:prstGeom prst="rect">
            <a:avLst/>
          </a:prstGeom>
          <a:noFill/>
        </p:spPr>
        <p:txBody>
          <a:bodyPr wrap="square" rtlCol="0">
            <a:spAutoFit/>
          </a:bodyPr>
          <a:lstStyle/>
          <a:p>
            <a:pPr algn="ctr"/>
            <a:r>
              <a:rPr lang="en-GB" sz="1200" b="1" dirty="0">
                <a:solidFill>
                  <a:srgbClr val="FFC000"/>
                </a:solidFill>
                <a:latin typeface="Gill Sans MT" panose="020B0502020104020203" pitchFamily="34" charset="0"/>
              </a:rPr>
              <a:t>George – Year 4</a:t>
            </a:r>
          </a:p>
        </p:txBody>
      </p:sp>
      <p:sp>
        <p:nvSpPr>
          <p:cNvPr id="34" name="TextBox 33">
            <a:extLst>
              <a:ext uri="{FF2B5EF4-FFF2-40B4-BE49-F238E27FC236}">
                <a16:creationId xmlns:a16="http://schemas.microsoft.com/office/drawing/2014/main" id="{34C8E6F0-0D56-D587-9E20-35AEE6D269E9}"/>
              </a:ext>
            </a:extLst>
          </p:cNvPr>
          <p:cNvSpPr txBox="1"/>
          <p:nvPr/>
        </p:nvSpPr>
        <p:spPr>
          <a:xfrm>
            <a:off x="3655503" y="5828737"/>
            <a:ext cx="2490024" cy="276999"/>
          </a:xfrm>
          <a:prstGeom prst="rect">
            <a:avLst/>
          </a:prstGeom>
          <a:noFill/>
        </p:spPr>
        <p:txBody>
          <a:bodyPr wrap="square" rtlCol="0">
            <a:spAutoFit/>
          </a:bodyPr>
          <a:lstStyle/>
          <a:p>
            <a:pPr algn="ctr"/>
            <a:r>
              <a:rPr lang="en-GB" sz="1200" b="1" dirty="0">
                <a:solidFill>
                  <a:srgbClr val="FFC000"/>
                </a:solidFill>
                <a:latin typeface="Gill Sans MT" panose="020B0502020104020203" pitchFamily="34" charset="0"/>
              </a:rPr>
              <a:t>Melody – Year 4</a:t>
            </a:r>
          </a:p>
        </p:txBody>
      </p:sp>
      <p:sp>
        <p:nvSpPr>
          <p:cNvPr id="35" name="TextBox 34">
            <a:extLst>
              <a:ext uri="{FF2B5EF4-FFF2-40B4-BE49-F238E27FC236}">
                <a16:creationId xmlns:a16="http://schemas.microsoft.com/office/drawing/2014/main" id="{9D9DCA90-D414-0457-AF34-0AEABE38EAA8}"/>
              </a:ext>
            </a:extLst>
          </p:cNvPr>
          <p:cNvSpPr txBox="1"/>
          <p:nvPr/>
        </p:nvSpPr>
        <p:spPr>
          <a:xfrm>
            <a:off x="-1042" y="5359377"/>
            <a:ext cx="2723986" cy="938719"/>
          </a:xfrm>
          <a:prstGeom prst="rect">
            <a:avLst/>
          </a:prstGeom>
          <a:solidFill>
            <a:schemeClr val="accent5">
              <a:lumMod val="60000"/>
              <a:lumOff val="40000"/>
            </a:schemeClr>
          </a:solidFill>
        </p:spPr>
        <p:txBody>
          <a:bodyPr wrap="square" rtlCol="0">
            <a:spAutoFit/>
          </a:bodyPr>
          <a:lstStyle/>
          <a:p>
            <a:r>
              <a:rPr lang="en-GB" sz="1100" dirty="0">
                <a:latin typeface="Gill Sans MT" panose="020B0502020104020203" pitchFamily="34" charset="0"/>
              </a:rPr>
              <a:t>Sarah Dufton Digital PCSO visited school on 11</a:t>
            </a:r>
            <a:r>
              <a:rPr lang="en-GB" sz="1100" baseline="30000" dirty="0">
                <a:latin typeface="Gill Sans MT" panose="020B0502020104020203" pitchFamily="34" charset="0"/>
              </a:rPr>
              <a:t>th</a:t>
            </a:r>
            <a:r>
              <a:rPr lang="en-GB" sz="1100" dirty="0">
                <a:latin typeface="Gill Sans MT" panose="020B0502020104020203" pitchFamily="34" charset="0"/>
              </a:rPr>
              <a:t> February 2026 and delivered an Online Safety workshop. She was very impressed with the pupil’s knowledge, enthusiasm and online safety work. </a:t>
            </a:r>
          </a:p>
        </p:txBody>
      </p:sp>
    </p:spTree>
    <p:extLst>
      <p:ext uri="{BB962C8B-B14F-4D97-AF65-F5344CB8AC3E}">
        <p14:creationId xmlns:p14="http://schemas.microsoft.com/office/powerpoint/2010/main" val="2856854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FD34B-8D07-B156-AB2F-797A8DC0CC9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4ED3CF4-FC01-17A1-2878-2F1CEFFF528E}"/>
              </a:ext>
            </a:extLst>
          </p:cNvPr>
          <p:cNvSpPr/>
          <p:nvPr/>
        </p:nvSpPr>
        <p:spPr>
          <a:xfrm>
            <a:off x="0" y="0"/>
            <a:ext cx="6858000" cy="990600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EABBBF89-B9DE-0757-6B4B-576686EC8AC8}"/>
              </a:ext>
            </a:extLst>
          </p:cNvPr>
          <p:cNvSpPr/>
          <p:nvPr/>
        </p:nvSpPr>
        <p:spPr>
          <a:xfrm>
            <a:off x="0" y="0"/>
            <a:ext cx="4020458" cy="9906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C9DE4143-C827-763F-A2B3-8DBEEB4021F2}"/>
              </a:ext>
            </a:extLst>
          </p:cNvPr>
          <p:cNvSpPr txBox="1"/>
          <p:nvPr/>
        </p:nvSpPr>
        <p:spPr>
          <a:xfrm>
            <a:off x="188686" y="986971"/>
            <a:ext cx="3614057" cy="8113486"/>
          </a:xfrm>
          <a:prstGeom prst="rect">
            <a:avLst/>
          </a:prstGeom>
          <a:solidFill>
            <a:schemeClr val="bg1"/>
          </a:solidFill>
        </p:spPr>
        <p:txBody>
          <a:bodyPr wrap="square" rtlCol="0">
            <a:spAutoFit/>
          </a:bodyPr>
          <a:lstStyle/>
          <a:p>
            <a:endParaRPr lang="en-GB" dirty="0"/>
          </a:p>
        </p:txBody>
      </p:sp>
      <p:sp>
        <p:nvSpPr>
          <p:cNvPr id="5" name="TextBox 4">
            <a:extLst>
              <a:ext uri="{FF2B5EF4-FFF2-40B4-BE49-F238E27FC236}">
                <a16:creationId xmlns:a16="http://schemas.microsoft.com/office/drawing/2014/main" id="{22E74513-D9FB-B278-576E-9922A7CBC93C}"/>
              </a:ext>
            </a:extLst>
          </p:cNvPr>
          <p:cNvSpPr txBox="1"/>
          <p:nvPr/>
        </p:nvSpPr>
        <p:spPr>
          <a:xfrm>
            <a:off x="178594" y="113347"/>
            <a:ext cx="4420961" cy="857351"/>
          </a:xfrm>
          <a:prstGeom prst="rect">
            <a:avLst/>
          </a:prstGeom>
          <a:noFill/>
        </p:spPr>
        <p:txBody>
          <a:bodyPr wrap="square">
            <a:spAutoFit/>
          </a:bodyPr>
          <a:lstStyle/>
          <a:p>
            <a:pPr marL="0" marR="0" lvl="0" indent="0" defTabSz="4572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FFC000"/>
                </a:solidFill>
                <a:effectLst/>
                <a:uLnTx/>
                <a:uFillTx/>
                <a:latin typeface="Gill Sans MT" panose="020B0502020104020203" pitchFamily="34" charset="0"/>
                <a:ea typeface="Calibri" panose="020F0502020204030204" pitchFamily="34" charset="0"/>
                <a:cs typeface="Times New Roman" panose="02020603050405020304" pitchFamily="18" charset="0"/>
              </a:rPr>
              <a:t>Supporting Children’s Wellbeing</a:t>
            </a:r>
            <a:endParaRPr lang="en-GB" sz="1800" b="1" dirty="0">
              <a:solidFill>
                <a:srgbClr val="FFC000"/>
              </a:solidFill>
              <a:latin typeface="Gill Sans MT" panose="020B0502020104020203" pitchFamily="34" charset="0"/>
              <a:ea typeface="Calibri" panose="020F0502020204030204" pitchFamily="34" charset="0"/>
              <a:cs typeface="Times New Roman" panose="02020603050405020304" pitchFamily="18" charset="0"/>
            </a:endParaRPr>
          </a:p>
        </p:txBody>
      </p:sp>
      <p:pic>
        <p:nvPicPr>
          <p:cNvPr id="7" name="Picture 6" descr="A picture containing icon&#10;&#10;Description automatically generated">
            <a:extLst>
              <a:ext uri="{FF2B5EF4-FFF2-40B4-BE49-F238E27FC236}">
                <a16:creationId xmlns:a16="http://schemas.microsoft.com/office/drawing/2014/main" id="{371D7874-3B3C-2B7A-D20E-B7B0B7DB46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1894" y="113347"/>
            <a:ext cx="430176" cy="680403"/>
          </a:xfrm>
          <a:prstGeom prst="rect">
            <a:avLst/>
          </a:prstGeom>
        </p:spPr>
      </p:pic>
      <p:sp>
        <p:nvSpPr>
          <p:cNvPr id="9" name="Text Box 15">
            <a:extLst>
              <a:ext uri="{FF2B5EF4-FFF2-40B4-BE49-F238E27FC236}">
                <a16:creationId xmlns:a16="http://schemas.microsoft.com/office/drawing/2014/main" id="{DD1E7DEF-31FE-607B-AE6A-98CA8CF83104}"/>
              </a:ext>
            </a:extLst>
          </p:cNvPr>
          <p:cNvSpPr txBox="1">
            <a:spLocks/>
          </p:cNvSpPr>
          <p:nvPr/>
        </p:nvSpPr>
        <p:spPr>
          <a:xfrm>
            <a:off x="1" y="986971"/>
            <a:ext cx="4020458" cy="3048806"/>
          </a:xfrm>
          <a:prstGeom prst="rect">
            <a:avLst/>
          </a:prstGeom>
          <a:solidFill>
            <a:schemeClr val="accent1">
              <a:lumMod val="20000"/>
              <a:lumOff val="80000"/>
            </a:schemeClr>
          </a:solidFill>
          <a:ln w="3175">
            <a:solidFill>
              <a:schemeClr val="accent5">
                <a:lumMod val="40000"/>
                <a:lumOff val="6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000" dirty="0">
                <a:solidFill>
                  <a:srgbClr val="002060"/>
                </a:solidFill>
                <a:latin typeface="Gill Sans MT" panose="020B0502020104020203" pitchFamily="34" charset="0"/>
                <a:ea typeface="Arial" panose="020B0604020202020204" pitchFamily="34" charset="0"/>
                <a:cs typeface="Times New Roman" panose="02020603050405020304" pitchFamily="18" charset="0"/>
              </a:rPr>
              <a:t>The theme for Children’s Mental Health Week this year is ‘</a:t>
            </a:r>
            <a:r>
              <a:rPr lang="en-GB" sz="1000" b="1" dirty="0">
                <a:solidFill>
                  <a:srgbClr val="002060"/>
                </a:solidFill>
                <a:latin typeface="Gill Sans MT" panose="020B0502020104020203" pitchFamily="34" charset="0"/>
                <a:ea typeface="Arial" panose="020B0604020202020204" pitchFamily="34" charset="0"/>
                <a:cs typeface="Times New Roman" panose="02020603050405020304" pitchFamily="18" charset="0"/>
              </a:rPr>
              <a:t>This is my place</a:t>
            </a:r>
            <a:r>
              <a:rPr lang="en-GB" sz="1000" dirty="0">
                <a:solidFill>
                  <a:srgbClr val="002060"/>
                </a:solidFill>
                <a:latin typeface="Gill Sans MT" panose="020B0502020104020203" pitchFamily="34" charset="0"/>
                <a:ea typeface="Arial" panose="020B0604020202020204" pitchFamily="34" charset="0"/>
                <a:cs typeface="Times New Roman" panose="02020603050405020304" pitchFamily="18" charset="0"/>
              </a:rPr>
              <a:t>’, which focuses on helping children and young people understand where they feel safe, valued and supported. It encourages them to recognise the people, spaces and activities that help them feel grounded and confident, and to use these as tools for expressing how they feel. As parents and carers, you play a vital role in supporting your child’s emotional wellbeing, and there is a wealth of guidance and resources available on their website. Follow the link below to find out more. </a:t>
            </a:r>
            <a:r>
              <a:rPr lang="en-GB" sz="1000" dirty="0">
                <a:latin typeface="Gill Sans MT" panose="020B0502020104020203" pitchFamily="34" charset="0"/>
                <a:hlinkClick r:id="rId3"/>
              </a:rPr>
              <a:t>https://www.childrensmentalhealthweek.org.uk/families/</a:t>
            </a:r>
            <a:endParaRPr lang="en-GB" sz="1000" dirty="0">
              <a:latin typeface="Gill Sans MT" panose="020B0502020104020203" pitchFamily="34" charset="0"/>
            </a:endParaRPr>
          </a:p>
          <a:p>
            <a:endParaRPr lang="en-GB" sz="1000" dirty="0">
              <a:latin typeface="Gill Sans MT" panose="020B0502020104020203" pitchFamily="34" charset="0"/>
            </a:endParaRPr>
          </a:p>
          <a:p>
            <a:pPr>
              <a:lnSpc>
                <a:spcPct val="107000"/>
              </a:lnSpc>
              <a:spcAft>
                <a:spcPts val="800"/>
              </a:spcAft>
            </a:pPr>
            <a:r>
              <a:rPr lang="en-GB" sz="1000" dirty="0">
                <a:solidFill>
                  <a:srgbClr val="002060"/>
                </a:solidFill>
                <a:latin typeface="Gill Sans MT" panose="020B0502020104020203" pitchFamily="34" charset="0"/>
                <a:ea typeface="Arial" panose="020B0604020202020204" pitchFamily="34" charset="0"/>
                <a:cs typeface="Times New Roman" panose="02020603050405020304" pitchFamily="18" charset="0"/>
              </a:rPr>
              <a:t>At William Gilbert C of E Primary School and Nursery, we are committed to supporting the emotional health and wellbeing of our pupils and staff. We know that everyone experiences life challenges that can make us vulnerable, and, at times, anyone may need additional emotional support. We take the view that positive mental health is a universal right and that we all have a role to play. This month we will be raising their awareness further through assemblies and class-based learning around the theme of Children’s Mental Health week. </a:t>
            </a:r>
          </a:p>
          <a:p>
            <a:pPr>
              <a:lnSpc>
                <a:spcPct val="107000"/>
              </a:lnSpc>
              <a:spcAft>
                <a:spcPts val="800"/>
              </a:spcAft>
            </a:pPr>
            <a:endParaRPr lang="en-GB" sz="1000" dirty="0">
              <a:effectLst/>
              <a:latin typeface="Gill Sans MT" panose="020B0502020104020203" pitchFamily="34" charset="0"/>
              <a:ea typeface="Arial" panose="020B0604020202020204" pitchFamily="34" charset="0"/>
              <a:cs typeface="Times New Roman" panose="02020603050405020304" pitchFamily="18" charset="0"/>
            </a:endParaRPr>
          </a:p>
        </p:txBody>
      </p:sp>
      <p:pic>
        <p:nvPicPr>
          <p:cNvPr id="3074" name="Picture 2" descr="Logo">
            <a:extLst>
              <a:ext uri="{FF2B5EF4-FFF2-40B4-BE49-F238E27FC236}">
                <a16:creationId xmlns:a16="http://schemas.microsoft.com/office/drawing/2014/main" id="{A45FCCC6-CF08-B698-94EA-63E9CF8BAC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1328" y="9070"/>
            <a:ext cx="1955800" cy="19558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D8C861E-D766-9570-D10D-82D43D0FE398}"/>
              </a:ext>
            </a:extLst>
          </p:cNvPr>
          <p:cNvSpPr txBox="1"/>
          <p:nvPr/>
        </p:nvSpPr>
        <p:spPr>
          <a:xfrm>
            <a:off x="373744" y="4145322"/>
            <a:ext cx="3429000" cy="1660583"/>
          </a:xfrm>
          <a:prstGeom prst="rect">
            <a:avLst/>
          </a:prstGeom>
          <a:noFill/>
        </p:spPr>
        <p:txBody>
          <a:bodyPr wrap="square">
            <a:spAutoFit/>
          </a:bodyPr>
          <a:lstStyle/>
          <a:p>
            <a:pPr>
              <a:lnSpc>
                <a:spcPct val="107000"/>
              </a:lnSpc>
              <a:spcAft>
                <a:spcPts val="600"/>
              </a:spcAft>
            </a:pPr>
            <a:r>
              <a:rPr lang="en-GB" sz="1200" dirty="0">
                <a:solidFill>
                  <a:srgbClr val="002060"/>
                </a:solidFill>
                <a:latin typeface="Gill Sans MT" panose="020B0502020104020203" pitchFamily="34" charset="0"/>
                <a:ea typeface="Arial" panose="020B0604020202020204" pitchFamily="34" charset="0"/>
                <a:cs typeface="Times New Roman" panose="02020603050405020304" pitchFamily="18" charset="0"/>
              </a:rPr>
              <a:t>If you are concerned about your child’s mental health and wellbeing, please get in touch. We can offer advice and support. Mrs Aston is our Pastoral and Wellbeing lead and can be approached at the school gate or via the school email address </a:t>
            </a:r>
            <a:r>
              <a:rPr lang="en-GB" sz="1200" dirty="0">
                <a:solidFill>
                  <a:srgbClr val="002060"/>
                </a:solidFill>
                <a:latin typeface="Gill Sans MT" panose="020B0502020104020203" pitchFamily="34" charset="0"/>
                <a:ea typeface="Arial" panose="020B06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pastorallead@williamgilbertend.derbyshire.sch.uk</a:t>
            </a:r>
            <a:r>
              <a:rPr lang="en-GB" sz="1200" dirty="0">
                <a:solidFill>
                  <a:srgbClr val="002060"/>
                </a:solidFill>
                <a:latin typeface="Gill Sans MT" panose="020B0502020104020203" pitchFamily="34" charset="0"/>
                <a:ea typeface="Arial" panose="020B0604020202020204" pitchFamily="34" charset="0"/>
                <a:cs typeface="Times New Roman" panose="02020603050405020304" pitchFamily="18" charset="0"/>
              </a:rPr>
              <a:t> Below you can find links to other areas of further reading and support. </a:t>
            </a:r>
            <a:endParaRPr lang="en-GB" sz="1200" b="1" dirty="0">
              <a:solidFill>
                <a:srgbClr val="002060"/>
              </a:solidFill>
              <a:latin typeface="Gill Sans MT" panose="020B0502020104020203" pitchFamily="34" charset="0"/>
              <a:ea typeface="Calibri" panose="020F0502020204030204" pitchFamily="34" charset="0"/>
              <a:cs typeface="Times New Roman" panose="02020603050405020304" pitchFamily="18" charset="0"/>
            </a:endParaRPr>
          </a:p>
        </p:txBody>
      </p:sp>
      <p:sp>
        <p:nvSpPr>
          <p:cNvPr id="19" name="Text Box 12">
            <a:extLst>
              <a:ext uri="{FF2B5EF4-FFF2-40B4-BE49-F238E27FC236}">
                <a16:creationId xmlns:a16="http://schemas.microsoft.com/office/drawing/2014/main" id="{1C1DA7A5-077A-15E5-0805-E620B8EE14BA}"/>
              </a:ext>
            </a:extLst>
          </p:cNvPr>
          <p:cNvSpPr txBox="1"/>
          <p:nvPr/>
        </p:nvSpPr>
        <p:spPr>
          <a:xfrm>
            <a:off x="4108001" y="2149707"/>
            <a:ext cx="2687323" cy="1661235"/>
          </a:xfrm>
          <a:prstGeom prst="rect">
            <a:avLst/>
          </a:prstGeom>
          <a:solidFill>
            <a:schemeClr val="accent5">
              <a:lumMod val="60000"/>
              <a:lumOff val="40000"/>
            </a:schemeClr>
          </a:solidFill>
          <a:ln w="38100">
            <a:solidFill>
              <a:srgbClr val="00206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100" b="1" dirty="0">
                <a:solidFill>
                  <a:srgbClr val="0070C0"/>
                </a:solidFill>
                <a:effectLst/>
                <a:latin typeface="Gill Sans MT" panose="020B0502020104020203"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b="1" dirty="0">
                <a:solidFill>
                  <a:srgbClr val="0070C0"/>
                </a:solidFill>
                <a:effectLst/>
                <a:latin typeface="Gill Sans MT" panose="020B0502020104020203"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en-GB" sz="1000" b="1" dirty="0">
                <a:solidFill>
                  <a:srgbClr val="0070C0"/>
                </a:solidFill>
                <a:effectLst/>
                <a:latin typeface="Gill Sans MT" panose="020B0502020104020203" pitchFamily="34" charset="0"/>
                <a:ea typeface="Calibri" panose="020F0502020204030204" pitchFamily="34" charset="0"/>
                <a:cs typeface="Times New Roman" panose="02020603050405020304" pitchFamily="18" charset="0"/>
              </a:rPr>
              <a:t>Parental Support</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GB" sz="800" dirty="0">
                <a:solidFill>
                  <a:srgbClr val="000000"/>
                </a:solidFill>
                <a:effectLst/>
                <a:latin typeface="Gill Sans MT" panose="020B0502020104020203" pitchFamily="34" charset="0"/>
                <a:ea typeface="Times New Roman" panose="02020603050405020304" pitchFamily="18" charset="0"/>
              </a:rPr>
              <a:t>We know parenting isn’t always easy. Young Minds have lots of practical advice and tips on supporting your child.</a:t>
            </a:r>
            <a:r>
              <a:rPr lang="en-GB" sz="1050" dirty="0">
                <a:latin typeface="Times New Roman" panose="02020603050405020304" pitchFamily="18" charset="0"/>
                <a:ea typeface="Times New Roman" panose="02020603050405020304" pitchFamily="18" charset="0"/>
              </a:rPr>
              <a:t> </a:t>
            </a:r>
            <a:r>
              <a:rPr lang="en-GB" sz="800" dirty="0">
                <a:solidFill>
                  <a:srgbClr val="000000"/>
                </a:solidFill>
                <a:effectLst/>
                <a:latin typeface="Gill Sans MT" panose="020B0502020104020203" pitchFamily="34" charset="0"/>
                <a:ea typeface="Times New Roman" panose="02020603050405020304" pitchFamily="18" charset="0"/>
              </a:rPr>
              <a:t>They also have a Parents Helpline which can provide</a:t>
            </a:r>
            <a:r>
              <a:rPr lang="en-GB" sz="800" dirty="0">
                <a:solidFill>
                  <a:srgbClr val="000000"/>
                </a:solidFill>
                <a:effectLst/>
                <a:latin typeface="Lato" panose="020F0502020204030203" pitchFamily="34" charset="0"/>
                <a:ea typeface="Times New Roman" panose="02020603050405020304" pitchFamily="18" charset="0"/>
              </a:rPr>
              <a:t> </a:t>
            </a:r>
            <a:r>
              <a:rPr lang="en-GB" sz="800" dirty="0">
                <a:solidFill>
                  <a:srgbClr val="000000"/>
                </a:solidFill>
                <a:effectLst/>
                <a:latin typeface="Gill Sans MT" panose="020B0502020104020203" pitchFamily="34" charset="0"/>
                <a:ea typeface="Times New Roman" panose="02020603050405020304" pitchFamily="18" charset="0"/>
              </a:rPr>
              <a:t>advice and support if you're worried about a child or young person.</a:t>
            </a:r>
            <a:endParaRPr lang="en-GB" sz="10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GB" sz="800" dirty="0">
                <a:effectLst/>
                <a:latin typeface="Calibri" panose="020F0502020204030204" pitchFamily="34" charset="0"/>
                <a:ea typeface="Calibri" panose="020F0502020204030204" pitchFamily="34" charset="0"/>
                <a:cs typeface="Times New Roman" panose="02020603050405020304" pitchFamily="18" charset="0"/>
              </a:rPr>
              <a:t>Visit </a:t>
            </a:r>
            <a:r>
              <a:rPr lang="en-GB" sz="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https://www.youngminds.org.uk/parent/</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19">
            <a:extLst>
              <a:ext uri="{FF2B5EF4-FFF2-40B4-BE49-F238E27FC236}">
                <a16:creationId xmlns:a16="http://schemas.microsoft.com/office/drawing/2014/main" id="{0734CE6C-C2FB-2626-5F51-07BF394AE32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67386" y="2279916"/>
            <a:ext cx="1543685" cy="462915"/>
          </a:xfrm>
          <a:prstGeom prst="rect">
            <a:avLst/>
          </a:prstGeom>
          <a:noFill/>
          <a:ln>
            <a:noFill/>
          </a:ln>
        </p:spPr>
      </p:pic>
      <p:pic>
        <p:nvPicPr>
          <p:cNvPr id="22" name="Picture 21">
            <a:extLst>
              <a:ext uri="{FF2B5EF4-FFF2-40B4-BE49-F238E27FC236}">
                <a16:creationId xmlns:a16="http://schemas.microsoft.com/office/drawing/2014/main" id="{90CCAF8F-DB43-AA35-718E-4863AC9798B5}"/>
              </a:ext>
            </a:extLst>
          </p:cNvPr>
          <p:cNvPicPr>
            <a:picLocks noChangeAspect="1"/>
          </p:cNvPicPr>
          <p:nvPr/>
        </p:nvPicPr>
        <p:blipFill>
          <a:blip r:embed="rId8"/>
          <a:stretch>
            <a:fillRect/>
          </a:stretch>
        </p:blipFill>
        <p:spPr>
          <a:xfrm>
            <a:off x="126010" y="7495885"/>
            <a:ext cx="4020458" cy="2202483"/>
          </a:xfrm>
          <a:prstGeom prst="rect">
            <a:avLst/>
          </a:prstGeom>
          <a:solidFill>
            <a:srgbClr val="FFFFFF">
              <a:shade val="85000"/>
            </a:srgbClr>
          </a:solidFill>
          <a:ln w="88900" cap="sq">
            <a:solidFill>
              <a:schemeClr val="accent5">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TextBox 22">
            <a:extLst>
              <a:ext uri="{FF2B5EF4-FFF2-40B4-BE49-F238E27FC236}">
                <a16:creationId xmlns:a16="http://schemas.microsoft.com/office/drawing/2014/main" id="{C7621CEC-C686-F6A8-F9F9-D45B4EA4D1F0}"/>
              </a:ext>
            </a:extLst>
          </p:cNvPr>
          <p:cNvSpPr txBox="1"/>
          <p:nvPr/>
        </p:nvSpPr>
        <p:spPr>
          <a:xfrm>
            <a:off x="4721762" y="7626084"/>
            <a:ext cx="1947552" cy="1754326"/>
          </a:xfrm>
          <a:prstGeom prst="rect">
            <a:avLst/>
          </a:prstGeom>
          <a:noFill/>
        </p:spPr>
        <p:txBody>
          <a:bodyPr wrap="square" rtlCol="0">
            <a:spAutoFit/>
          </a:bodyPr>
          <a:lstStyle/>
          <a:p>
            <a:pPr algn="ctr"/>
            <a:r>
              <a:rPr lang="en-GB" sz="1200" dirty="0">
                <a:solidFill>
                  <a:srgbClr val="FFC000"/>
                </a:solidFill>
                <a:latin typeface="Gill Sans MT" panose="020B0502020104020203" pitchFamily="34" charset="0"/>
              </a:rPr>
              <a:t>Come to our second parent workshop of the year.  Understanding Sensory Processing Needs. It’s an informal and welcoming opportunity to discuss any challenges you are facing. See below for further details. </a:t>
            </a:r>
          </a:p>
        </p:txBody>
      </p:sp>
      <p:sp>
        <p:nvSpPr>
          <p:cNvPr id="26" name="TextBox 25">
            <a:extLst>
              <a:ext uri="{FF2B5EF4-FFF2-40B4-BE49-F238E27FC236}">
                <a16:creationId xmlns:a16="http://schemas.microsoft.com/office/drawing/2014/main" id="{635D1B56-D6ED-57AE-8FDB-C7C89E55ECFD}"/>
              </a:ext>
            </a:extLst>
          </p:cNvPr>
          <p:cNvSpPr txBox="1"/>
          <p:nvPr/>
        </p:nvSpPr>
        <p:spPr>
          <a:xfrm>
            <a:off x="-3055" y="5989799"/>
            <a:ext cx="6861055" cy="1323439"/>
          </a:xfrm>
          <a:prstGeom prst="rect">
            <a:avLst/>
          </a:prstGeom>
          <a:solidFill>
            <a:schemeClr val="accent5">
              <a:lumMod val="60000"/>
              <a:lumOff val="40000"/>
            </a:schemeClr>
          </a:solidFill>
        </p:spPr>
        <p:txBody>
          <a:bodyPr wrap="square">
            <a:spAutoFit/>
          </a:bodyPr>
          <a:lstStyle/>
          <a:p>
            <a:r>
              <a:rPr lang="en-GB" sz="1000" dirty="0">
                <a:latin typeface="Gill Sans MT" panose="020B0502020104020203" pitchFamily="34" charset="0"/>
              </a:rPr>
              <a:t>Compass Changing Lives offers early emotional wellbeing and mental health support for children, young people and families across Derby and Derbyshire. Their Mental Health Support Teams and Early Intervention service work together to provide help in schools and local communities, offering free and confidential support for children aged 5–18 (and up to 25 for care leavers or those with SEND). The team supports children experiencing mild to moderate worries - such as feeling sad, anxious, angry or overwhelmed - and also provides guidance for parents and carers to help them better understand and support their child’s mental health. Whilst school support pupils mental health and wellbeing through our extensive school level Early Help offer and pastoral provision, there may be times when more specialist support is required. School and families can refer to this service. For more information follow the link or click the image above. </a:t>
            </a:r>
            <a:r>
              <a:rPr lang="en-GB" sz="1000" dirty="0">
                <a:latin typeface="Gill Sans MT" panose="020B0502020104020203" pitchFamily="34" charset="0"/>
                <a:hlinkClick r:id="rId9"/>
              </a:rPr>
              <a:t>https://compass-uk.org/services/compass-changing-lives/</a:t>
            </a:r>
            <a:r>
              <a:rPr lang="en-GB" sz="1000" dirty="0">
                <a:latin typeface="Gill Sans MT" panose="020B0502020104020203" pitchFamily="34" charset="0"/>
              </a:rPr>
              <a:t> </a:t>
            </a:r>
          </a:p>
        </p:txBody>
      </p:sp>
      <p:pic>
        <p:nvPicPr>
          <p:cNvPr id="28" name="Picture 27">
            <a:hlinkClick r:id="rId9"/>
            <a:extLst>
              <a:ext uri="{FF2B5EF4-FFF2-40B4-BE49-F238E27FC236}">
                <a16:creationId xmlns:a16="http://schemas.microsoft.com/office/drawing/2014/main" id="{5042A90C-2737-C60B-50D6-5598C76DE407}"/>
              </a:ext>
            </a:extLst>
          </p:cNvPr>
          <p:cNvPicPr>
            <a:picLocks noChangeAspect="1"/>
          </p:cNvPicPr>
          <p:nvPr/>
        </p:nvPicPr>
        <p:blipFill>
          <a:blip r:embed="rId10"/>
          <a:stretch>
            <a:fillRect/>
          </a:stretch>
        </p:blipFill>
        <p:spPr>
          <a:xfrm>
            <a:off x="3876415" y="4375756"/>
            <a:ext cx="2792899" cy="1559100"/>
          </a:xfrm>
          <a:prstGeom prst="rect">
            <a:avLst/>
          </a:prstGeom>
        </p:spPr>
      </p:pic>
    </p:spTree>
    <p:extLst>
      <p:ext uri="{BB962C8B-B14F-4D97-AF65-F5344CB8AC3E}">
        <p14:creationId xmlns:p14="http://schemas.microsoft.com/office/powerpoint/2010/main" val="879145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C11D1-6054-9BB1-0DEE-AE32A71CDD3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136C87A-FA47-FBFB-8728-504EE0D78A8D}"/>
              </a:ext>
            </a:extLst>
          </p:cNvPr>
          <p:cNvSpPr/>
          <p:nvPr/>
        </p:nvSpPr>
        <p:spPr>
          <a:xfrm>
            <a:off x="0" y="0"/>
            <a:ext cx="6858000" cy="990600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F42211B4-AF02-B694-AB19-A5295B34FFD1}"/>
              </a:ext>
            </a:extLst>
          </p:cNvPr>
          <p:cNvSpPr/>
          <p:nvPr/>
        </p:nvSpPr>
        <p:spPr>
          <a:xfrm>
            <a:off x="0" y="0"/>
            <a:ext cx="4020458" cy="9906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36EAFB5-22C3-655A-333B-41D22CA4AB7A}"/>
              </a:ext>
            </a:extLst>
          </p:cNvPr>
          <p:cNvSpPr txBox="1"/>
          <p:nvPr/>
        </p:nvSpPr>
        <p:spPr>
          <a:xfrm>
            <a:off x="-12700" y="620572"/>
            <a:ext cx="4033158" cy="7494359"/>
          </a:xfrm>
          <a:prstGeom prst="rect">
            <a:avLst/>
          </a:prstGeom>
          <a:solidFill>
            <a:schemeClr val="bg1"/>
          </a:solidFill>
        </p:spPr>
        <p:txBody>
          <a:bodyPr wrap="square" rtlCol="0">
            <a:spAutoFit/>
          </a:bodyPr>
          <a:lstStyle/>
          <a:p>
            <a:r>
              <a:rPr lang="en-GB" sz="1000" b="1" dirty="0">
                <a:solidFill>
                  <a:srgbClr val="002060"/>
                </a:solidFill>
                <a:latin typeface="Gill Sans MT" panose="020B0502020104020203" pitchFamily="34" charset="0"/>
              </a:rPr>
              <a:t>Teach Your Children How To Be Angry</a:t>
            </a:r>
            <a:endParaRPr lang="en-GB" sz="1000" dirty="0">
              <a:solidFill>
                <a:srgbClr val="002060"/>
              </a:solidFill>
              <a:latin typeface="Gill Sans MT" panose="020B0502020104020203" pitchFamily="34" charset="0"/>
            </a:endParaRPr>
          </a:p>
          <a:p>
            <a:r>
              <a:rPr lang="en-GB" sz="1000" dirty="0">
                <a:solidFill>
                  <a:srgbClr val="002060"/>
                </a:solidFill>
                <a:latin typeface="Gill Sans MT" panose="020B0502020104020203" pitchFamily="34" charset="0"/>
              </a:rPr>
              <a:t>Anger is an emotion that we all feel at times and for our children it is a natural way to express themselves. Supporting children to manage these big emotions is an important part of our work in school. I hope you find some of the ideas helpful for home too. Finding the words to express feelings when you are a child is hard and so we need adults to support them to show their emotions. To know that adults understand big feelings and teach children to recognise the emotion and why they may feel that way.</a:t>
            </a:r>
          </a:p>
          <a:p>
            <a:pPr marL="171450" indent="-171450">
              <a:buFont typeface="Arial" panose="020B0604020202020204" pitchFamily="34" charset="0"/>
              <a:buChar char="•"/>
            </a:pPr>
            <a:r>
              <a:rPr lang="en-GB" sz="1000" b="1" dirty="0">
                <a:solidFill>
                  <a:srgbClr val="002060"/>
                </a:solidFill>
                <a:latin typeface="Gill Sans MT" panose="020B0502020104020203" pitchFamily="34" charset="0"/>
              </a:rPr>
              <a:t>Allow them to express themselves through art, music or sport.</a:t>
            </a:r>
            <a:endParaRPr lang="en-GB" sz="1000" dirty="0">
              <a:solidFill>
                <a:srgbClr val="002060"/>
              </a:solidFill>
              <a:latin typeface="Gill Sans MT" panose="020B0502020104020203" pitchFamily="34" charset="0"/>
            </a:endParaRPr>
          </a:p>
          <a:p>
            <a:pPr marL="171450" indent="-171450">
              <a:buFont typeface="Arial" panose="020B0604020202020204" pitchFamily="34" charset="0"/>
              <a:buChar char="•"/>
            </a:pPr>
            <a:r>
              <a:rPr lang="en-GB" sz="1000" b="1" dirty="0">
                <a:solidFill>
                  <a:srgbClr val="002060"/>
                </a:solidFill>
                <a:latin typeface="Gill Sans MT" panose="020B0502020104020203" pitchFamily="34" charset="0"/>
              </a:rPr>
              <a:t>Talk to them about how you handle your emotions </a:t>
            </a:r>
            <a:r>
              <a:rPr lang="en-GB" sz="900" dirty="0">
                <a:solidFill>
                  <a:srgbClr val="002060"/>
                </a:solidFill>
                <a:latin typeface="Gill Sans MT" panose="020B0502020104020203" pitchFamily="34" charset="0"/>
              </a:rPr>
              <a:t>Talk to your children about how you handle your own emotions (walking, talking with friends, positive affirmations, reading, whatever it is that helps you remain regulated – you may have to think about this one). Make sure they know that you have ways to work to cope with the things you’re feeling. </a:t>
            </a:r>
          </a:p>
          <a:p>
            <a:endParaRPr lang="en-GB" sz="900" dirty="0">
              <a:solidFill>
                <a:srgbClr val="002060"/>
              </a:solidFill>
              <a:latin typeface="Gill Sans MT" panose="020B0502020104020203" pitchFamily="34" charset="0"/>
            </a:endParaRPr>
          </a:p>
          <a:p>
            <a:pPr marL="171450" indent="-171450">
              <a:buFont typeface="Arial" panose="020B0604020202020204" pitchFamily="34" charset="0"/>
              <a:buChar char="•"/>
            </a:pPr>
            <a:r>
              <a:rPr lang="en-GB" sz="1000" b="1" dirty="0">
                <a:solidFill>
                  <a:srgbClr val="002060"/>
                </a:solidFill>
                <a:latin typeface="Gill Sans MT" panose="020B0502020104020203" pitchFamily="34" charset="0"/>
              </a:rPr>
              <a:t>Spend time outdoors together</a:t>
            </a:r>
            <a:r>
              <a:rPr lang="en-GB" sz="1000" dirty="0">
                <a:solidFill>
                  <a:srgbClr val="002060"/>
                </a:solidFill>
                <a:latin typeface="Gill Sans MT" panose="020B0502020104020203" pitchFamily="34" charset="0"/>
              </a:rPr>
              <a:t>. </a:t>
            </a:r>
            <a:r>
              <a:rPr lang="en-GB" sz="900" dirty="0">
                <a:solidFill>
                  <a:srgbClr val="002060"/>
                </a:solidFill>
                <a:latin typeface="Gill Sans MT" panose="020B0502020104020203" pitchFamily="34" charset="0"/>
              </a:rPr>
              <a:t>Being outside is something that helps to relax people immensely. While it may not seem like much at first, as time passes it will work wonders. Moments of awe and wonder feed the soul, make connections and develop children's spirituality and sense of wellbeing. </a:t>
            </a:r>
          </a:p>
          <a:p>
            <a:endParaRPr lang="en-GB" sz="900" dirty="0">
              <a:solidFill>
                <a:srgbClr val="002060"/>
              </a:solidFill>
              <a:latin typeface="Gill Sans MT" panose="020B0502020104020203" pitchFamily="34" charset="0"/>
            </a:endParaRPr>
          </a:p>
          <a:p>
            <a:pPr marL="171450" indent="-171450">
              <a:buFont typeface="Arial" panose="020B0604020202020204" pitchFamily="34" charset="0"/>
              <a:buChar char="•"/>
            </a:pPr>
            <a:r>
              <a:rPr lang="en-GB" sz="1000" b="1" dirty="0">
                <a:solidFill>
                  <a:srgbClr val="002060"/>
                </a:solidFill>
                <a:latin typeface="Gill Sans MT" panose="020B0502020104020203" pitchFamily="34" charset="0"/>
              </a:rPr>
              <a:t>Set a good example emotionally, don’t overreact or lash out. </a:t>
            </a:r>
            <a:r>
              <a:rPr lang="en-GB" sz="900" dirty="0">
                <a:solidFill>
                  <a:srgbClr val="002060"/>
                </a:solidFill>
                <a:latin typeface="Gill Sans MT" panose="020B0502020104020203" pitchFamily="34" charset="0"/>
              </a:rPr>
              <a:t>Set a good example for your children. They react to the way you act and will change themselves to mimic you. If you are handling your emotions with care and thought, they will also be able to work towards the same. When children see and hear overwhelming emotions spill over e.g. swearing at other drivers when in the car. Children replicate this pattern of behaviour. </a:t>
            </a:r>
          </a:p>
          <a:p>
            <a:endParaRPr lang="en-GB" sz="900" dirty="0">
              <a:solidFill>
                <a:srgbClr val="002060"/>
              </a:solidFill>
              <a:latin typeface="Gill Sans MT" panose="020B0502020104020203" pitchFamily="34" charset="0"/>
            </a:endParaRPr>
          </a:p>
          <a:p>
            <a:pPr marL="171450" indent="-171450">
              <a:buFont typeface="Arial" panose="020B0604020202020204" pitchFamily="34" charset="0"/>
              <a:buChar char="•"/>
            </a:pPr>
            <a:r>
              <a:rPr lang="en-GB" sz="1000" b="1" dirty="0">
                <a:solidFill>
                  <a:srgbClr val="002060"/>
                </a:solidFill>
                <a:latin typeface="Gill Sans MT" panose="020B0502020104020203" pitchFamily="34" charset="0"/>
              </a:rPr>
              <a:t>Set and maintain boundaries with your children without dismissing them. </a:t>
            </a:r>
            <a:r>
              <a:rPr lang="en-GB" sz="900" dirty="0">
                <a:solidFill>
                  <a:srgbClr val="002060"/>
                </a:solidFill>
                <a:latin typeface="Gill Sans MT" panose="020B0502020104020203" pitchFamily="34" charset="0"/>
              </a:rPr>
              <a:t>Make sure they know that when it comes to their emotions they need to think and take a minute before they act. Feeling bad doesn’t mean they should lash out, we need to help them understand that there are consequences for everything we do. </a:t>
            </a:r>
          </a:p>
          <a:p>
            <a:endParaRPr lang="en-GB" sz="1000" dirty="0">
              <a:solidFill>
                <a:srgbClr val="002060"/>
              </a:solidFill>
              <a:latin typeface="Gill Sans MT" panose="020B0502020104020203" pitchFamily="34" charset="0"/>
            </a:endParaRPr>
          </a:p>
          <a:p>
            <a:pPr marL="171450" indent="-171450">
              <a:buFont typeface="Arial" panose="020B0604020202020204" pitchFamily="34" charset="0"/>
              <a:buChar char="•"/>
            </a:pPr>
            <a:r>
              <a:rPr lang="en-GB" sz="1000" b="1" dirty="0">
                <a:solidFill>
                  <a:srgbClr val="002060"/>
                </a:solidFill>
                <a:latin typeface="Gill Sans MT" panose="020B0502020104020203" pitchFamily="34" charset="0"/>
              </a:rPr>
              <a:t>Try to ensure they are comfortable coming to you to talk about feelings and emotions</a:t>
            </a:r>
            <a:r>
              <a:rPr lang="en-GB" sz="900" b="1" dirty="0">
                <a:solidFill>
                  <a:srgbClr val="002060"/>
                </a:solidFill>
                <a:latin typeface="Gill Sans MT" panose="020B0502020104020203" pitchFamily="34" charset="0"/>
              </a:rPr>
              <a:t>. </a:t>
            </a:r>
            <a:r>
              <a:rPr lang="en-GB" sz="900" dirty="0">
                <a:solidFill>
                  <a:srgbClr val="002060"/>
                </a:solidFill>
                <a:latin typeface="Gill Sans MT" panose="020B0502020104020203" pitchFamily="34" charset="0"/>
              </a:rPr>
              <a:t>Let your children know that you are there for them and you want to listen and have the time to listen. They need to feel safe and secure with you and be sure that you will not judge them.</a:t>
            </a:r>
          </a:p>
          <a:p>
            <a:endParaRPr lang="en-GB" sz="900" dirty="0">
              <a:solidFill>
                <a:srgbClr val="002060"/>
              </a:solidFill>
              <a:latin typeface="Gill Sans MT" panose="020B0502020104020203" pitchFamily="34" charset="0"/>
            </a:endParaRPr>
          </a:p>
          <a:p>
            <a:pPr marL="171450" indent="-171450">
              <a:buFont typeface="Arial" panose="020B0604020202020204" pitchFamily="34" charset="0"/>
              <a:buChar char="•"/>
            </a:pPr>
            <a:r>
              <a:rPr lang="en-GB" sz="1000" b="1" dirty="0">
                <a:solidFill>
                  <a:srgbClr val="002060"/>
                </a:solidFill>
                <a:latin typeface="Gill Sans MT" panose="020B0502020104020203" pitchFamily="34" charset="0"/>
              </a:rPr>
              <a:t>Use TV shows, favourite films , books and other things your children like to talk about emotions. </a:t>
            </a:r>
            <a:r>
              <a:rPr lang="en-GB" sz="1000" dirty="0">
                <a:solidFill>
                  <a:srgbClr val="002060"/>
                </a:solidFill>
                <a:latin typeface="Gill Sans MT" panose="020B0502020104020203" pitchFamily="34" charset="0"/>
              </a:rPr>
              <a:t> </a:t>
            </a:r>
            <a:r>
              <a:rPr lang="en-GB" sz="900" dirty="0">
                <a:solidFill>
                  <a:srgbClr val="002060"/>
                </a:solidFill>
                <a:latin typeface="Gill Sans MT" panose="020B0502020104020203" pitchFamily="34" charset="0"/>
              </a:rPr>
              <a:t>Help your children to relate better by using things they like. If they see someone angry on a show or in a film, ask them how that makes them feel. Try to talk about a wide range of emotions. Having emotions is one of the things that makes us human. However, when we or our children experience strong overwhelming emotions, we must learn how to recognise them, name them and tame them. </a:t>
            </a:r>
          </a:p>
          <a:p>
            <a:endParaRPr lang="en-GB" sz="900" dirty="0">
              <a:solidFill>
                <a:srgbClr val="002060"/>
              </a:solidFill>
              <a:latin typeface="Gill Sans MT" panose="020B0502020104020203" pitchFamily="34" charset="0"/>
            </a:endParaRPr>
          </a:p>
          <a:p>
            <a:pPr marL="171450" indent="-171450">
              <a:buFont typeface="Arial" panose="020B0604020202020204" pitchFamily="34" charset="0"/>
              <a:buChar char="•"/>
            </a:pPr>
            <a:r>
              <a:rPr lang="en-GB" sz="1000" b="1" dirty="0">
                <a:solidFill>
                  <a:srgbClr val="002060"/>
                </a:solidFill>
                <a:latin typeface="Gill Sans MT" panose="020B0502020104020203" pitchFamily="34" charset="0"/>
              </a:rPr>
              <a:t>Use the Zones of Regulation Posters</a:t>
            </a:r>
            <a:r>
              <a:rPr lang="en-GB" sz="1000" dirty="0">
                <a:solidFill>
                  <a:srgbClr val="002060"/>
                </a:solidFill>
                <a:latin typeface="Gill Sans MT" panose="020B0502020104020203" pitchFamily="34" charset="0"/>
              </a:rPr>
              <a:t> . </a:t>
            </a:r>
            <a:r>
              <a:rPr lang="en-GB" sz="900" dirty="0">
                <a:solidFill>
                  <a:srgbClr val="002060"/>
                </a:solidFill>
                <a:latin typeface="Gill Sans MT" panose="020B0502020104020203" pitchFamily="34" charset="0"/>
              </a:rPr>
              <a:t>Children are familiar with the red zone which names some of these strong emotions and have ideas and strategies to help them calm and regulate. </a:t>
            </a:r>
            <a:endParaRPr lang="en-GB" sz="1000" b="1" dirty="0">
              <a:solidFill>
                <a:srgbClr val="002060"/>
              </a:solidFill>
              <a:latin typeface="Gill Sans MT" panose="020B0502020104020203" pitchFamily="34" charset="0"/>
            </a:endParaRPr>
          </a:p>
        </p:txBody>
      </p:sp>
      <p:pic>
        <p:nvPicPr>
          <p:cNvPr id="5" name="Picture 4" descr="A picture containing icon&#10;&#10;Description automatically generated">
            <a:extLst>
              <a:ext uri="{FF2B5EF4-FFF2-40B4-BE49-F238E27FC236}">
                <a16:creationId xmlns:a16="http://schemas.microsoft.com/office/drawing/2014/main" id="{0A63E9B7-C0CC-60A6-C407-9EDFE47DF3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1894" y="113347"/>
            <a:ext cx="430176" cy="680403"/>
          </a:xfrm>
          <a:prstGeom prst="rect">
            <a:avLst/>
          </a:prstGeom>
        </p:spPr>
      </p:pic>
      <p:sp>
        <p:nvSpPr>
          <p:cNvPr id="12" name="TextBox 11">
            <a:extLst>
              <a:ext uri="{FF2B5EF4-FFF2-40B4-BE49-F238E27FC236}">
                <a16:creationId xmlns:a16="http://schemas.microsoft.com/office/drawing/2014/main" id="{3FCE31C8-34E0-AE86-B311-D7AC4CACFBEA}"/>
              </a:ext>
            </a:extLst>
          </p:cNvPr>
          <p:cNvSpPr txBox="1"/>
          <p:nvPr/>
        </p:nvSpPr>
        <p:spPr>
          <a:xfrm>
            <a:off x="178594" y="113347"/>
            <a:ext cx="4420961" cy="462178"/>
          </a:xfrm>
          <a:prstGeom prst="rect">
            <a:avLst/>
          </a:prstGeom>
          <a:noFill/>
        </p:spPr>
        <p:txBody>
          <a:bodyPr wrap="square">
            <a:spAutoFit/>
          </a:bodyPr>
          <a:lstStyle/>
          <a:p>
            <a:pPr marL="0" marR="0" lvl="0" indent="0" defTabSz="4572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FFC000"/>
                </a:solidFill>
                <a:effectLst/>
                <a:uLnTx/>
                <a:uFillTx/>
                <a:latin typeface="Gill Sans MT" panose="020B0502020104020203" pitchFamily="34" charset="0"/>
                <a:ea typeface="Calibri" panose="020F0502020204030204" pitchFamily="34" charset="0"/>
                <a:cs typeface="Times New Roman" panose="02020603050405020304" pitchFamily="18" charset="0"/>
              </a:rPr>
              <a:t>Managing Big Emotions</a:t>
            </a:r>
            <a:endParaRPr lang="en-GB" sz="1800" b="1" dirty="0">
              <a:solidFill>
                <a:srgbClr val="FFC000"/>
              </a:solidFill>
              <a:latin typeface="Gill Sans MT" panose="020B0502020104020203" pitchFamily="34" charset="0"/>
              <a:ea typeface="Calibri" panose="020F0502020204030204" pitchFamily="34" charset="0"/>
              <a:cs typeface="Times New Roman" panose="02020603050405020304" pitchFamily="18" charset="0"/>
            </a:endParaRPr>
          </a:p>
        </p:txBody>
      </p:sp>
      <p:pic>
        <p:nvPicPr>
          <p:cNvPr id="14" name="Picture 13">
            <a:hlinkClick r:id="rId3"/>
            <a:extLst>
              <a:ext uri="{FF2B5EF4-FFF2-40B4-BE49-F238E27FC236}">
                <a16:creationId xmlns:a16="http://schemas.microsoft.com/office/drawing/2014/main" id="{5660CE24-2F5D-628C-EF34-A1F37D349415}"/>
              </a:ext>
            </a:extLst>
          </p:cNvPr>
          <p:cNvPicPr>
            <a:picLocks noChangeAspect="1"/>
          </p:cNvPicPr>
          <p:nvPr/>
        </p:nvPicPr>
        <p:blipFill>
          <a:blip r:embed="rId4"/>
          <a:stretch>
            <a:fillRect/>
          </a:stretch>
        </p:blipFill>
        <p:spPr>
          <a:xfrm>
            <a:off x="4199052" y="172986"/>
            <a:ext cx="1692073" cy="24412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D2D9E726-0055-949A-4849-CD91514A0AFD}"/>
              </a:ext>
            </a:extLst>
          </p:cNvPr>
          <p:cNvSpPr txBox="1"/>
          <p:nvPr/>
        </p:nvSpPr>
        <p:spPr>
          <a:xfrm>
            <a:off x="4199052" y="2692400"/>
            <a:ext cx="2366848" cy="769441"/>
          </a:xfrm>
          <a:prstGeom prst="rect">
            <a:avLst/>
          </a:prstGeom>
          <a:noFill/>
        </p:spPr>
        <p:txBody>
          <a:bodyPr wrap="square" rtlCol="0">
            <a:spAutoFit/>
          </a:bodyPr>
          <a:lstStyle/>
          <a:p>
            <a:r>
              <a:rPr lang="en-GB" sz="1100" dirty="0">
                <a:solidFill>
                  <a:schemeClr val="bg1"/>
                </a:solidFill>
                <a:latin typeface="Gill Sans MT" panose="020B0502020104020203" pitchFamily="34" charset="0"/>
              </a:rPr>
              <a:t>A useful guide for parents with lots of useful tips and advice. Click the image or follow the link below </a:t>
            </a:r>
            <a:r>
              <a:rPr lang="en-GB" sz="1100" dirty="0">
                <a:solidFill>
                  <a:srgbClr val="CCECFF"/>
                </a:solidFill>
                <a:latin typeface="Gill Sans MT" panose="020B0502020104020203" pitchFamily="34" charset="0"/>
                <a:hlinkClick r:id="rId5">
                  <a:extLst>
                    <a:ext uri="{A12FA001-AC4F-418D-AE19-62706E023703}">
                      <ahyp:hlinkClr xmlns:ahyp="http://schemas.microsoft.com/office/drawing/2018/hyperlinkcolor" val="tx"/>
                    </a:ext>
                  </a:extLst>
                </a:hlinkClick>
              </a:rPr>
              <a:t>Guide for talking parents and carers</a:t>
            </a:r>
            <a:endParaRPr lang="en-GB" sz="1100" dirty="0">
              <a:solidFill>
                <a:srgbClr val="CCECFF"/>
              </a:solidFill>
              <a:latin typeface="Gill Sans MT" panose="020B0502020104020203" pitchFamily="34" charset="0"/>
            </a:endParaRPr>
          </a:p>
        </p:txBody>
      </p:sp>
      <p:pic>
        <p:nvPicPr>
          <p:cNvPr id="25" name="Picture 24">
            <a:extLst>
              <a:ext uri="{FF2B5EF4-FFF2-40B4-BE49-F238E27FC236}">
                <a16:creationId xmlns:a16="http://schemas.microsoft.com/office/drawing/2014/main" id="{E9FD2FEC-EF12-60A0-B88F-F4DBEEEDC749}"/>
              </a:ext>
            </a:extLst>
          </p:cNvPr>
          <p:cNvPicPr>
            <a:picLocks noChangeAspect="1"/>
          </p:cNvPicPr>
          <p:nvPr/>
        </p:nvPicPr>
        <p:blipFill>
          <a:blip r:embed="rId6"/>
          <a:stretch>
            <a:fillRect/>
          </a:stretch>
        </p:blipFill>
        <p:spPr>
          <a:xfrm rot="502212">
            <a:off x="4552403" y="3933503"/>
            <a:ext cx="1943630" cy="30509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a:extLst>
              <a:ext uri="{FF2B5EF4-FFF2-40B4-BE49-F238E27FC236}">
                <a16:creationId xmlns:a16="http://schemas.microsoft.com/office/drawing/2014/main" id="{A400A1F9-F111-17AE-6C62-5407C31236F2}"/>
              </a:ext>
            </a:extLst>
          </p:cNvPr>
          <p:cNvPicPr>
            <a:picLocks noChangeAspect="1"/>
          </p:cNvPicPr>
          <p:nvPr/>
        </p:nvPicPr>
        <p:blipFill>
          <a:blip r:embed="rId7"/>
          <a:stretch>
            <a:fillRect/>
          </a:stretch>
        </p:blipFill>
        <p:spPr>
          <a:xfrm>
            <a:off x="178594" y="8434312"/>
            <a:ext cx="2073718" cy="1124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TextBox 27">
            <a:extLst>
              <a:ext uri="{FF2B5EF4-FFF2-40B4-BE49-F238E27FC236}">
                <a16:creationId xmlns:a16="http://schemas.microsoft.com/office/drawing/2014/main" id="{C6D1F66C-A5AD-64B9-9298-57C1F6FE3ACF}"/>
              </a:ext>
            </a:extLst>
          </p:cNvPr>
          <p:cNvSpPr txBox="1"/>
          <p:nvPr/>
        </p:nvSpPr>
        <p:spPr>
          <a:xfrm>
            <a:off x="4199052" y="8817433"/>
            <a:ext cx="2523067" cy="1069139"/>
          </a:xfrm>
          <a:prstGeom prst="rect">
            <a:avLst/>
          </a:prstGeom>
          <a:noFill/>
        </p:spPr>
        <p:txBody>
          <a:bodyPr wrap="square">
            <a:sp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GB" sz="2000" b="1" i="1" u="none" strike="noStrike" kern="1200" cap="none" spc="0" normalizeH="0" baseline="0" noProof="0" dirty="0">
                <a:ln>
                  <a:noFill/>
                </a:ln>
                <a:solidFill>
                  <a:schemeClr val="accent4">
                    <a:lumMod val="60000"/>
                    <a:lumOff val="40000"/>
                  </a:schemeClr>
                </a:solidFill>
                <a:effectLst/>
                <a:uLnTx/>
                <a:uFillTx/>
                <a:latin typeface="Baguet Script" panose="020F0502020204030204" pitchFamily="2" charset="0"/>
                <a:ea typeface="DejaVu Serif" panose="02060603050605020204" pitchFamily="18" charset="0"/>
                <a:cs typeface="DejaVu Serif" panose="02060603050605020204" pitchFamily="18" charset="0"/>
              </a:rPr>
              <a:t>‘</a:t>
            </a:r>
            <a:r>
              <a:rPr kumimoji="0" lang="en-GB" sz="2000" b="1" u="none" strike="noStrike" kern="1200" cap="none" spc="0" normalizeH="0" baseline="0" noProof="0" dirty="0">
                <a:ln>
                  <a:noFill/>
                </a:ln>
                <a:solidFill>
                  <a:schemeClr val="accent4">
                    <a:lumMod val="60000"/>
                    <a:lumOff val="40000"/>
                  </a:schemeClr>
                </a:solidFill>
                <a:effectLst/>
                <a:uLnTx/>
                <a:uFillTx/>
                <a:latin typeface="Baguet Script" panose="020F0502020204030204" pitchFamily="2" charset="0"/>
                <a:ea typeface="DejaVu Serif" panose="02060603050605020204" pitchFamily="18" charset="0"/>
                <a:cs typeface="DejaVu Serif" panose="02060603050605020204" pitchFamily="18" charset="0"/>
              </a:rPr>
              <a:t>All feelings are welcome; all behaviours are not’</a:t>
            </a:r>
            <a:endParaRPr lang="en-GB" sz="1600" b="1" dirty="0">
              <a:solidFill>
                <a:schemeClr val="accent4">
                  <a:lumMod val="60000"/>
                  <a:lumOff val="40000"/>
                </a:schemeClr>
              </a:solidFill>
              <a:latin typeface="Baguet Script" panose="020F0502020204030204" pitchFamily="2" charset="0"/>
              <a:ea typeface="DejaVu Serif" panose="02060603050605020204" pitchFamily="18" charset="0"/>
              <a:cs typeface="DejaVu Serif" panose="02060603050605020204" pitchFamily="18" charset="0"/>
            </a:endParaRPr>
          </a:p>
        </p:txBody>
      </p:sp>
      <p:sp>
        <p:nvSpPr>
          <p:cNvPr id="31" name="TextBox 30">
            <a:extLst>
              <a:ext uri="{FF2B5EF4-FFF2-40B4-BE49-F238E27FC236}">
                <a16:creationId xmlns:a16="http://schemas.microsoft.com/office/drawing/2014/main" id="{5EDE30CB-F2B4-3410-DC62-B951B6787607}"/>
              </a:ext>
            </a:extLst>
          </p:cNvPr>
          <p:cNvSpPr txBox="1"/>
          <p:nvPr/>
        </p:nvSpPr>
        <p:spPr>
          <a:xfrm>
            <a:off x="4033158" y="7672631"/>
            <a:ext cx="2837542" cy="1107996"/>
          </a:xfrm>
          <a:prstGeom prst="rect">
            <a:avLst/>
          </a:prstGeom>
          <a:solidFill>
            <a:schemeClr val="accent1">
              <a:lumMod val="60000"/>
              <a:lumOff val="40000"/>
            </a:schemeClr>
          </a:solidFill>
        </p:spPr>
        <p:txBody>
          <a:bodyPr wrap="square" rtlCol="0">
            <a:spAutoFit/>
          </a:bodyPr>
          <a:lstStyle/>
          <a:p>
            <a:r>
              <a:rPr lang="en-GB" sz="1100" b="1" dirty="0">
                <a:solidFill>
                  <a:srgbClr val="002060"/>
                </a:solidFill>
                <a:latin typeface="Gill Sans MT" panose="020B0502020104020203" pitchFamily="34" charset="0"/>
              </a:rPr>
              <a:t>Talk about uncomfortable emotions. </a:t>
            </a:r>
            <a:r>
              <a:rPr lang="en-GB" sz="1100" dirty="0">
                <a:solidFill>
                  <a:srgbClr val="002060"/>
                </a:solidFill>
                <a:latin typeface="Gill Sans MT" panose="020B0502020104020203" pitchFamily="34" charset="0"/>
              </a:rPr>
              <a:t>Be willing to talk about the things your children or you might consider to be uncomfortable. Sadness, grief or loss doesn’t feel good, but it is unavoidable throughout life. They need to know that they are not alone with this feeling. </a:t>
            </a:r>
            <a:endParaRPr lang="en-GB" sz="1100" b="1" dirty="0">
              <a:solidFill>
                <a:srgbClr val="002060"/>
              </a:solidFill>
              <a:latin typeface="Gill Sans MT" panose="020B0502020104020203" pitchFamily="34" charset="0"/>
            </a:endParaRPr>
          </a:p>
        </p:txBody>
      </p:sp>
      <p:pic>
        <p:nvPicPr>
          <p:cNvPr id="2052" name="Picture 4" descr="10 reasons to take a walk in the woods and start forest hiking">
            <a:extLst>
              <a:ext uri="{FF2B5EF4-FFF2-40B4-BE49-F238E27FC236}">
                <a16:creationId xmlns:a16="http://schemas.microsoft.com/office/drawing/2014/main" id="{B8D9B5F1-63A8-0CB7-55B7-4384A3601A1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39910"/>
          <a:stretch>
            <a:fillRect/>
          </a:stretch>
        </p:blipFill>
        <p:spPr bwMode="auto">
          <a:xfrm>
            <a:off x="2514618" y="8434312"/>
            <a:ext cx="1243533" cy="12876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1166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EEAFE-7C72-EBC4-097B-18673A4B49C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DF09F11-1190-448B-C9E6-BAED092095A2}"/>
              </a:ext>
            </a:extLst>
          </p:cNvPr>
          <p:cNvSpPr/>
          <p:nvPr/>
        </p:nvSpPr>
        <p:spPr>
          <a:xfrm>
            <a:off x="0" y="0"/>
            <a:ext cx="6858000" cy="990600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22EA8BFC-7057-BFA3-4927-AEFEEEBC9B85}"/>
              </a:ext>
            </a:extLst>
          </p:cNvPr>
          <p:cNvSpPr/>
          <p:nvPr/>
        </p:nvSpPr>
        <p:spPr>
          <a:xfrm>
            <a:off x="0" y="0"/>
            <a:ext cx="4020458" cy="9906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icon&#10;&#10;Description automatically generated">
            <a:extLst>
              <a:ext uri="{FF2B5EF4-FFF2-40B4-BE49-F238E27FC236}">
                <a16:creationId xmlns:a16="http://schemas.microsoft.com/office/drawing/2014/main" id="{B4626301-2F2C-B8D7-83F6-7ABCCA9F9E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1894" y="113347"/>
            <a:ext cx="430176" cy="680403"/>
          </a:xfrm>
          <a:prstGeom prst="rect">
            <a:avLst/>
          </a:prstGeom>
        </p:spPr>
      </p:pic>
      <p:sp>
        <p:nvSpPr>
          <p:cNvPr id="12" name="TextBox 11">
            <a:extLst>
              <a:ext uri="{FF2B5EF4-FFF2-40B4-BE49-F238E27FC236}">
                <a16:creationId xmlns:a16="http://schemas.microsoft.com/office/drawing/2014/main" id="{9F2C1E56-F107-88AF-1D62-D703E7AABDE2}"/>
              </a:ext>
            </a:extLst>
          </p:cNvPr>
          <p:cNvSpPr txBox="1"/>
          <p:nvPr/>
        </p:nvSpPr>
        <p:spPr>
          <a:xfrm>
            <a:off x="178594" y="113347"/>
            <a:ext cx="4420961" cy="462178"/>
          </a:xfrm>
          <a:prstGeom prst="rect">
            <a:avLst/>
          </a:prstGeom>
          <a:noFill/>
        </p:spPr>
        <p:txBody>
          <a:bodyPr wrap="square">
            <a:spAutoFit/>
          </a:bodyPr>
          <a:lstStyle/>
          <a:p>
            <a:pPr marL="0" marR="0" lvl="0" indent="0" defTabSz="4572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FFC000"/>
                </a:solidFill>
                <a:effectLst/>
                <a:uLnTx/>
                <a:uFillTx/>
                <a:latin typeface="Gill Sans MT" panose="020B0502020104020203" pitchFamily="34" charset="0"/>
                <a:ea typeface="Calibri" panose="020F0502020204030204" pitchFamily="34" charset="0"/>
                <a:cs typeface="Times New Roman" panose="02020603050405020304" pitchFamily="18" charset="0"/>
              </a:rPr>
              <a:t>Safety in the Home</a:t>
            </a:r>
            <a:endParaRPr lang="en-GB" sz="1800" b="1" dirty="0">
              <a:solidFill>
                <a:srgbClr val="FFC000"/>
              </a:solidFill>
              <a:latin typeface="Gill Sans MT" panose="020B0502020104020203" pitchFamily="34" charset="0"/>
              <a:ea typeface="Calibri" panose="020F0502020204030204" pitchFamily="34" charset="0"/>
              <a:cs typeface="Times New Roman" panose="02020603050405020304" pitchFamily="18" charset="0"/>
            </a:endParaRPr>
          </a:p>
        </p:txBody>
      </p:sp>
      <p:pic>
        <p:nvPicPr>
          <p:cNvPr id="6" name="Picture 5">
            <a:hlinkClick r:id="rId3"/>
            <a:extLst>
              <a:ext uri="{FF2B5EF4-FFF2-40B4-BE49-F238E27FC236}">
                <a16:creationId xmlns:a16="http://schemas.microsoft.com/office/drawing/2014/main" id="{1FCE27F2-40D8-B691-EF91-819B8F8702B7}"/>
              </a:ext>
            </a:extLst>
          </p:cNvPr>
          <p:cNvPicPr>
            <a:picLocks noChangeAspect="1"/>
          </p:cNvPicPr>
          <p:nvPr/>
        </p:nvPicPr>
        <p:blipFill>
          <a:blip r:embed="rId4"/>
          <a:stretch>
            <a:fillRect/>
          </a:stretch>
        </p:blipFill>
        <p:spPr>
          <a:xfrm>
            <a:off x="166049" y="3957615"/>
            <a:ext cx="3688360" cy="3608650"/>
          </a:xfrm>
          <a:prstGeom prst="rect">
            <a:avLst/>
          </a:prstGeom>
        </p:spPr>
      </p:pic>
      <p:sp>
        <p:nvSpPr>
          <p:cNvPr id="9" name="TextBox 8">
            <a:extLst>
              <a:ext uri="{FF2B5EF4-FFF2-40B4-BE49-F238E27FC236}">
                <a16:creationId xmlns:a16="http://schemas.microsoft.com/office/drawing/2014/main" id="{0DE6E90A-715D-2A74-DB00-35982F68FCE7}"/>
              </a:ext>
            </a:extLst>
          </p:cNvPr>
          <p:cNvSpPr txBox="1"/>
          <p:nvPr/>
        </p:nvSpPr>
        <p:spPr>
          <a:xfrm>
            <a:off x="23284" y="7758203"/>
            <a:ext cx="4194821" cy="2020618"/>
          </a:xfrm>
          <a:prstGeom prst="rect">
            <a:avLst/>
          </a:prstGeom>
          <a:solidFill>
            <a:schemeClr val="accent5">
              <a:lumMod val="40000"/>
              <a:lumOff val="60000"/>
            </a:schemeClr>
          </a:solidFill>
          <a:ln w="28575">
            <a:solidFill>
              <a:srgbClr val="00206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Top Tips for a Safe Home – Further advice found at: </a:t>
            </a:r>
            <a:r>
              <a:rPr kumimoji="0" lang="en-GB" sz="1000" b="1"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hlinkClick r:id="rId5"/>
              </a:rPr>
              <a:t>https://www.safeathomecip.org.uk/safety-advice/</a:t>
            </a:r>
            <a:endParaRPr kumimoji="0" lang="en-GB" sz="1000" b="1"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endParaRPr>
          </a:p>
          <a:p>
            <a:pPr marL="342900" marR="0" lvl="0" indent="-342900" algn="l" defTabSz="4572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GB" sz="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Give young children your full and undivided attention when they are in the bath or around water.</a:t>
            </a:r>
          </a:p>
          <a:p>
            <a:pPr marL="342900" marR="0" lvl="0" indent="-342900" algn="l" defTabSz="4572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GB" sz="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Check smoke alarm batteries every six months to make sure they are working.</a:t>
            </a:r>
          </a:p>
          <a:p>
            <a:pPr marL="342900" marR="0" lvl="0" indent="-342900" algn="l" defTabSz="4572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GB" sz="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Keep cribs clear of objects, and make sure babies sleep alone, on their backs, and in a crib every time they sleep.</a:t>
            </a:r>
          </a:p>
          <a:p>
            <a:pPr marL="342900" marR="0" lvl="0" indent="-342900" algn="l" defTabSz="4572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GB" sz="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Install safety gates to keep children from falling down staircases and window guards or stops to prevent falls from windows.</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GB" sz="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Keep all medicine up and away, even medicine you take every day. Be alert to medicine stored in other locations, like pills in purses, vitamins on counters, and medicine on nightstands. </a:t>
            </a:r>
          </a:p>
        </p:txBody>
      </p:sp>
      <p:sp>
        <p:nvSpPr>
          <p:cNvPr id="10" name="TextBox 9">
            <a:extLst>
              <a:ext uri="{FF2B5EF4-FFF2-40B4-BE49-F238E27FC236}">
                <a16:creationId xmlns:a16="http://schemas.microsoft.com/office/drawing/2014/main" id="{974251A0-78C8-F0D6-3E08-D770C6FBB37D}"/>
              </a:ext>
            </a:extLst>
          </p:cNvPr>
          <p:cNvSpPr txBox="1"/>
          <p:nvPr/>
        </p:nvSpPr>
        <p:spPr>
          <a:xfrm>
            <a:off x="-12700" y="858118"/>
            <a:ext cx="6870700" cy="2708434"/>
          </a:xfrm>
          <a:prstGeom prst="rect">
            <a:avLst/>
          </a:prstGeom>
          <a:solidFill>
            <a:schemeClr val="bg1"/>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0000"/>
                </a:solidFill>
                <a:effectLst/>
                <a:uLnTx/>
                <a:uFillTx/>
                <a:latin typeface="Gill Sans MT" panose="020B0502020104020203" pitchFamily="34" charset="0"/>
                <a:ea typeface="+mn-ea"/>
                <a:cs typeface="+mn-cs"/>
              </a:rPr>
              <a:t>Raising Awareness About Allergic Reactions</a:t>
            </a:r>
            <a:endParaRPr kumimoji="0" lang="en-GB" sz="1000" b="0" i="0" u="none" strike="noStrike" kern="1200" cap="none" spc="0" normalizeH="0" baseline="0" noProof="0" dirty="0">
              <a:ln>
                <a:noFill/>
              </a:ln>
              <a:solidFill>
                <a:srgbClr val="FF0000"/>
              </a:solidFill>
              <a:effectLst/>
              <a:uLnTx/>
              <a:uFillTx/>
              <a:latin typeface="Gill Sans MT" panose="020B05020201040202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Following a report from a parent in our school community about their child suddenly developing a serious allergic reaction to a food they had previously eaten without any issues, we would like to share important information to help raise awareness of this potentially life-threatening condition.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The parent shared that having a bottle of Children’s Allergy Relief Antihistamine was helpful and was used under the guidance of emergency services when they dialled </a:t>
            </a:r>
            <a:r>
              <a:rPr kumimoji="0" lang="en-GB" sz="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999</a:t>
            </a:r>
            <a:r>
              <a:rPr kumimoji="0" lang="en-GB" sz="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Please note: </a:t>
            </a:r>
            <a:r>
              <a:rPr kumimoji="0" lang="en-GB" sz="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Always seek medical advice</a:t>
            </a:r>
            <a:r>
              <a:rPr kumimoji="0" lang="en-GB" sz="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 before administering any medication if anaphylaxis is suspected, as this condition requires urgent medical attention.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srgbClr val="4472C4"/>
              </a:solidFill>
              <a:effectLst/>
              <a:uLnTx/>
              <a:uFillTx/>
              <a:latin typeface="Gill Sans MT" panose="020B05020201040202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We want to reassure parents that our school has an EpiPen on-site for emergency use, and staff are fully trained in how to administer it should it ever be required. An EpiPen is a life-saving device used to treat severe allergic reactions (anaphylaxis) while awaiting medical help. If you have any concerns or would like to discuss your child’s allergies, please contact the school office.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srgbClr val="4472C4"/>
              </a:solidFill>
              <a:effectLst/>
              <a:uLnTx/>
              <a:uFillTx/>
              <a:latin typeface="Gill Sans MT" panose="020B05020201040202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4472C4"/>
                </a:solidFill>
                <a:effectLst/>
                <a:uLnTx/>
                <a:uFillTx/>
                <a:latin typeface="Gill Sans MT" panose="020B0502020104020203" pitchFamily="34" charset="0"/>
                <a:ea typeface="+mn-ea"/>
                <a:cs typeface="+mn-cs"/>
              </a:rPr>
              <a:t>Further Advice for Parents can be found here: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Supporting people living with allergy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hlinkClick r:id="rId6"/>
              </a:rPr>
              <a:t>https://www.allergyuk.org/</a:t>
            </a:r>
            <a:endParaRPr kumimoji="0" lang="en-GB" sz="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Anaphylaxis UK is the only UK-wide charity operating solely for the growing numbers of people at risk of serious allergic reactions and anaphylaxis</a:t>
            </a:r>
            <a:r>
              <a:rPr kumimoji="0" lang="en-GB" sz="800" b="0" i="0" u="none" strike="noStrike" kern="1200" cap="none" spc="0" normalizeH="0" baseline="0" noProof="0" dirty="0">
                <a:ln>
                  <a:noFill/>
                </a:ln>
                <a:solidFill>
                  <a:prstClr val="black"/>
                </a:solidFill>
                <a:effectLst/>
                <a:uLnTx/>
                <a:uFillTx/>
                <a:latin typeface="Geomanist"/>
                <a:ea typeface="+mn-ea"/>
                <a:cs typeface="+mn-cs"/>
              </a:rPr>
              <a:t>.</a:t>
            </a:r>
            <a:r>
              <a:rPr kumimoji="0" lang="en-GB" sz="800" b="0" i="0" u="none" strike="noStrike" kern="1200" cap="none" spc="0" normalizeH="0" baseline="0" noProof="0" dirty="0">
                <a:ln>
                  <a:noFill/>
                </a:ln>
                <a:solidFill>
                  <a:srgbClr val="FFFFFF"/>
                </a:solidFill>
                <a:effectLst/>
                <a:uLnTx/>
                <a:uFillTx/>
                <a:latin typeface="Geomanist"/>
                <a:ea typeface="+mn-ea"/>
                <a:cs typeface="+mn-cs"/>
              </a:rPr>
              <a:t> </a:t>
            </a:r>
            <a:r>
              <a:rPr kumimoji="0" lang="en-GB" sz="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hlinkClick r:id="rId7"/>
              </a:rPr>
              <a:t>https://www.anaphylaxis.org.uk/</a:t>
            </a:r>
            <a:endParaRPr kumimoji="0" lang="en-GB" sz="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NHS advice website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hlinkClick r:id="rId8"/>
              </a:rPr>
              <a:t>https://www.nhs.uk/conditions/anaphylaxis/</a:t>
            </a:r>
            <a:endParaRPr kumimoji="0" lang="en-GB" sz="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11" name="TextBox 10">
            <a:extLst>
              <a:ext uri="{FF2B5EF4-FFF2-40B4-BE49-F238E27FC236}">
                <a16:creationId xmlns:a16="http://schemas.microsoft.com/office/drawing/2014/main" id="{7E091935-4657-9758-E28B-64B79F2CFACD}"/>
              </a:ext>
            </a:extLst>
          </p:cNvPr>
          <p:cNvSpPr txBox="1"/>
          <p:nvPr/>
        </p:nvSpPr>
        <p:spPr>
          <a:xfrm>
            <a:off x="4218105" y="3644704"/>
            <a:ext cx="2473846" cy="1938992"/>
          </a:xfrm>
          <a:prstGeom prst="rect">
            <a:avLst/>
          </a:prstGeom>
          <a:solidFill>
            <a:schemeClr val="accent5">
              <a:lumMod val="40000"/>
              <a:lumOff val="60000"/>
            </a:schemeClr>
          </a:solidFill>
          <a:ln w="28575">
            <a:solidFill>
              <a:srgbClr val="00206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4472C4"/>
                </a:solidFill>
                <a:effectLst/>
                <a:uLnTx/>
                <a:uFillTx/>
                <a:latin typeface="Gill Sans MT" panose="020B0502020104020203" pitchFamily="34" charset="0"/>
                <a:ea typeface="+mn-ea"/>
                <a:cs typeface="+mn-cs"/>
              </a:rPr>
              <a:t>What to Do in an Anaphylactic Emergency</a:t>
            </a:r>
            <a:br>
              <a:rPr kumimoji="0" lang="en-GB" sz="800" b="0" i="0" u="none" strike="noStrike" kern="1200" cap="none" spc="0" normalizeH="0" baseline="0" noProof="0" dirty="0">
                <a:ln>
                  <a:noFill/>
                </a:ln>
                <a:solidFill>
                  <a:srgbClr val="4472C4"/>
                </a:solidFill>
                <a:effectLst/>
                <a:uLnTx/>
                <a:uFillTx/>
                <a:latin typeface="Gill Sans MT" panose="020B0502020104020203" pitchFamily="34" charset="0"/>
                <a:ea typeface="+mn-ea"/>
                <a:cs typeface="+mn-cs"/>
              </a:rPr>
            </a:br>
            <a:r>
              <a:rPr kumimoji="0" lang="en-GB" sz="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(Adapted from the NHS website)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If someone is experiencing an anaphylactic reaction:</a:t>
            </a:r>
          </a:p>
          <a:p>
            <a:pPr marL="0" marR="0" lvl="0" indent="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Use an adrenaline auto-injector</a:t>
            </a:r>
            <a:r>
              <a:rPr kumimoji="0" lang="en-GB" sz="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 (e.g., EpiPen) immediately – instructions are on the device.</a:t>
            </a:r>
          </a:p>
          <a:p>
            <a:pPr marL="0" marR="0" lvl="0" indent="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Call 999</a:t>
            </a:r>
            <a:r>
              <a:rPr kumimoji="0" lang="en-GB" sz="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 and state it’s an anaphylactic reaction.</a:t>
            </a:r>
          </a:p>
          <a:p>
            <a:pPr marL="0" marR="0" lvl="0" indent="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Lie down</a:t>
            </a:r>
            <a:r>
              <a:rPr kumimoji="0" lang="en-GB" sz="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 and raise legs. If breathing is difficult, sit up slowly or raise shoulders (pregnant individuals should lie on their left side).</a:t>
            </a:r>
          </a:p>
          <a:p>
            <a:pPr marL="0" marR="0" lvl="0" indent="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Remove insect stings</a:t>
            </a:r>
            <a:r>
              <a:rPr kumimoji="0" lang="en-GB" sz="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 if visible in the skin.</a:t>
            </a:r>
          </a:p>
          <a:p>
            <a:pPr marL="0" marR="0" lvl="0" indent="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Use a second auto-injector</a:t>
            </a:r>
            <a:r>
              <a:rPr kumimoji="0" lang="en-GB" sz="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 after 5 minutes if symptoms don’t improve.</a:t>
            </a:r>
          </a:p>
          <a:p>
            <a:pPr marL="0" marR="0" lvl="0" indent="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Do not stand or walk</a:t>
            </a:r>
            <a:r>
              <a:rPr kumimoji="0" lang="en-GB" sz="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 even if feeling better.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0000"/>
                </a:solidFill>
                <a:effectLst/>
                <a:uLnTx/>
                <a:uFillTx/>
                <a:latin typeface="Gill Sans MT" panose="020B0502020104020203" pitchFamily="34" charset="0"/>
                <a:ea typeface="+mn-ea"/>
                <a:cs typeface="+mn-cs"/>
              </a:rPr>
              <a:t>Quick action saves lives—always seek emergency help.</a:t>
            </a:r>
          </a:p>
        </p:txBody>
      </p:sp>
      <p:pic>
        <p:nvPicPr>
          <p:cNvPr id="13" name="Picture 12">
            <a:extLst>
              <a:ext uri="{FF2B5EF4-FFF2-40B4-BE49-F238E27FC236}">
                <a16:creationId xmlns:a16="http://schemas.microsoft.com/office/drawing/2014/main" id="{74AE548C-3B6C-60CD-0480-2891D7C2443C}"/>
              </a:ext>
            </a:extLst>
          </p:cNvPr>
          <p:cNvPicPr>
            <a:picLocks noChangeAspect="1"/>
          </p:cNvPicPr>
          <p:nvPr/>
        </p:nvPicPr>
        <p:blipFill>
          <a:blip r:embed="rId9"/>
          <a:stretch>
            <a:fillRect/>
          </a:stretch>
        </p:blipFill>
        <p:spPr>
          <a:xfrm>
            <a:off x="4615940" y="6902298"/>
            <a:ext cx="2044413" cy="1382985"/>
          </a:xfrm>
          <a:prstGeom prst="rect">
            <a:avLst/>
          </a:prstGeom>
        </p:spPr>
      </p:pic>
      <p:sp>
        <p:nvSpPr>
          <p:cNvPr id="16" name="TextBox 15">
            <a:extLst>
              <a:ext uri="{FF2B5EF4-FFF2-40B4-BE49-F238E27FC236}">
                <a16:creationId xmlns:a16="http://schemas.microsoft.com/office/drawing/2014/main" id="{253D8AA3-7164-9696-3152-C904795B2E46}"/>
              </a:ext>
            </a:extLst>
          </p:cNvPr>
          <p:cNvSpPr txBox="1"/>
          <p:nvPr/>
        </p:nvSpPr>
        <p:spPr>
          <a:xfrm>
            <a:off x="4218105" y="6798435"/>
            <a:ext cx="1698464" cy="630942"/>
          </a:xfrm>
          <a:prstGeom prst="rect">
            <a:avLst/>
          </a:prstGeom>
          <a:solidFill>
            <a:schemeClr val="accent4"/>
          </a:solidFill>
          <a:ln w="28575">
            <a:solidFill>
              <a:schemeClr val="tx2"/>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484848"/>
                </a:solidFill>
                <a:effectLst/>
                <a:uLnTx/>
                <a:uFillTx/>
                <a:latin typeface="Gill Sans MT" panose="020B0502020104020203" pitchFamily="34" charset="0"/>
                <a:ea typeface="+mn-ea"/>
                <a:cs typeface="+mn-cs"/>
              </a:rPr>
              <a:t>If you have any symptoms of </a:t>
            </a:r>
            <a:r>
              <a:rPr kumimoji="0" lang="en-GB" sz="700" b="0" i="0" u="sng" strike="noStrike" kern="1200" cap="none" spc="0" normalizeH="0" baseline="0" noProof="0" dirty="0">
                <a:ln>
                  <a:noFill/>
                </a:ln>
                <a:solidFill>
                  <a:prstClr val="black"/>
                </a:solidFill>
                <a:effectLst/>
                <a:uLnTx/>
                <a:uFillTx/>
                <a:latin typeface="Gill Sans MT" panose="020B0502020104020203" pitchFamily="34" charset="0"/>
                <a:ea typeface="+mn-ea"/>
                <a:cs typeface="+mn-cs"/>
                <a:hlinkClick r:id="rId10"/>
              </a:rPr>
              <a:t>anaphylaxis</a:t>
            </a:r>
            <a:r>
              <a:rPr kumimoji="0" lang="en-GB" sz="700" b="0" i="0" u="none" strike="noStrike" kern="1200" cap="none" spc="0" normalizeH="0" baseline="0" noProof="0" dirty="0">
                <a:ln>
                  <a:noFill/>
                </a:ln>
                <a:solidFill>
                  <a:srgbClr val="484848"/>
                </a:solidFill>
                <a:effectLst/>
                <a:uLnTx/>
                <a:uFillTx/>
                <a:latin typeface="Gill Sans MT" panose="020B0502020104020203" pitchFamily="34" charset="0"/>
                <a:ea typeface="+mn-ea"/>
                <a:cs typeface="+mn-cs"/>
              </a:rPr>
              <a:t>, </a:t>
            </a:r>
            <a:r>
              <a:rPr kumimoji="0" lang="en-GB" sz="700" b="1" i="0" u="none" strike="noStrike" kern="1200" cap="none" spc="0" normalizeH="0" baseline="0" noProof="0" dirty="0">
                <a:ln>
                  <a:noFill/>
                </a:ln>
                <a:solidFill>
                  <a:srgbClr val="484848"/>
                </a:solidFill>
                <a:effectLst/>
                <a:uLnTx/>
                <a:uFillTx/>
                <a:latin typeface="Gill Sans MT" panose="020B0502020104020203" pitchFamily="34" charset="0"/>
                <a:ea typeface="+mn-ea"/>
                <a:cs typeface="+mn-cs"/>
              </a:rPr>
              <a:t>stay where you are</a:t>
            </a:r>
            <a:r>
              <a:rPr kumimoji="0" lang="en-GB" sz="700" b="0" i="0" u="none" strike="noStrike" kern="1200" cap="none" spc="0" normalizeH="0" baseline="0" noProof="0" dirty="0">
                <a:ln>
                  <a:noFill/>
                </a:ln>
                <a:solidFill>
                  <a:srgbClr val="484848"/>
                </a:solidFill>
                <a:effectLst/>
                <a:uLnTx/>
                <a:uFillTx/>
                <a:latin typeface="Gill Sans MT" panose="020B0502020104020203" pitchFamily="34" charset="0"/>
                <a:ea typeface="+mn-ea"/>
                <a:cs typeface="+mn-cs"/>
              </a:rPr>
              <a:t>. You should </a:t>
            </a:r>
            <a:r>
              <a:rPr kumimoji="0" lang="en-GB" sz="700" b="1" i="0" u="none" strike="noStrike" kern="1200" cap="none" spc="0" normalizeH="0" baseline="0" noProof="0" dirty="0">
                <a:ln>
                  <a:noFill/>
                </a:ln>
                <a:solidFill>
                  <a:srgbClr val="484848"/>
                </a:solidFill>
                <a:effectLst/>
                <a:uLnTx/>
                <a:uFillTx/>
                <a:latin typeface="Gill Sans MT" panose="020B0502020104020203" pitchFamily="34" charset="0"/>
                <a:ea typeface="+mn-ea"/>
                <a:cs typeface="+mn-cs"/>
              </a:rPr>
              <a:t>lie flat with your legs raised </a:t>
            </a:r>
            <a:r>
              <a:rPr kumimoji="0" lang="en-GB" sz="700" b="0" i="0" u="none" strike="noStrike" kern="1200" cap="none" spc="0" normalizeH="0" baseline="0" noProof="0" dirty="0">
                <a:ln>
                  <a:noFill/>
                </a:ln>
                <a:solidFill>
                  <a:srgbClr val="484848"/>
                </a:solidFill>
                <a:effectLst/>
                <a:uLnTx/>
                <a:uFillTx/>
                <a:latin typeface="Gill Sans MT" panose="020B0502020104020203" pitchFamily="34" charset="0"/>
                <a:ea typeface="+mn-ea"/>
                <a:cs typeface="+mn-cs"/>
              </a:rPr>
              <a:t>to help blood flow back to your heart and vital organs.</a:t>
            </a:r>
            <a:endParaRPr kumimoji="0" lang="en-GB" sz="7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18" name="TextBox 17">
            <a:extLst>
              <a:ext uri="{FF2B5EF4-FFF2-40B4-BE49-F238E27FC236}">
                <a16:creationId xmlns:a16="http://schemas.microsoft.com/office/drawing/2014/main" id="{F7DB31B7-ECF1-CE36-6568-2663742482F2}"/>
              </a:ext>
            </a:extLst>
          </p:cNvPr>
          <p:cNvSpPr txBox="1"/>
          <p:nvPr/>
        </p:nvSpPr>
        <p:spPr>
          <a:xfrm>
            <a:off x="4186507" y="5785835"/>
            <a:ext cx="2473846" cy="885114"/>
          </a:xfrm>
          <a:prstGeom prst="rect">
            <a:avLst/>
          </a:prstGeom>
          <a:solidFill>
            <a:schemeClr val="accent5">
              <a:lumMod val="60000"/>
              <a:lumOff val="40000"/>
            </a:schemeClr>
          </a:solidFill>
        </p:spPr>
        <p:txBody>
          <a:bodyPr wrap="square">
            <a:spAutoFit/>
          </a:bodyPr>
          <a:lstStyle/>
          <a:p>
            <a:pPr marL="0" marR="50800" lvl="0" indent="0" algn="l" defTabSz="457200" rtl="0" eaLnBrk="1" fontAlgn="auto" latinLnBrk="0" hangingPunct="1">
              <a:lnSpc>
                <a:spcPct val="92000"/>
              </a:lnSpc>
              <a:spcBef>
                <a:spcPts val="0"/>
              </a:spcBef>
              <a:spcAft>
                <a:spcPts val="8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Gill Sans MT" panose="020B0502020104020203" pitchFamily="34" charset="0"/>
                <a:ea typeface="Arial" panose="020B0604020202020204" pitchFamily="34" charset="0"/>
                <a:cs typeface="Times New Roman" panose="02020603050405020304" pitchFamily="18" charset="0"/>
              </a:rPr>
              <a:t>RoSPA:</a:t>
            </a:r>
            <a:r>
              <a:rPr kumimoji="0" lang="en-GB" sz="1400" b="0" i="0" u="none" strike="noStrike" kern="1200" cap="none" spc="0" normalizeH="0" baseline="0" noProof="0" dirty="0">
                <a:ln>
                  <a:noFill/>
                </a:ln>
                <a:solidFill>
                  <a:prstClr val="black"/>
                </a:solidFill>
                <a:effectLst/>
                <a:uLnTx/>
                <a:uFillTx/>
                <a:latin typeface="Gill Sans MT" panose="020B0502020104020203" pitchFamily="34" charset="0"/>
                <a:ea typeface="Arial" panose="020B0604020202020204" pitchFamily="34" charset="0"/>
                <a:cs typeface="Times New Roman" panose="02020603050405020304" pitchFamily="18" charset="0"/>
              </a:rPr>
              <a:t> Royal Society for the Prevention of Accidents </a:t>
            </a:r>
            <a:r>
              <a:rPr kumimoji="0" lang="en-GB" sz="1400" b="0" i="0" u="none" strike="noStrike" kern="1200" cap="none" spc="0" normalizeH="0" baseline="0" noProof="0" dirty="0">
                <a:ln>
                  <a:noFill/>
                </a:ln>
                <a:solidFill>
                  <a:prstClr val="black"/>
                </a:solidFill>
                <a:effectLst/>
                <a:uLnTx/>
                <a:uFillTx/>
                <a:latin typeface="Gill Sans MT" panose="020B0502020104020203" pitchFamily="34" charset="0"/>
                <a:ea typeface="Arial" panose="020B0604020202020204" pitchFamily="34" charset="0"/>
                <a:cs typeface="Times New Roman" panose="02020603050405020304" pitchFamily="18" charset="0"/>
                <a:hlinkClick r:id="rId11"/>
              </a:rPr>
              <a:t>https://www.rospa.com/policy/home-safety/advice</a:t>
            </a:r>
            <a:endParaRPr kumimoji="0" lang="en-GB" sz="1400" b="0" i="0" u="none" strike="noStrike" kern="1200" cap="none" spc="0" normalizeH="0" baseline="0" noProof="0" dirty="0">
              <a:ln>
                <a:noFill/>
              </a:ln>
              <a:solidFill>
                <a:prstClr val="black"/>
              </a:solidFill>
              <a:effectLst/>
              <a:uLnTx/>
              <a:uFillTx/>
              <a:latin typeface="Gill Sans MT" panose="020B0502020104020203" pitchFamily="34" charset="0"/>
              <a:ea typeface="Arial" panose="020B06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2E91D421-0DC8-0CE1-DCDA-208F11DA4F0E}"/>
              </a:ext>
            </a:extLst>
          </p:cNvPr>
          <p:cNvSpPr txBox="1"/>
          <p:nvPr/>
        </p:nvSpPr>
        <p:spPr>
          <a:xfrm>
            <a:off x="4262893" y="8340582"/>
            <a:ext cx="2429058" cy="989245"/>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GB" sz="1100" b="1" i="0" u="none" strike="noStrike" kern="1200" cap="none" spc="0" normalizeH="0" baseline="0" noProof="0" dirty="0">
                <a:ln>
                  <a:noFill/>
                </a:ln>
                <a:solidFill>
                  <a:srgbClr val="FF0000"/>
                </a:solidFill>
                <a:effectLst/>
                <a:uLnTx/>
                <a:uFillTx/>
                <a:latin typeface="Gill Sans MT" panose="020B0502020104020203" pitchFamily="34" charset="0"/>
                <a:ea typeface="Calibri" panose="020F0502020204030204" pitchFamily="34" charset="0"/>
                <a:cs typeface="Times New Roman" panose="02020603050405020304" pitchFamily="18" charset="0"/>
              </a:rPr>
              <a:t>If you believe that any child is in danger ring </a:t>
            </a:r>
            <a:r>
              <a:rPr kumimoji="0" lang="en-GB" sz="1100" b="1" i="0" u="sng" strike="noStrike" kern="1200" cap="none" spc="0" normalizeH="0" baseline="0" noProof="0" dirty="0">
                <a:ln>
                  <a:noFill/>
                </a:ln>
                <a:solidFill>
                  <a:srgbClr val="FF0000"/>
                </a:solidFill>
                <a:effectLst/>
                <a:uLnTx/>
                <a:uFillTx/>
                <a:latin typeface="Gill Sans MT" panose="020B0502020104020203" pitchFamily="34" charset="0"/>
                <a:ea typeface="Calibri" panose="020F0502020204030204" pitchFamily="34" charset="0"/>
                <a:cs typeface="Times New Roman" panose="02020603050405020304" pitchFamily="18" charset="0"/>
              </a:rPr>
              <a:t>Call Derbyshire</a:t>
            </a:r>
            <a:r>
              <a:rPr kumimoji="0" lang="en-GB" sz="1100" b="1" i="0" u="none" strike="noStrike" kern="1200" cap="none" spc="0" normalizeH="0" baseline="0" noProof="0" dirty="0">
                <a:ln>
                  <a:noFill/>
                </a:ln>
                <a:solidFill>
                  <a:srgbClr val="FF0000"/>
                </a:solidFill>
                <a:effectLst/>
                <a:uLnTx/>
                <a:uFillTx/>
                <a:latin typeface="Gill Sans MT" panose="020B0502020104020203" pitchFamily="34" charset="0"/>
                <a:ea typeface="Calibri" panose="020F0502020204030204" pitchFamily="34" charset="0"/>
                <a:cs typeface="Times New Roman" panose="02020603050405020304" pitchFamily="18" charset="0"/>
              </a:rPr>
              <a:t> Tel: 01629 533190 choosing the option for urgent child protection calls at any time</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1" name="Picture 20" descr="Childline is helping young people spot the signs of peer-on-peer abuse in  Essex - Essex-TV">
            <a:extLst>
              <a:ext uri="{FF2B5EF4-FFF2-40B4-BE49-F238E27FC236}">
                <a16:creationId xmlns:a16="http://schemas.microsoft.com/office/drawing/2014/main" id="{9DE35EC9-5D85-3E9E-2A37-D16AEFDBE98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29322" y="9196488"/>
            <a:ext cx="1217613" cy="671413"/>
          </a:xfrm>
          <a:prstGeom prst="rect">
            <a:avLst/>
          </a:prstGeom>
          <a:noFill/>
          <a:ln>
            <a:noFill/>
          </a:ln>
        </p:spPr>
      </p:pic>
    </p:spTree>
    <p:extLst>
      <p:ext uri="{BB962C8B-B14F-4D97-AF65-F5344CB8AC3E}">
        <p14:creationId xmlns:p14="http://schemas.microsoft.com/office/powerpoint/2010/main" val="40767865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2f1d325-4cb6-4428-8030-8c133dba3385">
      <Terms xmlns="http://schemas.microsoft.com/office/infopath/2007/PartnerControls"/>
    </lcf76f155ced4ddcb4097134ff3c332f>
    <TaxCatchAll xmlns="9c028657-b331-4746-bff2-5c6ab46ed24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568C9F5823BC844A011B3CDF13D093B" ma:contentTypeVersion="12" ma:contentTypeDescription="Create a new document." ma:contentTypeScope="" ma:versionID="de4394ede43c1ba32d46f297c48d1a44">
  <xsd:schema xmlns:xsd="http://www.w3.org/2001/XMLSchema" xmlns:xs="http://www.w3.org/2001/XMLSchema" xmlns:p="http://schemas.microsoft.com/office/2006/metadata/properties" xmlns:ns2="b2f1d325-4cb6-4428-8030-8c133dba3385" xmlns:ns3="9c028657-b331-4746-bff2-5c6ab46ed246" targetNamespace="http://schemas.microsoft.com/office/2006/metadata/properties" ma:root="true" ma:fieldsID="d10201b180e32b77f896674183255a45" ns2:_="" ns3:_="">
    <xsd:import namespace="b2f1d325-4cb6-4428-8030-8c133dba3385"/>
    <xsd:import namespace="9c028657-b331-4746-bff2-5c6ab46ed24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f1d325-4cb6-4428-8030-8c133dba33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b5a9e40-5c8f-4e4e-b4e1-dae2113df39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028657-b331-4746-bff2-5c6ab46ed24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89a7909-3b7f-4065-b879-c80572402a64}" ma:internalName="TaxCatchAll" ma:showField="CatchAllData" ma:web="9c028657-b331-4746-bff2-5c6ab46ed2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E8C401-57F9-4A22-8870-BC6151E70BCC}">
  <ds:schemaRefs>
    <ds:schemaRef ds:uri="http://schemas.microsoft.com/office/2006/metadata/properties"/>
    <ds:schemaRef ds:uri="1741ae1d-0c7c-43e3-8c08-88c7f67169fc"/>
    <ds:schemaRef ds:uri="http://www.w3.org/XML/1998/namespace"/>
    <ds:schemaRef ds:uri="http://schemas.microsoft.com/office/2006/documentManagement/types"/>
    <ds:schemaRef ds:uri="http://purl.org/dc/terms/"/>
    <ds:schemaRef ds:uri="http://schemas.openxmlformats.org/package/2006/metadata/core-properties"/>
    <ds:schemaRef ds:uri="http://purl.org/dc/elements/1.1/"/>
    <ds:schemaRef ds:uri="http://schemas.microsoft.com/office/infopath/2007/PartnerControls"/>
    <ds:schemaRef ds:uri="6d1df23b-5973-4481-8b58-f7c11dd7e8dc"/>
    <ds:schemaRef ds:uri="http://purl.org/dc/dcmitype/"/>
  </ds:schemaRefs>
</ds:datastoreItem>
</file>

<file path=customXml/itemProps2.xml><?xml version="1.0" encoding="utf-8"?>
<ds:datastoreItem xmlns:ds="http://schemas.openxmlformats.org/officeDocument/2006/customXml" ds:itemID="{A02BCD94-50E1-457D-8E89-661BB02BC408}"/>
</file>

<file path=customXml/itemProps3.xml><?xml version="1.0" encoding="utf-8"?>
<ds:datastoreItem xmlns:ds="http://schemas.openxmlformats.org/officeDocument/2006/customXml" ds:itemID="{E20DC024-28E9-4CDA-918A-B3DB0D11845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19787</TotalTime>
  <Words>3362</Words>
  <Application>Microsoft Office PowerPoint</Application>
  <PresentationFormat>A4 Paper (210x297 mm)</PresentationFormat>
  <Paragraphs>142</Paragraphs>
  <Slides>6</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vt:i4>
      </vt:variant>
    </vt:vector>
  </HeadingPairs>
  <TitlesOfParts>
    <vt:vector size="16" baseType="lpstr">
      <vt:lpstr>Arial</vt:lpstr>
      <vt:lpstr>Baguet Script</vt:lpstr>
      <vt:lpstr>Calibri</vt:lpstr>
      <vt:lpstr>Calibri Light</vt:lpstr>
      <vt:lpstr>Geomanist</vt:lpstr>
      <vt:lpstr>Gill Sans MT</vt:lpstr>
      <vt:lpstr>Lato</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Mrs H Britten</dc:creator>
  <cp:lastModifiedBy>R Manners</cp:lastModifiedBy>
  <cp:revision>5</cp:revision>
  <cp:lastPrinted>2026-02-11T13:54:58Z</cp:lastPrinted>
  <dcterms:created xsi:type="dcterms:W3CDTF">2022-07-06T08:05:10Z</dcterms:created>
  <dcterms:modified xsi:type="dcterms:W3CDTF">2026-02-13T11:33:17Z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0x0101004568C9F5823BC844A011B3CDF13D093B</vt:lpwstr>
  </property>
</Properties>
</file>