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325" r:id="rId2"/>
    <p:sldId id="324" r:id="rId3"/>
    <p:sldId id="320" r:id="rId4"/>
    <p:sldId id="256" r:id="rId5"/>
    <p:sldId id="326" r:id="rId6"/>
    <p:sldId id="267" r:id="rId7"/>
    <p:sldId id="275" r:id="rId8"/>
    <p:sldId id="279" r:id="rId9"/>
    <p:sldId id="327" r:id="rId10"/>
    <p:sldId id="321" r:id="rId11"/>
    <p:sldId id="295" r:id="rId12"/>
    <p:sldId id="296" r:id="rId13"/>
    <p:sldId id="307" r:id="rId14"/>
    <p:sldId id="297" r:id="rId15"/>
    <p:sldId id="308" r:id="rId16"/>
    <p:sldId id="298" r:id="rId17"/>
    <p:sldId id="309" r:id="rId18"/>
    <p:sldId id="299" r:id="rId19"/>
    <p:sldId id="310" r:id="rId20"/>
    <p:sldId id="300" r:id="rId21"/>
    <p:sldId id="311" r:id="rId22"/>
    <p:sldId id="301" r:id="rId23"/>
    <p:sldId id="312" r:id="rId24"/>
    <p:sldId id="302" r:id="rId25"/>
    <p:sldId id="313" r:id="rId26"/>
    <p:sldId id="303" r:id="rId27"/>
    <p:sldId id="314" r:id="rId28"/>
    <p:sldId id="304" r:id="rId29"/>
    <p:sldId id="315" r:id="rId30"/>
    <p:sldId id="305" r:id="rId31"/>
    <p:sldId id="316" r:id="rId32"/>
    <p:sldId id="328" r:id="rId33"/>
    <p:sldId id="284" r:id="rId34"/>
    <p:sldId id="290" r:id="rId35"/>
    <p:sldId id="329" r:id="rId36"/>
    <p:sldId id="330" r:id="rId37"/>
    <p:sldId id="332" r:id="rId38"/>
    <p:sldId id="291" r:id="rId39"/>
    <p:sldId id="323" r:id="rId4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86380" autoAdjust="0"/>
  </p:normalViewPr>
  <p:slideViewPr>
    <p:cSldViewPr>
      <p:cViewPr varScale="1">
        <p:scale>
          <a:sx n="75" d="100"/>
          <a:sy n="75" d="100"/>
        </p:scale>
        <p:origin x="1675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34806A-6184-4520-97A6-595D18CC4ACC}" type="datetimeFigureOut">
              <a:rPr lang="en-GB"/>
              <a:pPr>
                <a:defRPr/>
              </a:pPr>
              <a:t>05/07/2021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01201B5-3FA3-4279-9BCB-7C3C97BDFA5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400861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 dirty="0" err="1"/>
              <a:t>Ans</a:t>
            </a:r>
            <a:r>
              <a:rPr lang="en-GB" altLang="en-US" dirty="0"/>
              <a:t>: </a:t>
            </a:r>
            <a:r>
              <a:rPr lang="en-GB" altLang="en-US" dirty="0" err="1"/>
              <a:t>Approx</a:t>
            </a:r>
            <a:r>
              <a:rPr lang="en-GB" altLang="en-US" dirty="0"/>
              <a:t> 270 million. It is the official language of 29/30 countries. 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dirty="0"/>
              <a:t>Group activity. One piece of A3. 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D48258B-EA5E-45A1-AF73-491154EA75E4}" type="slidenum">
              <a:rPr lang="en-GB" altLang="en-US"/>
              <a:pPr>
                <a:spcBef>
                  <a:spcPct val="0"/>
                </a:spcBef>
              </a:pPr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6820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D48258B-EA5E-45A1-AF73-491154EA75E4}" type="slidenum">
              <a:rPr lang="en-GB" altLang="en-US"/>
              <a:pPr>
                <a:spcBef>
                  <a:spcPct val="0"/>
                </a:spcBef>
              </a:pPr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7061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E8F6D8-E5E4-4BBD-8A4C-6BD58A32A62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176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1201B5-3FA3-4279-9BCB-7C3C97BDFA5F}" type="slidenum">
              <a:rPr lang="en-GB" altLang="en-US" smtClean="0"/>
              <a:pPr>
                <a:defRPr/>
              </a:pPr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3628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Castellano</a:t>
            </a:r>
            <a:r>
              <a:rPr lang="en-GB" dirty="0"/>
              <a:t>,</a:t>
            </a:r>
            <a:r>
              <a:rPr lang="en-GB" baseline="0" dirty="0"/>
              <a:t> Catalan, Basque, </a:t>
            </a:r>
            <a:r>
              <a:rPr lang="en-GB" baseline="0" dirty="0" err="1"/>
              <a:t>Gallega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E8F6D8-E5E4-4BBD-8A4C-6BD58A32A62F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487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E8F6D8-E5E4-4BBD-8A4C-6BD58A32A62F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2865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Who has been to any of these places?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E8F6D8-E5E4-4BBD-8A4C-6BD58A32A62F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207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E8F6D8-E5E4-4BBD-8A4C-6BD58A32A62F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890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65A6E-276A-4093-8E32-EBBE38C84635}" type="datetimeFigureOut">
              <a:rPr lang="en-GB"/>
              <a:pPr>
                <a:defRPr/>
              </a:pPr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7C7F1-6C94-44AE-96C0-8C7D3B3003A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0628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A1833-5E8E-49B8-9DF8-6A20308B6259}" type="datetimeFigureOut">
              <a:rPr lang="en-GB"/>
              <a:pPr>
                <a:defRPr/>
              </a:pPr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6A633-B94F-471C-B8CE-3533479398F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480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591C5-DC94-4B16-B463-CCCEBED06D63}" type="datetimeFigureOut">
              <a:rPr lang="en-GB"/>
              <a:pPr>
                <a:defRPr/>
              </a:pPr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F2759-18BA-4F0C-B718-DD46190F9D9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38846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1BE32-1AE2-4267-8DB3-30926004F968}" type="datetimeFigureOut">
              <a:rPr lang="en-GB"/>
              <a:pPr>
                <a:defRPr/>
              </a:pPr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0E2E3-7861-4E43-AD10-793FFA32791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5058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70EFE-D13A-404B-A169-F48AF3E9E09A}" type="datetimeFigureOut">
              <a:rPr lang="en-GB"/>
              <a:pPr>
                <a:defRPr/>
              </a:pPr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98B06-5BC0-451C-BB92-43549BB588B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39269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A92C6-A4AF-4E0E-925A-1B3A805A620E}" type="datetimeFigureOut">
              <a:rPr lang="en-GB"/>
              <a:pPr>
                <a:defRPr/>
              </a:pPr>
              <a:t>05/07/2021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5CAB3-BC06-4884-A1CC-C2975C6A957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2797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C49DC-3779-46B6-B7C3-62AE6803CDE6}" type="datetimeFigureOut">
              <a:rPr lang="en-GB"/>
              <a:pPr>
                <a:defRPr/>
              </a:pPr>
              <a:t>05/07/2021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3E57D-10C0-4CEA-A715-57660ADACFC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453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D22C0-DD15-4897-B29E-33345B676D8F}" type="datetimeFigureOut">
              <a:rPr lang="en-GB"/>
              <a:pPr>
                <a:defRPr/>
              </a:pPr>
              <a:t>05/07/2021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16271-F7DD-47AE-9714-C782BC8E64D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2955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54912-681F-4A69-8776-90F0F178F460}" type="datetimeFigureOut">
              <a:rPr lang="en-GB"/>
              <a:pPr>
                <a:defRPr/>
              </a:pPr>
              <a:t>05/07/2021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67EA6-1199-430A-BEFD-2973C3DFD99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5980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178B8-7630-435E-B331-5A5F341C3CCA}" type="datetimeFigureOut">
              <a:rPr lang="en-GB"/>
              <a:pPr>
                <a:defRPr/>
              </a:pPr>
              <a:t>05/07/2021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6707F-0B6E-4BE3-B378-4FFBCDDE960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257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BECBA-431B-40A0-B936-C6832A113A74}" type="datetimeFigureOut">
              <a:rPr lang="en-GB"/>
              <a:pPr>
                <a:defRPr/>
              </a:pPr>
              <a:t>05/07/2021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FCC95-77C1-4DC3-9B5F-FB59ACA2C17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24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6B732DB-CD23-4C14-809A-25727D7CE451}" type="datetimeFigureOut">
              <a:rPr lang="en-GB"/>
              <a:pPr>
                <a:defRPr/>
              </a:pPr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0A25A7B-EA07-4B21-8CA4-5D7DE07D410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1.jpeg"/><Relationship Id="rId2" Type="http://schemas.openxmlformats.org/officeDocument/2006/relationships/hyperlink" Target="http://images.google.co.uk/imgres?imgurl=http://www.parteaz.co.uk/cms/files/Numbers%2520icon%2520v60.jpg&amp;imgrefurl=http://www.parteaz.co.uk/Numbers_and_Letters&amp;usg=__sVkKw3sXtv8qgQurLggMT4_Ogp8=&amp;h=350&amp;w=350&amp;sz=20&amp;hl=en&amp;start=4&amp;tbnid=ywL5YKoftT4sQM:&amp;tbnh=120&amp;tbnw=120&amp;prev=/images%3Fq%3Dnumbers%26gbv%3D2%26hl%3Den%26sa%3D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.uk/imgres?imgurl=http://www.bbc.co.uk/cult/classic/classic/images/340/bbc1.jpg&amp;imgrefurl=http://www.bbc.co.uk/cult/classic/classic/bbc1.shtml&amp;usg=__Fl8ijqqPdtlaAvutv1YJ-RjDEf4=&amp;h=229&amp;w=340&amp;sz=5&amp;hl=en&amp;start=4&amp;tbnid=3aQ0KkYCDXCj_M:&amp;tbnh=80&amp;tbnw=119&amp;prev=/images%3Fq%3Dbbc1%26gbv%3D2%26hl%3Den" TargetMode="External"/><Relationship Id="rId5" Type="http://schemas.openxmlformats.org/officeDocument/2006/relationships/image" Target="../media/image30.jpeg"/><Relationship Id="rId4" Type="http://schemas.openxmlformats.org/officeDocument/2006/relationships/hyperlink" Target="http://images.google.co.uk/imgres?imgurl=http://hub.tv-ark.org.uk/images/channel5/channel5_images/launch/channel5_launch1997a.jpg&amp;imgrefurl=http://www2.tv-ark.org.uk/channel5/launch.html&amp;usg=__QvMUy83WzYi1qGuQTLfq2eIgE_Y=&amp;h=525&amp;w=700&amp;sz=43&amp;hl=en&amp;start=3&amp;tbnid=1Vif34hKil5JkM:&amp;tbnh=105&amp;tbnw=140&amp;prev=/images%3Fq%3Dchannel%2B5%26gbv%3D2%26hl%3Den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hyperlink" Target="http://howmanycaloriesshouldieatadayinfo.com/wp-content/uploads/2011/07/croissant.j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501650"/>
            <a:ext cx="4023161" cy="2317750"/>
          </a:xfrm>
        </p:spPr>
        <p:txBody>
          <a:bodyPr/>
          <a:lstStyle/>
          <a:p>
            <a:pPr algn="ctr"/>
            <a:r>
              <a:rPr lang="en-GB" sz="5400" dirty="0"/>
              <a:t>Year 6 MFL Transition 2020</a:t>
            </a:r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71800"/>
            <a:ext cx="3435304" cy="3435304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196" y="3558302"/>
            <a:ext cx="3442767" cy="238529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869982" y="4495800"/>
            <a:ext cx="14189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err="1">
                <a:latin typeface="Comic Sans MS" panose="030F0702030302020204" pitchFamily="66" charset="0"/>
              </a:rPr>
              <a:t>Français</a:t>
            </a:r>
            <a:endParaRPr lang="en-GB" sz="24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536917"/>
            <a:ext cx="3461176" cy="2663483"/>
          </a:xfrm>
          <a:prstGeom prst="rect">
            <a:avLst/>
          </a:prstGeom>
        </p:spPr>
      </p:pic>
      <p:sp>
        <p:nvSpPr>
          <p:cNvPr id="8" name="Title 2"/>
          <p:cNvSpPr txBox="1">
            <a:spLocks/>
          </p:cNvSpPr>
          <p:nvPr/>
        </p:nvSpPr>
        <p:spPr bwMode="auto">
          <a:xfrm>
            <a:off x="6781800" y="1780209"/>
            <a:ext cx="1705826" cy="35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dirty="0" err="1">
                <a:latin typeface="Comic Sans MS" panose="030F0702030302020204" pitchFamily="66" charset="0"/>
              </a:rPr>
              <a:t>Español</a:t>
            </a:r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644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44000" cy="61722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4600" y="2590800"/>
            <a:ext cx="8229600" cy="1143000"/>
          </a:xfrm>
        </p:spPr>
        <p:txBody>
          <a:bodyPr/>
          <a:lstStyle/>
          <a:p>
            <a:r>
              <a:rPr lang="en-GB" sz="8000" b="1" dirty="0" err="1">
                <a:latin typeface="Comic Sans MS" panose="030F0702030302020204" pitchFamily="66" charset="0"/>
              </a:rPr>
              <a:t>Español</a:t>
            </a:r>
            <a:endParaRPr lang="en-GB" sz="8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793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>
            <a:normAutofit fontScale="90000"/>
          </a:bodyPr>
          <a:lstStyle/>
          <a:p>
            <a:pPr algn="r" eaLnBrk="1" hangingPunct="1"/>
            <a:r>
              <a:rPr lang="en-GB" altLang="en-US" sz="9600" dirty="0"/>
              <a:t>Spanish Quiz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4563" y="1935163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6600" dirty="0">
                <a:solidFill>
                  <a:srgbClr val="00B050"/>
                </a:solidFill>
              </a:rPr>
              <a:t>Multiple Choice</a:t>
            </a:r>
          </a:p>
        </p:txBody>
      </p:sp>
      <p:pic>
        <p:nvPicPr>
          <p:cNvPr id="4100" name="Picture 2" descr="C:\Users\Joy\AppData\Local\Microsoft\Windows\Temporary Internet Files\Content.IE5\BD1EKNSC\MCj0359659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52400"/>
            <a:ext cx="1857375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7188" y="2971800"/>
            <a:ext cx="4595812" cy="381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  <a:p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Write the numbers 1-10 on a piece of paper and write the letter for the correct answer to the question</a:t>
            </a:r>
          </a:p>
          <a:p>
            <a:r>
              <a:rPr lang="en-GB" dirty="0"/>
              <a:t>For example  1. B</a:t>
            </a:r>
          </a:p>
          <a:p>
            <a:r>
              <a:rPr lang="en-GB" dirty="0"/>
              <a:t>2.</a:t>
            </a:r>
          </a:p>
          <a:p>
            <a:r>
              <a:rPr lang="en-GB" dirty="0"/>
              <a:t>3.</a:t>
            </a:r>
          </a:p>
          <a:p>
            <a:r>
              <a:rPr lang="en-GB" dirty="0"/>
              <a:t>4.</a:t>
            </a:r>
          </a:p>
          <a:p>
            <a:r>
              <a:rPr lang="en-GB" dirty="0"/>
              <a:t>5.</a:t>
            </a:r>
          </a:p>
          <a:p>
            <a:r>
              <a:rPr lang="en-GB" dirty="0"/>
              <a:t>6.</a:t>
            </a:r>
          </a:p>
          <a:p>
            <a:r>
              <a:rPr lang="en-GB" dirty="0"/>
              <a:t>7.</a:t>
            </a:r>
          </a:p>
          <a:p>
            <a:r>
              <a:rPr lang="en-GB" dirty="0"/>
              <a:t>8.</a:t>
            </a:r>
          </a:p>
          <a:p>
            <a:r>
              <a:rPr lang="en-GB" dirty="0"/>
              <a:t>9.</a:t>
            </a:r>
          </a:p>
          <a:p>
            <a:r>
              <a:rPr lang="en-GB" dirty="0"/>
              <a:t>10.</a:t>
            </a:r>
          </a:p>
          <a:p>
            <a:endParaRPr lang="en-GB" dirty="0"/>
          </a:p>
        </p:txBody>
      </p:sp>
      <p:sp>
        <p:nvSpPr>
          <p:cNvPr id="6" name="Oval 5"/>
          <p:cNvSpPr/>
          <p:nvPr/>
        </p:nvSpPr>
        <p:spPr>
          <a:xfrm>
            <a:off x="5334000" y="3299618"/>
            <a:ext cx="3733800" cy="332978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Remember to mark your answers as you are going along</a:t>
            </a:r>
          </a:p>
          <a:p>
            <a:pPr lvl="0" algn="ctr"/>
            <a: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do you think you will get right?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5793698"/>
            <a:ext cx="607102" cy="60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3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2134842" y="285750"/>
            <a:ext cx="6532079" cy="4525963"/>
          </a:xfrm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GB" altLang="en-US" sz="6000" b="1" dirty="0">
                <a:solidFill>
                  <a:srgbClr val="FF0000"/>
                </a:solidFill>
              </a:rPr>
              <a:t>1) What is the capital city of Spain?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GB" altLang="en-US" sz="8000" dirty="0"/>
          </a:p>
        </p:txBody>
      </p:sp>
      <p:pic>
        <p:nvPicPr>
          <p:cNvPr id="5124" name="Picture 2" descr="C:\Users\Joy\AppData\Local\Microsoft\Windows\Temporary Internet Files\Content.IE5\RJW1UJLG\MCj010121800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85750"/>
            <a:ext cx="2428875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14438" y="1214438"/>
            <a:ext cx="357187" cy="1428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150909" y="4154006"/>
            <a:ext cx="405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a) Paris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37165" y="4154006"/>
            <a:ext cx="405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b) Madrid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0" y="4154006"/>
            <a:ext cx="405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c) Barcelona</a:t>
            </a:r>
          </a:p>
        </p:txBody>
      </p:sp>
    </p:spTree>
    <p:extLst>
      <p:ext uri="{BB962C8B-B14F-4D97-AF65-F5344CB8AC3E}">
        <p14:creationId xmlns:p14="http://schemas.microsoft.com/office/powerpoint/2010/main" val="3756703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6701" y="3874544"/>
            <a:ext cx="2502568" cy="134753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2134842" y="285750"/>
            <a:ext cx="6532079" cy="4525963"/>
          </a:xfrm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GB" altLang="en-US" sz="6000" b="1" dirty="0">
                <a:solidFill>
                  <a:srgbClr val="FF0000"/>
                </a:solidFill>
              </a:rPr>
              <a:t>1) What is the capital city of Spain?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GB" altLang="en-US" sz="8000" dirty="0"/>
          </a:p>
        </p:txBody>
      </p:sp>
      <p:pic>
        <p:nvPicPr>
          <p:cNvPr id="5124" name="Picture 2" descr="C:\Users\Joy\AppData\Local\Microsoft\Windows\Temporary Internet Files\Content.IE5\RJW1UJLG\MCj010121800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85750"/>
            <a:ext cx="2428875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14438" y="1214438"/>
            <a:ext cx="357187" cy="1428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53271" y="4194370"/>
            <a:ext cx="405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a) Paris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39527" y="4194370"/>
            <a:ext cx="405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b) Madrid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17362" y="4194370"/>
            <a:ext cx="405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c) Barcelona</a:t>
            </a:r>
          </a:p>
        </p:txBody>
      </p:sp>
    </p:spTree>
    <p:extLst>
      <p:ext uri="{BB962C8B-B14F-4D97-AF65-F5344CB8AC3E}">
        <p14:creationId xmlns:p14="http://schemas.microsoft.com/office/powerpoint/2010/main" val="168497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lum brigh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" t="9183" r="4756" b="5782"/>
          <a:stretch>
            <a:fillRect/>
          </a:stretch>
        </p:blipFill>
        <p:spPr bwMode="auto">
          <a:xfrm>
            <a:off x="4981139" y="2277978"/>
            <a:ext cx="3615174" cy="3410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709613" y="-192506"/>
            <a:ext cx="7886700" cy="36897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altLang="en-US" sz="6000" b="1" dirty="0">
                <a:solidFill>
                  <a:srgbClr val="FF0000"/>
                </a:solidFill>
              </a:rPr>
              <a:t>2)Which 2 countries border Spain?</a:t>
            </a:r>
          </a:p>
          <a:p>
            <a:pPr algn="ctr">
              <a:buFont typeface="Arial" panose="020B0604020202020204" pitchFamily="34" charset="0"/>
              <a:buNone/>
            </a:pPr>
            <a:endParaRPr lang="en-GB" altLang="en-US" sz="8000" dirty="0"/>
          </a:p>
        </p:txBody>
      </p:sp>
      <p:sp>
        <p:nvSpPr>
          <p:cNvPr id="6" name="TextBox 5"/>
          <p:cNvSpPr txBox="1"/>
          <p:nvPr/>
        </p:nvSpPr>
        <p:spPr>
          <a:xfrm>
            <a:off x="709613" y="1924035"/>
            <a:ext cx="40551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a) France and Portugal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9613" y="3275485"/>
            <a:ext cx="40551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b) Italy and France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9612" y="4626935"/>
            <a:ext cx="40551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c) Italy and Portugal</a:t>
            </a:r>
          </a:p>
        </p:txBody>
      </p:sp>
    </p:spTree>
    <p:extLst>
      <p:ext uri="{BB962C8B-B14F-4D97-AF65-F5344CB8AC3E}">
        <p14:creationId xmlns:p14="http://schemas.microsoft.com/office/powerpoint/2010/main" val="2036085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09611" y="1915899"/>
            <a:ext cx="3862389" cy="134753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lum brigh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" t="9183" r="4756" b="5782"/>
          <a:stretch>
            <a:fillRect/>
          </a:stretch>
        </p:blipFill>
        <p:spPr bwMode="auto">
          <a:xfrm>
            <a:off x="4981139" y="2277978"/>
            <a:ext cx="3615174" cy="3410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85877" y="-228600"/>
            <a:ext cx="7886700" cy="36897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altLang="en-US" sz="6000" b="1" dirty="0">
                <a:solidFill>
                  <a:srgbClr val="FF0000"/>
                </a:solidFill>
              </a:rPr>
              <a:t>2)Which 2 countries border Spain?</a:t>
            </a:r>
          </a:p>
          <a:p>
            <a:pPr algn="ctr">
              <a:buFont typeface="Arial" panose="020B0604020202020204" pitchFamily="34" charset="0"/>
              <a:buNone/>
            </a:pPr>
            <a:endParaRPr lang="en-GB" altLang="en-US" sz="8000" dirty="0"/>
          </a:p>
        </p:txBody>
      </p:sp>
      <p:sp>
        <p:nvSpPr>
          <p:cNvPr id="6" name="TextBox 5"/>
          <p:cNvSpPr txBox="1"/>
          <p:nvPr/>
        </p:nvSpPr>
        <p:spPr>
          <a:xfrm>
            <a:off x="727894" y="1887888"/>
            <a:ext cx="45361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a) France and Portugal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9613" y="3275485"/>
            <a:ext cx="40551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b) Italy and France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9612" y="4626935"/>
            <a:ext cx="40551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c) Italy and Portugal</a:t>
            </a:r>
          </a:p>
        </p:txBody>
      </p:sp>
    </p:spTree>
    <p:extLst>
      <p:ext uri="{BB962C8B-B14F-4D97-AF65-F5344CB8AC3E}">
        <p14:creationId xmlns:p14="http://schemas.microsoft.com/office/powerpoint/2010/main" val="301269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709613" y="-192506"/>
            <a:ext cx="7886700" cy="36897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altLang="en-US" sz="5000" b="1" dirty="0">
                <a:solidFill>
                  <a:srgbClr val="FF0000"/>
                </a:solidFill>
              </a:rPr>
              <a:t>3) In which of these countries is Spanish </a:t>
            </a:r>
            <a:r>
              <a:rPr lang="en-GB" altLang="en-US" sz="5000" b="1" u="sng" dirty="0">
                <a:solidFill>
                  <a:srgbClr val="FF0000"/>
                </a:solidFill>
              </a:rPr>
              <a:t>not</a:t>
            </a:r>
            <a:r>
              <a:rPr lang="en-GB" altLang="en-US" sz="5000" b="1" dirty="0">
                <a:solidFill>
                  <a:srgbClr val="FF0000"/>
                </a:solidFill>
              </a:rPr>
              <a:t> spoken?</a:t>
            </a:r>
          </a:p>
          <a:p>
            <a:pPr algn="ctr">
              <a:buFont typeface="Arial" panose="020B0604020202020204" pitchFamily="34" charset="0"/>
              <a:buNone/>
            </a:pPr>
            <a:endParaRPr lang="en-GB" altLang="en-US" sz="8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787" y="2248321"/>
            <a:ext cx="2321845" cy="35789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12645" y="1987391"/>
            <a:ext cx="405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a) Mexico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12645" y="3338841"/>
            <a:ext cx="405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b) Argentina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12644" y="4690291"/>
            <a:ext cx="405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c) Brazil</a:t>
            </a:r>
          </a:p>
        </p:txBody>
      </p:sp>
    </p:spTree>
    <p:extLst>
      <p:ext uri="{BB962C8B-B14F-4D97-AF65-F5344CB8AC3E}">
        <p14:creationId xmlns:p14="http://schemas.microsoft.com/office/powerpoint/2010/main" val="2401041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912644" y="4479761"/>
            <a:ext cx="2502568" cy="134753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09613" y="-192506"/>
            <a:ext cx="7886700" cy="36897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altLang="en-US" sz="5000" b="1" dirty="0">
                <a:solidFill>
                  <a:srgbClr val="FF0000"/>
                </a:solidFill>
              </a:rPr>
              <a:t>3) In which of these countries is Spanish </a:t>
            </a:r>
            <a:r>
              <a:rPr lang="en-GB" altLang="en-US" sz="5000" b="1" u="sng" dirty="0">
                <a:solidFill>
                  <a:srgbClr val="FF0000"/>
                </a:solidFill>
              </a:rPr>
              <a:t>not</a:t>
            </a:r>
            <a:r>
              <a:rPr lang="en-GB" altLang="en-US" sz="5000" b="1" dirty="0">
                <a:solidFill>
                  <a:srgbClr val="FF0000"/>
                </a:solidFill>
              </a:rPr>
              <a:t> spoken?</a:t>
            </a:r>
          </a:p>
          <a:p>
            <a:pPr algn="ctr">
              <a:buFont typeface="Arial" panose="020B0604020202020204" pitchFamily="34" charset="0"/>
              <a:buNone/>
            </a:pPr>
            <a:endParaRPr lang="en-GB" altLang="en-US" sz="8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87" y="2248321"/>
            <a:ext cx="2321845" cy="35789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12645" y="1987391"/>
            <a:ext cx="405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a) Mexico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12645" y="3338841"/>
            <a:ext cx="405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b) Argentina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12644" y="4690291"/>
            <a:ext cx="405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c) Brazil</a:t>
            </a:r>
          </a:p>
        </p:txBody>
      </p:sp>
    </p:spTree>
    <p:extLst>
      <p:ext uri="{BB962C8B-B14F-4D97-AF65-F5344CB8AC3E}">
        <p14:creationId xmlns:p14="http://schemas.microsoft.com/office/powerpoint/2010/main" val="2522560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5000" b="1" dirty="0">
                <a:solidFill>
                  <a:srgbClr val="FF0000"/>
                </a:solidFill>
              </a:rPr>
              <a:t>4. What is the name of the Spanish King?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571500" indent="-51435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6400" dirty="0">
                <a:latin typeface="+mj-lt"/>
              </a:rPr>
              <a:t> King Felipe VI</a:t>
            </a:r>
          </a:p>
          <a:p>
            <a:pPr marL="571500" indent="-51435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6400" dirty="0">
                <a:latin typeface="+mj-lt"/>
              </a:rPr>
              <a:t> King Alfonso</a:t>
            </a:r>
          </a:p>
          <a:p>
            <a:pPr marL="571500" indent="-51435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6400" dirty="0">
                <a:latin typeface="+mj-lt"/>
              </a:rPr>
              <a:t> King George V</a:t>
            </a:r>
            <a:endParaRPr lang="en-GB" altLang="en-US" sz="6000" dirty="0">
              <a:latin typeface="+mj-lt"/>
            </a:endParaRPr>
          </a:p>
        </p:txBody>
      </p:sp>
      <p:pic>
        <p:nvPicPr>
          <p:cNvPr id="23556" name="Picture 2" descr="C:\Users\Joy\AppData\Local\Microsoft\Windows\Temporary Internet Files\Content.IE5\17ALAFBX\MCj042574200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4357688"/>
            <a:ext cx="139382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641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3550" y="2204131"/>
            <a:ext cx="5664534" cy="137726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5000" b="1" dirty="0">
                <a:solidFill>
                  <a:srgbClr val="FF0000"/>
                </a:solidFill>
              </a:rPr>
              <a:t>4. What is the name of the Spanish King?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25824"/>
          </a:xfrm>
        </p:spPr>
        <p:txBody>
          <a:bodyPr anchor="ctr"/>
          <a:lstStyle/>
          <a:p>
            <a:pPr marL="571500" indent="-51435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6400" dirty="0">
                <a:latin typeface="+mj-lt"/>
              </a:rPr>
              <a:t> King Felipe VI</a:t>
            </a:r>
          </a:p>
          <a:p>
            <a:pPr marL="571500" indent="-51435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6400" dirty="0">
                <a:latin typeface="+mj-lt"/>
              </a:rPr>
              <a:t> King Alfonso</a:t>
            </a:r>
          </a:p>
          <a:p>
            <a:pPr marL="571500" indent="-51435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6400" dirty="0">
                <a:latin typeface="+mj-lt"/>
              </a:rPr>
              <a:t> King George V</a:t>
            </a:r>
            <a:endParaRPr lang="en-GB" altLang="en-US" sz="6000" dirty="0">
              <a:latin typeface="+mj-lt"/>
            </a:endParaRPr>
          </a:p>
        </p:txBody>
      </p:sp>
      <p:pic>
        <p:nvPicPr>
          <p:cNvPr id="23556" name="Picture 2" descr="C:\Users\Joy\AppData\Local\Microsoft\Windows\Temporary Internet Files\Content.IE5\17ALAFBX\MCj042574200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4357688"/>
            <a:ext cx="1393825" cy="2015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825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28600"/>
            <a:ext cx="6858000" cy="1143000"/>
          </a:xfrm>
          <a:solidFill>
            <a:srgbClr val="92D050"/>
          </a:solidFill>
        </p:spPr>
        <p:txBody>
          <a:bodyPr/>
          <a:lstStyle/>
          <a:p>
            <a:r>
              <a:rPr lang="en-GB" dirty="0"/>
              <a:t>Year 6 MFL Transition 2021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2407" y="4740691"/>
            <a:ext cx="6305550" cy="1524318"/>
          </a:xfrm>
        </p:spPr>
        <p:txBody>
          <a:bodyPr/>
          <a:lstStyle/>
          <a:p>
            <a:endParaRPr lang="en-GB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Try to see how well you do at the following tasks and challenges. Good luck!</a:t>
            </a:r>
          </a:p>
          <a:p>
            <a:endParaRPr lang="en-GB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152400"/>
            <a:ext cx="1270289" cy="12702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950" y="4133850"/>
            <a:ext cx="2019300" cy="22669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2407" y="1355150"/>
            <a:ext cx="859548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Welcome year 6 students to </a:t>
            </a:r>
            <a:r>
              <a:rPr lang="en-GB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Holte</a:t>
            </a:r>
            <a:r>
              <a:rPr lang="en-GB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School.  We look forward to you all joining the year 7 year group in September 2021.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All year 7 pupils will be allocated to study either French or Spanish. 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We would like you to familiarise yourselves with Spanish and French so that you are ready for foreign language studies in September. </a:t>
            </a:r>
          </a:p>
        </p:txBody>
      </p:sp>
    </p:spTree>
    <p:extLst>
      <p:ext uri="{BB962C8B-B14F-4D97-AF65-F5344CB8AC3E}">
        <p14:creationId xmlns:p14="http://schemas.microsoft.com/office/powerpoint/2010/main" val="1794015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13255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5000" b="1" dirty="0">
                <a:solidFill>
                  <a:srgbClr val="FF0000"/>
                </a:solidFill>
              </a:rPr>
              <a:t>5. How many official languages are spoken in Spain?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571500" indent="-51435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6400" dirty="0">
                <a:latin typeface="+mj-lt"/>
              </a:rPr>
              <a:t> 1</a:t>
            </a:r>
          </a:p>
          <a:p>
            <a:pPr marL="571500" indent="-51435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6400" dirty="0">
                <a:latin typeface="+mj-lt"/>
              </a:rPr>
              <a:t> 3</a:t>
            </a:r>
          </a:p>
          <a:p>
            <a:pPr marL="571500" indent="-51435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6400" dirty="0">
                <a:latin typeface="+mj-lt"/>
              </a:rPr>
              <a:t> 4</a:t>
            </a:r>
            <a:endParaRPr lang="en-GB" altLang="en-US" sz="6000" dirty="0">
              <a:latin typeface="+mj-lt"/>
            </a:endParaRPr>
          </a:p>
        </p:txBody>
      </p:sp>
      <p:pic>
        <p:nvPicPr>
          <p:cNvPr id="24580" name="Picture 3" descr="C:\Users\Joy\Pictures\Microsoft Clip Organizer\j0104836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293">
            <a:off x="4117975" y="2932113"/>
            <a:ext cx="4052888" cy="231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615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8650" y="4478051"/>
            <a:ext cx="2502568" cy="134753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13255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5000" b="1" dirty="0">
                <a:solidFill>
                  <a:srgbClr val="FF0000"/>
                </a:solidFill>
              </a:rPr>
              <a:t>5. How many official languages are spoken in Spain?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571500" indent="-51435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6400" dirty="0">
                <a:latin typeface="+mj-lt"/>
              </a:rPr>
              <a:t> 1</a:t>
            </a:r>
          </a:p>
          <a:p>
            <a:pPr marL="571500" indent="-51435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6400" dirty="0">
                <a:latin typeface="+mj-lt"/>
              </a:rPr>
              <a:t> 3</a:t>
            </a:r>
          </a:p>
          <a:p>
            <a:pPr marL="571500" indent="-51435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6400" dirty="0">
                <a:latin typeface="+mj-lt"/>
              </a:rPr>
              <a:t> 4</a:t>
            </a:r>
            <a:endParaRPr lang="en-GB" altLang="en-US" sz="6000" dirty="0">
              <a:latin typeface="+mj-lt"/>
            </a:endParaRPr>
          </a:p>
        </p:txBody>
      </p:sp>
      <p:pic>
        <p:nvPicPr>
          <p:cNvPr id="24580" name="Picture 3" descr="C:\Users\Joy\Pictures\Microsoft Clip Organizer\j0104836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293">
            <a:off x="4117975" y="2932113"/>
            <a:ext cx="4052888" cy="231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94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895474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5000" b="1" dirty="0">
                <a:solidFill>
                  <a:srgbClr val="FF0000"/>
                </a:solidFill>
              </a:rPr>
              <a:t>6. Which one of the following sweets does </a:t>
            </a:r>
            <a:r>
              <a:rPr lang="en-GB" sz="5000" b="1" u="sng" dirty="0">
                <a:solidFill>
                  <a:srgbClr val="FF0000"/>
                </a:solidFill>
              </a:rPr>
              <a:t>not</a:t>
            </a:r>
            <a:r>
              <a:rPr lang="en-GB" sz="5000" b="1" dirty="0">
                <a:solidFill>
                  <a:srgbClr val="FF0000"/>
                </a:solidFill>
              </a:rPr>
              <a:t> come from Spain?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888" y="2260600"/>
            <a:ext cx="8686800" cy="4525963"/>
          </a:xfrm>
        </p:spPr>
        <p:txBody>
          <a:bodyPr rtlCol="0" anchor="ctr">
            <a:noAutofit/>
          </a:bodyPr>
          <a:lstStyle/>
          <a:p>
            <a:pPr marL="1200150" indent="-1143000" eaLnBrk="1" fontAlgn="auto" hangingPunct="1">
              <a:spcAft>
                <a:spcPts val="0"/>
              </a:spcAft>
              <a:buFont typeface="+mj-lt"/>
              <a:buAutoNum type="alphaLcPeriod"/>
              <a:defRPr/>
            </a:pPr>
            <a:r>
              <a:rPr lang="en-GB" sz="5000" dirty="0" err="1">
                <a:latin typeface="+mj-lt"/>
              </a:rPr>
              <a:t>Chupa</a:t>
            </a:r>
            <a:r>
              <a:rPr lang="en-GB" sz="5000" dirty="0">
                <a:latin typeface="+mj-lt"/>
              </a:rPr>
              <a:t> </a:t>
            </a:r>
            <a:r>
              <a:rPr lang="en-GB" sz="5000" dirty="0" err="1">
                <a:latin typeface="+mj-lt"/>
              </a:rPr>
              <a:t>chups</a:t>
            </a:r>
            <a:r>
              <a:rPr lang="en-GB" sz="5000" dirty="0">
                <a:latin typeface="+mj-lt"/>
              </a:rPr>
              <a:t> lollipops</a:t>
            </a:r>
          </a:p>
          <a:p>
            <a:pPr marL="1200150" indent="-1143000" eaLnBrk="1" fontAlgn="auto" hangingPunct="1">
              <a:spcAft>
                <a:spcPts val="0"/>
              </a:spcAft>
              <a:buFont typeface="+mj-lt"/>
              <a:buAutoNum type="alphaLcPeriod"/>
              <a:defRPr/>
            </a:pPr>
            <a:r>
              <a:rPr lang="en-GB" sz="5000" dirty="0" err="1">
                <a:latin typeface="+mj-lt"/>
              </a:rPr>
              <a:t>Werther’s</a:t>
            </a:r>
            <a:r>
              <a:rPr lang="en-GB" sz="5000" dirty="0">
                <a:latin typeface="+mj-lt"/>
              </a:rPr>
              <a:t> Originals</a:t>
            </a:r>
          </a:p>
          <a:p>
            <a:pPr marL="1200150" indent="-1143000" eaLnBrk="1" fontAlgn="auto" hangingPunct="1">
              <a:spcAft>
                <a:spcPts val="0"/>
              </a:spcAft>
              <a:buFont typeface="+mj-lt"/>
              <a:buAutoNum type="alphaLcPeriod"/>
              <a:defRPr/>
            </a:pPr>
            <a:r>
              <a:rPr lang="en-GB" sz="5000" dirty="0" err="1">
                <a:latin typeface="+mj-lt"/>
              </a:rPr>
              <a:t>Smints</a:t>
            </a:r>
            <a:endParaRPr lang="en-GB" sz="5000" dirty="0">
              <a:latin typeface="+mj-lt"/>
            </a:endParaRPr>
          </a:p>
          <a:p>
            <a:pPr marL="1143000" indent="-1143000" eaLnBrk="1" fontAlgn="auto" hangingPunct="1">
              <a:spcAft>
                <a:spcPts val="0"/>
              </a:spcAft>
              <a:buFont typeface="+mj-lt"/>
              <a:buAutoNum type="alphaLcPeriod"/>
              <a:defRPr/>
            </a:pPr>
            <a:endParaRPr lang="en-GB" sz="54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26628" name="Picture 2" descr="C:\Users\Joy\Pictures\Microsoft Clip Organizer\j04363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457200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2868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2888" y="3577390"/>
            <a:ext cx="6703344" cy="101182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895474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5000" b="1" dirty="0">
                <a:solidFill>
                  <a:srgbClr val="FF0000"/>
                </a:solidFill>
              </a:rPr>
              <a:t>6. Which one of the following sweets does </a:t>
            </a:r>
            <a:r>
              <a:rPr lang="en-GB" sz="5000" b="1" u="sng" dirty="0">
                <a:solidFill>
                  <a:srgbClr val="FF0000"/>
                </a:solidFill>
              </a:rPr>
              <a:t>not</a:t>
            </a:r>
            <a:r>
              <a:rPr lang="en-GB" sz="5000" b="1" dirty="0">
                <a:solidFill>
                  <a:srgbClr val="FF0000"/>
                </a:solidFill>
              </a:rPr>
              <a:t> come from Spain?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888" y="2260600"/>
            <a:ext cx="8686800" cy="4525963"/>
          </a:xfrm>
        </p:spPr>
        <p:txBody>
          <a:bodyPr rtlCol="0" anchor="ctr">
            <a:noAutofit/>
          </a:bodyPr>
          <a:lstStyle/>
          <a:p>
            <a:pPr marL="1200150" indent="-1143000" eaLnBrk="1" fontAlgn="auto" hangingPunct="1">
              <a:spcAft>
                <a:spcPts val="0"/>
              </a:spcAft>
              <a:buFont typeface="+mj-lt"/>
              <a:buAutoNum type="alphaLcPeriod"/>
              <a:defRPr/>
            </a:pPr>
            <a:r>
              <a:rPr lang="en-GB" sz="5000" dirty="0" err="1">
                <a:latin typeface="+mj-lt"/>
              </a:rPr>
              <a:t>Chupa</a:t>
            </a:r>
            <a:r>
              <a:rPr lang="en-GB" sz="5000" dirty="0">
                <a:latin typeface="+mj-lt"/>
              </a:rPr>
              <a:t> </a:t>
            </a:r>
            <a:r>
              <a:rPr lang="en-GB" sz="5000" dirty="0" err="1">
                <a:latin typeface="+mj-lt"/>
              </a:rPr>
              <a:t>chups</a:t>
            </a:r>
            <a:r>
              <a:rPr lang="en-GB" sz="5000" dirty="0">
                <a:latin typeface="+mj-lt"/>
              </a:rPr>
              <a:t> lollipops</a:t>
            </a:r>
          </a:p>
          <a:p>
            <a:pPr marL="1200150" indent="-1143000" eaLnBrk="1" fontAlgn="auto" hangingPunct="1">
              <a:spcAft>
                <a:spcPts val="0"/>
              </a:spcAft>
              <a:buFont typeface="+mj-lt"/>
              <a:buAutoNum type="alphaLcPeriod"/>
              <a:defRPr/>
            </a:pPr>
            <a:r>
              <a:rPr lang="en-GB" sz="5000" dirty="0" err="1">
                <a:latin typeface="+mj-lt"/>
              </a:rPr>
              <a:t>Werther’s</a:t>
            </a:r>
            <a:r>
              <a:rPr lang="en-GB" sz="5000" dirty="0">
                <a:latin typeface="+mj-lt"/>
              </a:rPr>
              <a:t> Originals</a:t>
            </a:r>
          </a:p>
          <a:p>
            <a:pPr marL="1200150" indent="-1143000" eaLnBrk="1" fontAlgn="auto" hangingPunct="1">
              <a:spcAft>
                <a:spcPts val="0"/>
              </a:spcAft>
              <a:buFont typeface="+mj-lt"/>
              <a:buAutoNum type="alphaLcPeriod"/>
              <a:defRPr/>
            </a:pPr>
            <a:r>
              <a:rPr lang="en-GB" sz="5000" dirty="0" err="1">
                <a:latin typeface="+mj-lt"/>
              </a:rPr>
              <a:t>Smints</a:t>
            </a:r>
            <a:endParaRPr lang="en-GB" sz="5000" dirty="0">
              <a:latin typeface="+mj-lt"/>
            </a:endParaRPr>
          </a:p>
          <a:p>
            <a:pPr marL="1143000" indent="-1143000" eaLnBrk="1" fontAlgn="auto" hangingPunct="1">
              <a:spcAft>
                <a:spcPts val="0"/>
              </a:spcAft>
              <a:buFont typeface="+mj-lt"/>
              <a:buAutoNum type="alphaLcPeriod"/>
              <a:defRPr/>
            </a:pPr>
            <a:endParaRPr lang="en-GB" sz="5400" dirty="0">
              <a:latin typeface="Comic Sans MS" pitchFamily="66" charset="0"/>
            </a:endParaRPr>
          </a:p>
        </p:txBody>
      </p:sp>
      <p:pic>
        <p:nvPicPr>
          <p:cNvPr id="26628" name="Picture 2" descr="C:\Users\Joy\Pictures\Microsoft Clip Organizer\j04363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457200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40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5000" b="1" dirty="0">
                <a:solidFill>
                  <a:srgbClr val="FF0000"/>
                </a:solidFill>
              </a:rPr>
              <a:t>7. The Spanish introduced this Mexican drink to Europe.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hot chocolate</a:t>
            </a:r>
          </a:p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coffee</a:t>
            </a:r>
          </a:p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tea</a:t>
            </a:r>
          </a:p>
        </p:txBody>
      </p:sp>
      <p:pic>
        <p:nvPicPr>
          <p:cNvPr id="27652" name="Picture 2" descr="C:\Users\Joy\AppData\Local\Microsoft\Windows\Temporary Internet Files\Content.IE5\17ALAFBX\MCj035593900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15063" y="2779713"/>
            <a:ext cx="2320925" cy="316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7852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8012" y="2779713"/>
            <a:ext cx="4990683" cy="78836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5000" b="1" dirty="0">
                <a:solidFill>
                  <a:srgbClr val="FF0000"/>
                </a:solidFill>
              </a:rPr>
              <a:t>7. The Spanish introduced this Mexican drink to Europe.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hot chocolate</a:t>
            </a:r>
          </a:p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coffee</a:t>
            </a:r>
          </a:p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tea</a:t>
            </a:r>
          </a:p>
        </p:txBody>
      </p:sp>
      <p:pic>
        <p:nvPicPr>
          <p:cNvPr id="27652" name="Picture 2" descr="C:\Users\Joy\AppData\Local\Microsoft\Windows\Temporary Internet Files\Content.IE5\17ALAFBX\MCj0355939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15063" y="2779713"/>
            <a:ext cx="2320925" cy="316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363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5000" b="1" dirty="0">
                <a:solidFill>
                  <a:srgbClr val="FF0000"/>
                </a:solidFill>
              </a:rPr>
              <a:t>8. Which of these is in the Canary Islands?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Mallorca</a:t>
            </a:r>
          </a:p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Tenerife </a:t>
            </a:r>
          </a:p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Ibiza</a:t>
            </a:r>
          </a:p>
        </p:txBody>
      </p:sp>
      <p:pic>
        <p:nvPicPr>
          <p:cNvPr id="28676" name="Picture 3" descr="C:\Users\Joy\AppData\Local\Microsoft\Windows\Temporary Internet Files\Content.IE5\LMMEPPJQ\MCj039785100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2643188"/>
            <a:ext cx="2833687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10010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9465" y="3607110"/>
            <a:ext cx="4990683" cy="78836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5000" b="1" dirty="0">
                <a:solidFill>
                  <a:srgbClr val="FF0000"/>
                </a:solidFill>
              </a:rPr>
              <a:t>8. Which of these is in the Canary Islands?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Mallorca</a:t>
            </a:r>
          </a:p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Tenerife </a:t>
            </a:r>
          </a:p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Ibiza</a:t>
            </a:r>
          </a:p>
        </p:txBody>
      </p:sp>
      <p:pic>
        <p:nvPicPr>
          <p:cNvPr id="28676" name="Picture 3" descr="C:\Users\Joy\AppData\Local\Microsoft\Windows\Temporary Internet Files\Content.IE5\LMMEPPJQ\MCj0397851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2643188"/>
            <a:ext cx="2833687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689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en-GB" b="1" dirty="0">
                <a:solidFill>
                  <a:srgbClr val="FF0000"/>
                </a:solidFill>
              </a:rPr>
              <a:t>9. Which of these flags belongs to a Spanish speaking country?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46262"/>
            <a:ext cx="8229600" cy="4525963"/>
          </a:xfrm>
        </p:spPr>
        <p:txBody>
          <a:bodyPr rtlCol="0">
            <a:normAutofit fontScale="92500"/>
          </a:bodyPr>
          <a:lstStyle/>
          <a:p>
            <a:pPr marL="1200150" indent="-11430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lphaLcPeriod"/>
              <a:defRPr/>
            </a:pPr>
            <a:r>
              <a:rPr lang="en-GB" sz="6400" dirty="0">
                <a:latin typeface="+mj-lt"/>
              </a:rPr>
              <a:t> </a:t>
            </a:r>
          </a:p>
          <a:p>
            <a:pPr marL="1200150" indent="-11430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lphaLcPeriod"/>
              <a:defRPr/>
            </a:pPr>
            <a:r>
              <a:rPr lang="en-GB" sz="6400" dirty="0">
                <a:latin typeface="+mj-lt"/>
              </a:rPr>
              <a:t> </a:t>
            </a:r>
          </a:p>
          <a:p>
            <a:pPr marL="1200150" indent="-11430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lphaLcPeriod"/>
              <a:defRPr/>
            </a:pPr>
            <a:r>
              <a:rPr lang="en-GB" sz="6400" dirty="0">
                <a:latin typeface="+mj-lt"/>
              </a:rPr>
              <a:t> </a:t>
            </a:r>
          </a:p>
          <a:p>
            <a:pPr marL="1143000" indent="-1143000" eaLnBrk="1" fontAlgn="auto" hangingPunct="1">
              <a:spcAft>
                <a:spcPts val="0"/>
              </a:spcAft>
              <a:buFont typeface="+mj-lt"/>
              <a:buAutoNum type="alphaLcPeriod"/>
              <a:defRPr/>
            </a:pPr>
            <a:endParaRPr lang="en-GB" sz="60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29700" name="Picture 3" descr="flag portugal.w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679688"/>
            <a:ext cx="2021807" cy="16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4" descr="flag india.wm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4736292"/>
            <a:ext cx="2093244" cy="163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5" descr="flag mexico.wm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3309938"/>
            <a:ext cx="2093244" cy="1685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5769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06746" y="3543298"/>
            <a:ext cx="875883" cy="11318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en-GB" b="1" dirty="0">
                <a:solidFill>
                  <a:srgbClr val="FF0000"/>
                </a:solidFill>
              </a:rPr>
              <a:t>9. Which of these flags belongs to a Spanish speaking country?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46262"/>
            <a:ext cx="8229600" cy="4525963"/>
          </a:xfrm>
        </p:spPr>
        <p:txBody>
          <a:bodyPr rtlCol="0">
            <a:normAutofit fontScale="92500"/>
          </a:bodyPr>
          <a:lstStyle/>
          <a:p>
            <a:pPr marL="1200150" indent="-11430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lphaLcPeriod"/>
              <a:defRPr/>
            </a:pPr>
            <a:r>
              <a:rPr lang="en-GB" sz="6400" dirty="0">
                <a:latin typeface="+mj-lt"/>
              </a:rPr>
              <a:t> </a:t>
            </a:r>
          </a:p>
          <a:p>
            <a:pPr marL="1200150" indent="-11430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lphaLcPeriod"/>
              <a:defRPr/>
            </a:pPr>
            <a:r>
              <a:rPr lang="en-GB" sz="6400" dirty="0">
                <a:latin typeface="+mj-lt"/>
              </a:rPr>
              <a:t> </a:t>
            </a:r>
          </a:p>
          <a:p>
            <a:pPr marL="1200150" indent="-11430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lphaLcPeriod"/>
              <a:defRPr/>
            </a:pPr>
            <a:r>
              <a:rPr lang="en-GB" sz="6400" dirty="0">
                <a:latin typeface="+mj-lt"/>
              </a:rPr>
              <a:t> </a:t>
            </a:r>
          </a:p>
          <a:p>
            <a:pPr marL="1143000" indent="-1143000" eaLnBrk="1" fontAlgn="auto" hangingPunct="1">
              <a:spcAft>
                <a:spcPts val="0"/>
              </a:spcAft>
              <a:buFont typeface="+mj-lt"/>
              <a:buAutoNum type="alphaLcPeriod"/>
              <a:defRPr/>
            </a:pPr>
            <a:endParaRPr lang="en-GB" sz="6000" dirty="0">
              <a:latin typeface="Comic Sans MS" pitchFamily="66" charset="0"/>
            </a:endParaRPr>
          </a:p>
        </p:txBody>
      </p:sp>
      <p:pic>
        <p:nvPicPr>
          <p:cNvPr id="29700" name="Picture 3" descr="flag portugal.wm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679688"/>
            <a:ext cx="2021807" cy="16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4" descr="flag india.wm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4736292"/>
            <a:ext cx="2093244" cy="163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5" descr="flag mexico.wm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3309938"/>
            <a:ext cx="2093244" cy="1685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136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602542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1578" y="2590800"/>
            <a:ext cx="8229600" cy="1143000"/>
          </a:xfrm>
        </p:spPr>
        <p:txBody>
          <a:bodyPr/>
          <a:lstStyle/>
          <a:p>
            <a:r>
              <a:rPr lang="en-GB" sz="8000" b="1" dirty="0" err="1">
                <a:latin typeface="Comic Sans MS" panose="030F0702030302020204" pitchFamily="66" charset="0"/>
              </a:rPr>
              <a:t>Français</a:t>
            </a:r>
            <a:endParaRPr lang="en-GB" sz="8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2038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81050" y="34106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b="1" dirty="0">
                <a:solidFill>
                  <a:srgbClr val="FF0000"/>
                </a:solidFill>
              </a:rPr>
              <a:t>10. Which of these is </a:t>
            </a:r>
            <a:r>
              <a:rPr lang="en-GB" b="1" u="sng" dirty="0">
                <a:solidFill>
                  <a:srgbClr val="FF0000"/>
                </a:solidFill>
              </a:rPr>
              <a:t>not</a:t>
            </a:r>
            <a:r>
              <a:rPr lang="en-GB" b="1" dirty="0">
                <a:solidFill>
                  <a:srgbClr val="FF0000"/>
                </a:solidFill>
              </a:rPr>
              <a:t> a Spanish dish?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28650" y="1536867"/>
            <a:ext cx="7886700" cy="4351338"/>
          </a:xfrm>
        </p:spPr>
        <p:txBody>
          <a:bodyPr anchor="ctr">
            <a:normAutofit/>
          </a:bodyPr>
          <a:lstStyle/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Pizza</a:t>
            </a:r>
          </a:p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endParaRPr lang="en-GB" altLang="en-US" sz="4500" dirty="0">
              <a:latin typeface="+mj-lt"/>
            </a:endParaRPr>
          </a:p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Paella</a:t>
            </a:r>
          </a:p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endParaRPr lang="en-GB" altLang="en-US" sz="4500" dirty="0">
              <a:latin typeface="+mj-lt"/>
            </a:endParaRPr>
          </a:p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Tortilla </a:t>
            </a:r>
            <a:r>
              <a:rPr lang="en-GB" altLang="en-US" sz="3000" dirty="0">
                <a:latin typeface="+mj-lt"/>
              </a:rPr>
              <a:t>(potato omelette)</a:t>
            </a:r>
          </a:p>
        </p:txBody>
      </p:sp>
      <p:pic>
        <p:nvPicPr>
          <p:cNvPr id="7170" name="Picture 2" descr="https://encrypted-tbn0.gstatic.com/images?q=tbn:ANd9GcQ-czOHIsGW9Xj5ICUGnwFI4JbMbMBoxjuo4k0KMTq_3eoVT5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571844"/>
            <a:ext cx="2266783" cy="141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1069" y="3142373"/>
            <a:ext cx="2752725" cy="16573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3794" y="4922690"/>
            <a:ext cx="2415679" cy="135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3881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07764" y="1616132"/>
            <a:ext cx="2668002" cy="99873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81050" y="34106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b="1" dirty="0">
                <a:solidFill>
                  <a:srgbClr val="FF0000"/>
                </a:solidFill>
              </a:rPr>
              <a:t>10. Which of these is </a:t>
            </a:r>
            <a:r>
              <a:rPr lang="en-GB" b="1" u="sng" dirty="0">
                <a:solidFill>
                  <a:srgbClr val="FF0000"/>
                </a:solidFill>
              </a:rPr>
              <a:t>not</a:t>
            </a:r>
            <a:r>
              <a:rPr lang="en-GB" b="1" dirty="0">
                <a:solidFill>
                  <a:srgbClr val="FF0000"/>
                </a:solidFill>
              </a:rPr>
              <a:t> a Spanish dish?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28650" y="1536867"/>
            <a:ext cx="7886700" cy="4351338"/>
          </a:xfrm>
        </p:spPr>
        <p:txBody>
          <a:bodyPr anchor="ctr">
            <a:normAutofit/>
          </a:bodyPr>
          <a:lstStyle/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Pizza</a:t>
            </a:r>
          </a:p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endParaRPr lang="en-GB" altLang="en-US" sz="4500" dirty="0">
              <a:latin typeface="+mj-lt"/>
            </a:endParaRPr>
          </a:p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Paella</a:t>
            </a:r>
          </a:p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endParaRPr lang="en-GB" altLang="en-US" sz="4500" dirty="0">
              <a:latin typeface="+mj-lt"/>
            </a:endParaRPr>
          </a:p>
          <a:p>
            <a:pPr marL="1200150" indent="-1143000" eaLnBrk="1" hangingPunct="1">
              <a:buFont typeface="Calibri" panose="020F0502020204030204" pitchFamily="34" charset="0"/>
              <a:buAutoNum type="alphaLcPeriod"/>
            </a:pPr>
            <a:r>
              <a:rPr lang="en-GB" altLang="en-US" sz="4500" dirty="0">
                <a:latin typeface="+mj-lt"/>
              </a:rPr>
              <a:t>Tortilla </a:t>
            </a:r>
            <a:r>
              <a:rPr lang="en-GB" altLang="en-US" sz="3000" dirty="0">
                <a:latin typeface="+mj-lt"/>
              </a:rPr>
              <a:t>(potato omelette)</a:t>
            </a:r>
          </a:p>
        </p:txBody>
      </p:sp>
      <p:pic>
        <p:nvPicPr>
          <p:cNvPr id="7170" name="Picture 2" descr="https://encrypted-tbn0.gstatic.com/images?q=tbn:ANd9GcQ-czOHIsGW9Xj5ICUGnwFI4JbMbMBoxjuo4k0KMTq_3eoVT5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608" y="1588869"/>
            <a:ext cx="2266783" cy="141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1069" y="3142373"/>
            <a:ext cx="2752725" cy="16573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3794" y="4922690"/>
            <a:ext cx="2415679" cy="135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3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7200" dirty="0"/>
              <a:t>Spanish greetings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GB" b="1" dirty="0"/>
              <a:t>Read these different </a:t>
            </a:r>
            <a:r>
              <a:rPr lang="en-GB" b="1" dirty="0" err="1"/>
              <a:t>spanish</a:t>
            </a:r>
            <a:r>
              <a:rPr lang="en-GB" b="1" dirty="0"/>
              <a:t> greetings and see if your can memorise them and the spellings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60019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348038" y="981075"/>
            <a:ext cx="5176837" cy="1079500"/>
          </a:xfrm>
        </p:spPr>
        <p:txBody>
          <a:bodyPr/>
          <a:lstStyle/>
          <a:p>
            <a:pPr eaLnBrk="1" hangingPunct="1"/>
            <a:r>
              <a:rPr lang="en-GB" altLang="en-US" sz="48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 </a:t>
            </a:r>
            <a:r>
              <a:rPr lang="en-GB" altLang="en-US" sz="48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Hola</a:t>
            </a:r>
            <a:r>
              <a:rPr lang="en-GB" altLang="en-US" sz="4800" b="1" dirty="0">
                <a:solidFill>
                  <a:schemeClr val="tx1"/>
                </a:solidFill>
                <a:latin typeface="Comic Sans MS" panose="030F0702030302020204" pitchFamily="66" charset="0"/>
              </a:rPr>
              <a:t> !=Hello</a:t>
            </a:r>
          </a:p>
        </p:txBody>
      </p:sp>
      <p:pic>
        <p:nvPicPr>
          <p:cNvPr id="3075" name="Picture 3" descr="MCj0442022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0025"/>
            <a:ext cx="2808287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11"/>
          <p:cNvSpPr>
            <a:spLocks noChangeArrowheads="1"/>
          </p:cNvSpPr>
          <p:nvPr/>
        </p:nvSpPr>
        <p:spPr bwMode="auto">
          <a:xfrm>
            <a:off x="0" y="2804022"/>
            <a:ext cx="89281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 altLang="en-US" sz="4800" b="1" dirty="0">
                <a:latin typeface="Comic Sans MS" panose="030F0702030302020204" pitchFamily="66" charset="0"/>
              </a:rPr>
              <a:t>¡ Buenos </a:t>
            </a:r>
            <a:r>
              <a:rPr lang="en-GB" altLang="en-US" sz="4800" b="1" dirty="0" err="1">
                <a:latin typeface="Comic Sans MS" panose="030F0702030302020204" pitchFamily="66" charset="0"/>
              </a:rPr>
              <a:t>días</a:t>
            </a:r>
            <a:r>
              <a:rPr lang="en-GB" altLang="en-US" sz="4800" b="1" dirty="0">
                <a:latin typeface="Comic Sans MS" panose="030F0702030302020204" pitchFamily="66" charset="0"/>
              </a:rPr>
              <a:t> !=Good morning</a:t>
            </a:r>
          </a:p>
        </p:txBody>
      </p:sp>
      <p:sp>
        <p:nvSpPr>
          <p:cNvPr id="3077" name="TextBox 11"/>
          <p:cNvSpPr txBox="1">
            <a:spLocks noChangeArrowheads="1"/>
          </p:cNvSpPr>
          <p:nvPr/>
        </p:nvSpPr>
        <p:spPr bwMode="auto">
          <a:xfrm>
            <a:off x="0" y="3657600"/>
            <a:ext cx="12420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400" b="1" dirty="0">
                <a:latin typeface="Comic Sans MS" panose="030F0702030302020204" pitchFamily="66" charset="0"/>
              </a:rPr>
              <a:t>¡ </a:t>
            </a:r>
            <a:r>
              <a:rPr lang="en-GB" altLang="en-US" sz="4400" b="1" dirty="0" err="1">
                <a:latin typeface="Comic Sans MS" panose="030F0702030302020204" pitchFamily="66" charset="0"/>
              </a:rPr>
              <a:t>Buenas</a:t>
            </a:r>
            <a:r>
              <a:rPr lang="en-GB" altLang="en-US" sz="4400" b="1" dirty="0">
                <a:latin typeface="Comic Sans MS" panose="030F0702030302020204" pitchFamily="66" charset="0"/>
              </a:rPr>
              <a:t> </a:t>
            </a:r>
            <a:r>
              <a:rPr lang="en-GB" altLang="en-US" sz="4400" b="1" dirty="0" err="1">
                <a:latin typeface="Comic Sans MS" panose="030F0702030302020204" pitchFamily="66" charset="0"/>
              </a:rPr>
              <a:t>tardes</a:t>
            </a:r>
            <a:r>
              <a:rPr lang="en-GB" altLang="en-US" sz="4400" b="1" dirty="0">
                <a:latin typeface="Comic Sans MS" panose="030F0702030302020204" pitchFamily="66" charset="0"/>
              </a:rPr>
              <a:t> !=Good afternoon</a:t>
            </a:r>
          </a:p>
        </p:txBody>
      </p:sp>
      <p:sp>
        <p:nvSpPr>
          <p:cNvPr id="3078" name="TextBox 12"/>
          <p:cNvSpPr txBox="1">
            <a:spLocks noChangeArrowheads="1"/>
          </p:cNvSpPr>
          <p:nvPr/>
        </p:nvSpPr>
        <p:spPr bwMode="auto">
          <a:xfrm>
            <a:off x="-46091" y="4572000"/>
            <a:ext cx="1037748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/>
              <a:t> </a:t>
            </a:r>
            <a:r>
              <a:rPr lang="en-GB" altLang="en-US" sz="4400" b="1" dirty="0">
                <a:latin typeface="Comic Sans MS" panose="030F0702030302020204" pitchFamily="66" charset="0"/>
              </a:rPr>
              <a:t>¡ </a:t>
            </a:r>
            <a:r>
              <a:rPr lang="en-GB" altLang="en-US" sz="4400" b="1" dirty="0" err="1">
                <a:latin typeface="Comic Sans MS" panose="030F0702030302020204" pitchFamily="66" charset="0"/>
              </a:rPr>
              <a:t>Buenas</a:t>
            </a:r>
            <a:r>
              <a:rPr lang="en-GB" altLang="en-US" sz="4400" b="1" dirty="0">
                <a:latin typeface="Comic Sans MS" panose="030F0702030302020204" pitchFamily="66" charset="0"/>
              </a:rPr>
              <a:t> </a:t>
            </a:r>
            <a:r>
              <a:rPr lang="en-GB" altLang="en-US" sz="4400" b="1" dirty="0" err="1">
                <a:latin typeface="Comic Sans MS" panose="030F0702030302020204" pitchFamily="66" charset="0"/>
              </a:rPr>
              <a:t>noches</a:t>
            </a:r>
            <a:r>
              <a:rPr lang="en-GB" altLang="en-US" sz="4400" b="1" dirty="0">
                <a:latin typeface="Comic Sans MS" panose="030F0702030302020204" pitchFamily="66" charset="0"/>
              </a:rPr>
              <a:t> !=Good evening</a:t>
            </a:r>
          </a:p>
        </p:txBody>
      </p:sp>
      <p:sp>
        <p:nvSpPr>
          <p:cNvPr id="2" name="Rectangle 1"/>
          <p:cNvSpPr/>
          <p:nvPr/>
        </p:nvSpPr>
        <p:spPr>
          <a:xfrm>
            <a:off x="76200" y="5791200"/>
            <a:ext cx="9067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Literacy link</a:t>
            </a:r>
          </a:p>
          <a:p>
            <a:pPr algn="ctr"/>
            <a:r>
              <a:rPr lang="en-GB" dirty="0"/>
              <a:t>In Spanish,  exclamation marks are used for emphasis. </a:t>
            </a:r>
            <a:r>
              <a:rPr lang="en-US" dirty="0"/>
              <a:t>You put the upside down exclamation point before the beginning of every new sentence and the regular exclamation point at the end.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196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build="p"/>
      <p:bldP spid="3076" grpId="0"/>
      <p:bldP spid="3077" grpId="0"/>
      <p:bldP spid="307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5400" b="1" dirty="0">
                <a:latin typeface="Comic Sans MS" panose="030F0702030302020204" pitchFamily="66" charset="0"/>
              </a:rPr>
              <a:t>¡ </a:t>
            </a:r>
            <a:r>
              <a:rPr lang="en-GB" altLang="en-US" sz="5400" b="1" dirty="0" err="1">
                <a:latin typeface="Comic Sans MS" panose="030F0702030302020204" pitchFamily="66" charset="0"/>
              </a:rPr>
              <a:t>Adiós</a:t>
            </a:r>
            <a:r>
              <a:rPr lang="en-GB" altLang="en-US" sz="5400" b="1" dirty="0">
                <a:latin typeface="Comic Sans MS" panose="030F0702030302020204" pitchFamily="66" charset="0"/>
              </a:rPr>
              <a:t> != goodbye</a:t>
            </a:r>
          </a:p>
        </p:txBody>
      </p:sp>
      <p:pic>
        <p:nvPicPr>
          <p:cNvPr id="9219" name="Picture 3" descr="MCj0442024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628775"/>
            <a:ext cx="376713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9"/>
          <p:cNvSpPr>
            <a:spLocks noChangeArrowheads="1"/>
          </p:cNvSpPr>
          <p:nvPr/>
        </p:nvSpPr>
        <p:spPr bwMode="auto">
          <a:xfrm>
            <a:off x="0" y="3933825"/>
            <a:ext cx="45735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5400" b="1" dirty="0">
                <a:latin typeface="Comic Sans MS" panose="030F0702030302020204" pitchFamily="66" charset="0"/>
              </a:rPr>
              <a:t>¡ </a:t>
            </a:r>
            <a:r>
              <a:rPr lang="en-GB" altLang="en-US" sz="5400" b="1" dirty="0" err="1">
                <a:latin typeface="Comic Sans MS" panose="030F0702030302020204" pitchFamily="66" charset="0"/>
              </a:rPr>
              <a:t>chao</a:t>
            </a:r>
            <a:r>
              <a:rPr lang="en-GB" altLang="en-US" sz="5400" b="1" dirty="0">
                <a:latin typeface="Comic Sans MS" panose="030F0702030302020204" pitchFamily="66" charset="0"/>
              </a:rPr>
              <a:t> !=bye</a:t>
            </a:r>
          </a:p>
        </p:txBody>
      </p:sp>
      <p:sp>
        <p:nvSpPr>
          <p:cNvPr id="9221" name="TextBox 9"/>
          <p:cNvSpPr txBox="1">
            <a:spLocks noChangeArrowheads="1"/>
          </p:cNvSpPr>
          <p:nvPr/>
        </p:nvSpPr>
        <p:spPr bwMode="auto">
          <a:xfrm>
            <a:off x="255587" y="5373688"/>
            <a:ext cx="102600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800" b="1" dirty="0">
                <a:latin typeface="Comic Sans MS" panose="030F0702030302020204" pitchFamily="66" charset="0"/>
              </a:rPr>
              <a:t>See you later=¡ Hasta </a:t>
            </a:r>
            <a:r>
              <a:rPr lang="en-GB" altLang="en-US" sz="4800" b="1" dirty="0" err="1">
                <a:latin typeface="Comic Sans MS" panose="030F0702030302020204" pitchFamily="66" charset="0"/>
              </a:rPr>
              <a:t>luego</a:t>
            </a:r>
            <a:r>
              <a:rPr lang="en-GB" altLang="en-US" sz="4800" b="1" dirty="0">
                <a:latin typeface="Comic Sans MS" panose="030F0702030302020204" pitchFamily="66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744421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20" grpId="0"/>
      <p:bldP spid="922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  <a:solidFill>
            <a:srgbClr val="92D050"/>
          </a:solidFill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altLang="en-US" sz="3200" dirty="0">
                <a:latin typeface="Comic Sans MS" panose="030F0702030302020204" pitchFamily="66" charset="0"/>
              </a:rPr>
              <a:t>Match the Spanish and English phrases</a:t>
            </a:r>
            <a:br>
              <a:rPr lang="en-GB" altLang="en-US" sz="3200" dirty="0">
                <a:latin typeface="Comic Sans MS" panose="030F0702030302020204" pitchFamily="66" charset="0"/>
              </a:rPr>
            </a:br>
            <a:br>
              <a:rPr lang="en-GB" altLang="en-US" sz="3200" dirty="0">
                <a:latin typeface="Comic Sans MS" panose="030F0702030302020204" pitchFamily="66" charset="0"/>
              </a:rPr>
            </a:br>
            <a:r>
              <a:rPr lang="en-GB" altLang="en-US" sz="20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Write your answers on a piece of paper.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4343400" cy="4525963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GB" altLang="en-US" dirty="0">
                <a:latin typeface="Comic Sans MS" panose="030F0702030302020204" pitchFamily="66" charset="0"/>
              </a:rPr>
              <a:t>¡ </a:t>
            </a:r>
            <a:r>
              <a:rPr lang="en-GB" altLang="en-US" dirty="0" err="1">
                <a:latin typeface="Comic Sans MS" panose="030F0702030302020204" pitchFamily="66" charset="0"/>
              </a:rPr>
              <a:t>Hola</a:t>
            </a:r>
            <a:r>
              <a:rPr lang="en-GB" altLang="en-US" dirty="0">
                <a:latin typeface="Comic Sans MS" panose="030F0702030302020204" pitchFamily="66" charset="0"/>
              </a:rPr>
              <a:t> !  </a:t>
            </a:r>
          </a:p>
          <a:p>
            <a:pPr marL="742950" indent="-742950">
              <a:buFont typeface="+mj-lt"/>
              <a:buAutoNum type="arabicPeriod"/>
            </a:pPr>
            <a:r>
              <a:rPr lang="en-GB" altLang="en-US" dirty="0">
                <a:latin typeface="Comic Sans MS" panose="030F0702030302020204" pitchFamily="66" charset="0"/>
              </a:rPr>
              <a:t>¡ </a:t>
            </a:r>
            <a:r>
              <a:rPr lang="en-GB" altLang="en-US" dirty="0" err="1">
                <a:latin typeface="Comic Sans MS" panose="030F0702030302020204" pitchFamily="66" charset="0"/>
              </a:rPr>
              <a:t>Buenas</a:t>
            </a:r>
            <a:r>
              <a:rPr lang="en-GB" altLang="en-US" dirty="0">
                <a:latin typeface="Comic Sans MS" panose="030F0702030302020204" pitchFamily="66" charset="0"/>
              </a:rPr>
              <a:t> </a:t>
            </a:r>
            <a:r>
              <a:rPr lang="en-GB" altLang="en-US" dirty="0" err="1">
                <a:latin typeface="Comic Sans MS" panose="030F0702030302020204" pitchFamily="66" charset="0"/>
              </a:rPr>
              <a:t>noches</a:t>
            </a:r>
            <a:r>
              <a:rPr lang="en-GB" altLang="en-US" dirty="0">
                <a:latin typeface="Comic Sans MS" panose="030F0702030302020204" pitchFamily="66" charset="0"/>
              </a:rPr>
              <a:t> !</a:t>
            </a:r>
          </a:p>
          <a:p>
            <a:pPr marL="742950" indent="-742950">
              <a:buFont typeface="+mj-lt"/>
              <a:buAutoNum type="arabicPeriod"/>
            </a:pPr>
            <a:r>
              <a:rPr lang="en-GB" altLang="en-US" dirty="0">
                <a:latin typeface="Comic Sans MS" panose="030F0702030302020204" pitchFamily="66" charset="0"/>
              </a:rPr>
              <a:t>¡ </a:t>
            </a:r>
            <a:r>
              <a:rPr lang="en-GB" altLang="en-US" dirty="0" err="1">
                <a:latin typeface="Comic Sans MS" panose="030F0702030302020204" pitchFamily="66" charset="0"/>
              </a:rPr>
              <a:t>Adiós</a:t>
            </a:r>
            <a:r>
              <a:rPr lang="en-GB" altLang="en-US" dirty="0">
                <a:latin typeface="Comic Sans MS" panose="030F0702030302020204" pitchFamily="66" charset="0"/>
              </a:rPr>
              <a:t> !</a:t>
            </a:r>
          </a:p>
          <a:p>
            <a:pPr marL="742950" indent="-742950">
              <a:buFont typeface="+mj-lt"/>
              <a:buAutoNum type="arabicPeriod"/>
            </a:pPr>
            <a:r>
              <a:rPr lang="en-GB" altLang="en-US" dirty="0">
                <a:latin typeface="Comic Sans MS" panose="030F0702030302020204" pitchFamily="66" charset="0"/>
              </a:rPr>
              <a:t>¡ </a:t>
            </a:r>
            <a:r>
              <a:rPr lang="en-GB" altLang="en-US" dirty="0" err="1">
                <a:latin typeface="Comic Sans MS" panose="030F0702030302020204" pitchFamily="66" charset="0"/>
              </a:rPr>
              <a:t>Buenas</a:t>
            </a:r>
            <a:r>
              <a:rPr lang="en-GB" altLang="en-US" dirty="0">
                <a:latin typeface="Comic Sans MS" panose="030F0702030302020204" pitchFamily="66" charset="0"/>
              </a:rPr>
              <a:t> </a:t>
            </a:r>
            <a:r>
              <a:rPr lang="en-GB" altLang="en-US" dirty="0" err="1">
                <a:latin typeface="Comic Sans MS" panose="030F0702030302020204" pitchFamily="66" charset="0"/>
              </a:rPr>
              <a:t>tardes</a:t>
            </a:r>
            <a:r>
              <a:rPr lang="en-GB" altLang="en-US" dirty="0">
                <a:latin typeface="Comic Sans MS" panose="030F0702030302020204" pitchFamily="66" charset="0"/>
              </a:rPr>
              <a:t> !</a:t>
            </a:r>
          </a:p>
          <a:p>
            <a:pPr marL="742950" indent="-742950">
              <a:buFont typeface="+mj-lt"/>
              <a:buAutoNum type="arabicPeriod"/>
            </a:pPr>
            <a:r>
              <a:rPr lang="en-GB" altLang="en-US" dirty="0">
                <a:latin typeface="Comic Sans MS" panose="030F0702030302020204" pitchFamily="66" charset="0"/>
              </a:rPr>
              <a:t>¡ Buenos </a:t>
            </a:r>
            <a:r>
              <a:rPr lang="en-GB" altLang="en-US" dirty="0" err="1">
                <a:latin typeface="Comic Sans MS" panose="030F0702030302020204" pitchFamily="66" charset="0"/>
              </a:rPr>
              <a:t>días</a:t>
            </a:r>
            <a:r>
              <a:rPr lang="en-GB" altLang="en-US" dirty="0">
                <a:latin typeface="Comic Sans MS" panose="030F0702030302020204" pitchFamily="66" charset="0"/>
              </a:rPr>
              <a:t> !</a:t>
            </a:r>
          </a:p>
          <a:p>
            <a:pPr marL="742950" indent="-742950">
              <a:buFont typeface="+mj-lt"/>
              <a:buAutoNum type="arabicPeriod"/>
            </a:pPr>
            <a:r>
              <a:rPr lang="en-GB" altLang="en-US" dirty="0">
                <a:latin typeface="Comic Sans MS" panose="030F0702030302020204" pitchFamily="66" charset="0"/>
              </a:rPr>
              <a:t>¡ Hasta </a:t>
            </a:r>
            <a:r>
              <a:rPr lang="en-GB" altLang="en-US" dirty="0" err="1">
                <a:latin typeface="Comic Sans MS" panose="030F0702030302020204" pitchFamily="66" charset="0"/>
              </a:rPr>
              <a:t>luego</a:t>
            </a:r>
            <a:r>
              <a:rPr lang="en-GB" altLang="en-US" dirty="0">
                <a:latin typeface="Comic Sans MS" panose="030F0702030302020204" pitchFamily="66" charset="0"/>
              </a:rPr>
              <a:t> !</a:t>
            </a:r>
          </a:p>
          <a:p>
            <a:pPr marL="742950" indent="-742950">
              <a:buFont typeface="+mj-lt"/>
              <a:buAutoNum type="arabicPeriod"/>
            </a:pPr>
            <a:endParaRPr lang="en-GB" altLang="en-US" sz="3600" dirty="0">
              <a:latin typeface="Comic Sans MS" panose="030F0702030302020204" pitchFamily="66" charset="0"/>
            </a:endParaRPr>
          </a:p>
          <a:p>
            <a:endParaRPr lang="en-GB" altLang="en-US" dirty="0">
              <a:latin typeface="Comic Sans MS" panose="030F0702030302020204" pitchFamily="66" charset="0"/>
            </a:endParaRPr>
          </a:p>
          <a:p>
            <a:endParaRPr lang="en-GB" altLang="en-US" dirty="0">
              <a:latin typeface="Comic Sans MS" panose="030F0702030302020204" pitchFamily="66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48200" y="1905000"/>
            <a:ext cx="4267200" cy="460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See you tomorrow.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Goodbye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See you later.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Hello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See you soon.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Good evening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GB" sz="3200" dirty="0">
              <a:latin typeface="Comic Sans MS" panose="030F0702030302020204" pitchFamily="66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6875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76200" y="2209800"/>
            <a:ext cx="434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/>
            </a:pPr>
            <a:r>
              <a:rPr lang="en-GB" altLang="en-US" dirty="0">
                <a:latin typeface="Comic Sans MS" panose="030F0702030302020204" pitchFamily="66" charset="0"/>
              </a:rPr>
              <a:t>¡ </a:t>
            </a:r>
            <a:r>
              <a:rPr lang="en-GB" altLang="en-US" dirty="0" err="1">
                <a:latin typeface="Comic Sans MS" panose="030F0702030302020204" pitchFamily="66" charset="0"/>
              </a:rPr>
              <a:t>Hola</a:t>
            </a:r>
            <a:r>
              <a:rPr lang="en-GB" altLang="en-US" dirty="0">
                <a:latin typeface="Comic Sans MS" panose="030F0702030302020204" pitchFamily="66" charset="0"/>
              </a:rPr>
              <a:t> !  </a:t>
            </a:r>
          </a:p>
          <a:p>
            <a:pPr marL="742950" indent="-742950">
              <a:buFont typeface="+mj-lt"/>
              <a:buAutoNum type="arabicPeriod"/>
            </a:pPr>
            <a:r>
              <a:rPr lang="en-GB" altLang="en-US" dirty="0">
                <a:latin typeface="Comic Sans MS" panose="030F0702030302020204" pitchFamily="66" charset="0"/>
              </a:rPr>
              <a:t>¡ </a:t>
            </a:r>
            <a:r>
              <a:rPr lang="en-GB" altLang="en-US" dirty="0" err="1">
                <a:latin typeface="Comic Sans MS" panose="030F0702030302020204" pitchFamily="66" charset="0"/>
              </a:rPr>
              <a:t>Buenas</a:t>
            </a:r>
            <a:r>
              <a:rPr lang="en-GB" altLang="en-US" dirty="0">
                <a:latin typeface="Comic Sans MS" panose="030F0702030302020204" pitchFamily="66" charset="0"/>
              </a:rPr>
              <a:t> </a:t>
            </a:r>
            <a:r>
              <a:rPr lang="en-GB" altLang="en-US" dirty="0" err="1">
                <a:latin typeface="Comic Sans MS" panose="030F0702030302020204" pitchFamily="66" charset="0"/>
              </a:rPr>
              <a:t>noches</a:t>
            </a:r>
            <a:r>
              <a:rPr lang="en-GB" altLang="en-US" dirty="0">
                <a:latin typeface="Comic Sans MS" panose="030F0702030302020204" pitchFamily="66" charset="0"/>
              </a:rPr>
              <a:t> !</a:t>
            </a:r>
          </a:p>
          <a:p>
            <a:pPr marL="742950" indent="-742950">
              <a:buFont typeface="+mj-lt"/>
              <a:buAutoNum type="arabicPeriod"/>
            </a:pPr>
            <a:r>
              <a:rPr lang="en-GB" altLang="en-US" dirty="0">
                <a:latin typeface="Comic Sans MS" panose="030F0702030302020204" pitchFamily="66" charset="0"/>
              </a:rPr>
              <a:t>¡ </a:t>
            </a:r>
            <a:r>
              <a:rPr lang="en-GB" altLang="en-US" dirty="0" err="1">
                <a:latin typeface="Comic Sans MS" panose="030F0702030302020204" pitchFamily="66" charset="0"/>
              </a:rPr>
              <a:t>Adiós</a:t>
            </a:r>
            <a:r>
              <a:rPr lang="en-GB" altLang="en-US" dirty="0">
                <a:latin typeface="Comic Sans MS" panose="030F0702030302020204" pitchFamily="66" charset="0"/>
              </a:rPr>
              <a:t> !</a:t>
            </a:r>
          </a:p>
          <a:p>
            <a:pPr marL="742950" indent="-742950">
              <a:buFont typeface="+mj-lt"/>
              <a:buAutoNum type="arabicPeriod"/>
            </a:pPr>
            <a:r>
              <a:rPr lang="en-GB" altLang="en-US" dirty="0">
                <a:latin typeface="Comic Sans MS" panose="030F0702030302020204" pitchFamily="66" charset="0"/>
              </a:rPr>
              <a:t>¡ </a:t>
            </a:r>
            <a:r>
              <a:rPr lang="en-GB" altLang="en-US" dirty="0" err="1">
                <a:latin typeface="Comic Sans MS" panose="030F0702030302020204" pitchFamily="66" charset="0"/>
              </a:rPr>
              <a:t>Buenas</a:t>
            </a:r>
            <a:r>
              <a:rPr lang="en-GB" altLang="en-US" dirty="0">
                <a:latin typeface="Comic Sans MS" panose="030F0702030302020204" pitchFamily="66" charset="0"/>
              </a:rPr>
              <a:t> </a:t>
            </a:r>
            <a:r>
              <a:rPr lang="en-GB" altLang="en-US" dirty="0" err="1">
                <a:latin typeface="Comic Sans MS" panose="030F0702030302020204" pitchFamily="66" charset="0"/>
              </a:rPr>
              <a:t>tardes</a:t>
            </a:r>
            <a:r>
              <a:rPr lang="en-GB" altLang="en-US" dirty="0">
                <a:latin typeface="Comic Sans MS" panose="030F0702030302020204" pitchFamily="66" charset="0"/>
              </a:rPr>
              <a:t> !</a:t>
            </a:r>
          </a:p>
          <a:p>
            <a:pPr marL="742950" indent="-742950">
              <a:buFont typeface="+mj-lt"/>
              <a:buAutoNum type="arabicPeriod"/>
            </a:pPr>
            <a:r>
              <a:rPr lang="en-GB" altLang="en-US" dirty="0">
                <a:latin typeface="Comic Sans MS" panose="030F0702030302020204" pitchFamily="66" charset="0"/>
              </a:rPr>
              <a:t>¡ Buenos </a:t>
            </a:r>
            <a:r>
              <a:rPr lang="en-GB" altLang="en-US" dirty="0" err="1">
                <a:latin typeface="Comic Sans MS" panose="030F0702030302020204" pitchFamily="66" charset="0"/>
              </a:rPr>
              <a:t>días</a:t>
            </a:r>
            <a:r>
              <a:rPr lang="en-GB" altLang="en-US" dirty="0">
                <a:latin typeface="Comic Sans MS" panose="030F0702030302020204" pitchFamily="66" charset="0"/>
              </a:rPr>
              <a:t> !</a:t>
            </a:r>
          </a:p>
          <a:p>
            <a:pPr marL="742950" indent="-742950">
              <a:buFont typeface="+mj-lt"/>
              <a:buAutoNum type="arabicPeriod"/>
            </a:pPr>
            <a:r>
              <a:rPr lang="en-GB" altLang="en-US" dirty="0">
                <a:latin typeface="Comic Sans MS" panose="030F0702030302020204" pitchFamily="66" charset="0"/>
              </a:rPr>
              <a:t>¡ Hasta </a:t>
            </a:r>
            <a:r>
              <a:rPr lang="en-GB" altLang="en-US" dirty="0" err="1">
                <a:latin typeface="Comic Sans MS" panose="030F0702030302020204" pitchFamily="66" charset="0"/>
              </a:rPr>
              <a:t>luego</a:t>
            </a:r>
            <a:r>
              <a:rPr lang="en-GB" altLang="en-US" dirty="0">
                <a:latin typeface="Comic Sans MS" panose="030F0702030302020204" pitchFamily="66" charset="0"/>
              </a:rPr>
              <a:t> !</a:t>
            </a:r>
          </a:p>
          <a:p>
            <a:pPr marL="742950" indent="-742950">
              <a:buFont typeface="+mj-lt"/>
              <a:buAutoNum type="arabicPeriod"/>
            </a:pPr>
            <a:endParaRPr lang="en-GB" altLang="en-US" sz="3600" dirty="0">
              <a:latin typeface="Comic Sans MS" panose="030F0702030302020204" pitchFamily="66" charset="0"/>
            </a:endParaRPr>
          </a:p>
          <a:p>
            <a:endParaRPr lang="en-GB" altLang="en-US" dirty="0">
              <a:latin typeface="Comic Sans MS" panose="030F0702030302020204" pitchFamily="66" charset="0"/>
            </a:endParaRPr>
          </a:p>
          <a:p>
            <a:endParaRPr lang="en-GB" altLang="en-US" dirty="0">
              <a:latin typeface="Comic Sans MS" panose="030F0702030302020204" pitchFamily="66" charset="0"/>
            </a:endParaRPr>
          </a:p>
        </p:txBody>
      </p:sp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43600" cy="1325562"/>
          </a:xfrm>
          <a:solidFill>
            <a:srgbClr val="92D050"/>
          </a:solidFill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altLang="en-US" dirty="0">
                <a:latin typeface="Comic Sans MS" panose="030F0702030302020204" pitchFamily="66" charset="0"/>
              </a:rPr>
              <a:t>Match the Spanish and English phrases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953000" y="2179637"/>
            <a:ext cx="4495800" cy="460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200" dirty="0">
                <a:latin typeface="Comic Sans MS" panose="030F0702030302020204" pitchFamily="66" charset="0"/>
                <a:cs typeface="+mn-cs"/>
              </a:rPr>
              <a:t>Good afternoon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200" dirty="0">
                <a:latin typeface="Comic Sans MS" panose="030F0702030302020204" pitchFamily="66" charset="0"/>
                <a:cs typeface="+mn-cs"/>
              </a:rPr>
              <a:t>Goodbye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200" dirty="0">
                <a:latin typeface="Comic Sans MS" panose="030F0702030302020204" pitchFamily="66" charset="0"/>
                <a:cs typeface="+mn-cs"/>
              </a:rPr>
              <a:t>See you later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200" dirty="0">
                <a:latin typeface="Comic Sans MS" panose="030F0702030302020204" pitchFamily="66" charset="0"/>
                <a:cs typeface="+mn-cs"/>
              </a:rPr>
              <a:t>Hello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200" dirty="0">
                <a:latin typeface="Comic Sans MS" panose="030F0702030302020204" pitchFamily="66" charset="0"/>
                <a:cs typeface="+mn-cs"/>
              </a:rPr>
              <a:t>Good morning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200" dirty="0">
                <a:latin typeface="Comic Sans MS" panose="030F0702030302020204" pitchFamily="66" charset="0"/>
                <a:cs typeface="+mn-cs"/>
              </a:rPr>
              <a:t>Good evening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GB" sz="3200" dirty="0">
              <a:latin typeface="Comic Sans MS" panose="030F0702030302020204" pitchFamily="66" charset="0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6477000" y="228600"/>
            <a:ext cx="2514600" cy="193516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 your own work.  How many did you get right?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204" y="990600"/>
            <a:ext cx="477721" cy="477721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>
            <a:off x="2209800" y="2667000"/>
            <a:ext cx="3200400" cy="144780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810000" y="3124200"/>
            <a:ext cx="1371600" cy="220980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286000" y="2971800"/>
            <a:ext cx="2971800" cy="83820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3962400" y="2438400"/>
            <a:ext cx="1219200" cy="190500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3390900" y="4800600"/>
            <a:ext cx="1790700" cy="11430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3581400" y="3657600"/>
            <a:ext cx="1600200" cy="182880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84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/>
              <a:t>5 – 5 – 1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altLang="en-US" dirty="0">
                <a:latin typeface="Calibri" panose="020F0502020204030204" pitchFamily="34" charset="0"/>
              </a:rPr>
              <a:t>Summarise what you have learnt into 5 sentences.</a:t>
            </a:r>
          </a:p>
          <a:p>
            <a:pPr algn="ctr" eaLnBrk="1" hangingPunct="1">
              <a:buFontTx/>
              <a:buNone/>
            </a:pPr>
            <a:endParaRPr lang="en-GB" altLang="en-US" dirty="0">
              <a:latin typeface="Calibri" panose="020F0502020204030204" pitchFamily="34" charset="0"/>
            </a:endParaRPr>
          </a:p>
          <a:p>
            <a:pPr algn="ctr" eaLnBrk="1" hangingPunct="1">
              <a:buFontTx/>
              <a:buNone/>
            </a:pPr>
            <a:r>
              <a:rPr lang="en-GB" altLang="en-US" dirty="0">
                <a:latin typeface="Calibri" panose="020F0502020204030204" pitchFamily="34" charset="0"/>
              </a:rPr>
              <a:t>Reduce to 5 words (This could be a mixture of French and Spanish words).</a:t>
            </a:r>
          </a:p>
          <a:p>
            <a:pPr algn="ctr" eaLnBrk="1" hangingPunct="1">
              <a:buFontTx/>
              <a:buNone/>
            </a:pPr>
            <a:endParaRPr lang="en-GB" altLang="en-US" dirty="0">
              <a:latin typeface="Calibri" panose="020F0502020204030204" pitchFamily="34" charset="0"/>
            </a:endParaRPr>
          </a:p>
          <a:p>
            <a:pPr algn="ctr" eaLnBrk="1" hangingPunct="1">
              <a:buFontTx/>
              <a:buNone/>
            </a:pPr>
            <a:r>
              <a:rPr lang="en-GB" altLang="en-US" dirty="0">
                <a:latin typeface="Calibri" panose="020F0502020204030204" pitchFamily="34" charset="0"/>
              </a:rPr>
              <a:t>Now to 1 word.</a:t>
            </a:r>
          </a:p>
          <a:p>
            <a:pPr algn="ctr" eaLnBrk="1" hangingPunct="1">
              <a:buFontTx/>
              <a:buNone/>
            </a:pP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37892" name="Picture 5" descr="Numbers%2520icon%2520v60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5229225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6" descr="Numbers%2520icon%2520v60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5300663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8" descr="channel5_launch1997a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048" b="50000"/>
          <a:stretch>
            <a:fillRect/>
          </a:stretch>
        </p:blipFill>
        <p:spPr bwMode="auto">
          <a:xfrm>
            <a:off x="0" y="0"/>
            <a:ext cx="138747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9" descr="channel5_launch1997a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048" b="50000"/>
          <a:stretch>
            <a:fillRect/>
          </a:stretch>
        </p:blipFill>
        <p:spPr bwMode="auto">
          <a:xfrm>
            <a:off x="1331913" y="0"/>
            <a:ext cx="138747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11" descr="bbc1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0"/>
            <a:ext cx="863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Picture 12" descr="channel5_launch1997a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048" b="50000"/>
          <a:stretch>
            <a:fillRect/>
          </a:stretch>
        </p:blipFill>
        <p:spPr bwMode="auto">
          <a:xfrm>
            <a:off x="5653088" y="0"/>
            <a:ext cx="138747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8" name="Picture 13" descr="channel5_launch1997a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048" b="50000"/>
          <a:stretch>
            <a:fillRect/>
          </a:stretch>
        </p:blipFill>
        <p:spPr bwMode="auto">
          <a:xfrm>
            <a:off x="6985000" y="0"/>
            <a:ext cx="138747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Picture 14" descr="bbc1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0" y="0"/>
            <a:ext cx="863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5772814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62000"/>
          </a:xfrm>
        </p:spPr>
        <p:txBody>
          <a:bodyPr/>
          <a:lstStyle/>
          <a:p>
            <a:pPr eaLnBrk="1" hangingPunct="1"/>
            <a:r>
              <a:rPr lang="es-ES" altLang="en-US" sz="3600" dirty="0" err="1">
                <a:latin typeface="Comic Sans MS" panose="030F0702030302020204" pitchFamily="66" charset="0"/>
              </a:rPr>
              <a:t>Vocabulaire</a:t>
            </a:r>
            <a:r>
              <a:rPr lang="es-ES" altLang="en-US" sz="3600" dirty="0">
                <a:latin typeface="Comic Sans MS" panose="030F0702030302020204" pitchFamily="66" charset="0"/>
              </a:rPr>
              <a:t> (</a:t>
            </a:r>
            <a:r>
              <a:rPr lang="es-ES" altLang="en-US" sz="3600" dirty="0" err="1">
                <a:latin typeface="Comic Sans MS" panose="030F0702030302020204" pitchFamily="66" charset="0"/>
              </a:rPr>
              <a:t>Français</a:t>
            </a:r>
            <a:r>
              <a:rPr lang="es-ES" altLang="en-US" sz="3600" dirty="0"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7513" y="753979"/>
            <a:ext cx="4067175" cy="48514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altLang="en-US" sz="2200" dirty="0">
                <a:latin typeface="Comic Sans MS" panose="030F0702030302020204" pitchFamily="66" charset="0"/>
              </a:rPr>
              <a:t>Bonjour, Salut, </a:t>
            </a:r>
            <a:r>
              <a:rPr lang="en-GB" altLang="en-US" sz="2200" dirty="0" err="1">
                <a:latin typeface="Comic Sans MS" panose="030F0702030302020204" pitchFamily="66" charset="0"/>
              </a:rPr>
              <a:t>Coucou</a:t>
            </a:r>
            <a:endParaRPr lang="en-GB" altLang="en-US" sz="2200" dirty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altLang="en-US" sz="2200" dirty="0">
                <a:latin typeface="Comic Sans MS" panose="030F0702030302020204" pitchFamily="66" charset="0"/>
              </a:rPr>
              <a:t>Bonsoir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en-US" sz="2200" dirty="0">
                <a:latin typeface="Comic Sans MS" panose="030F0702030302020204" pitchFamily="66" charset="0"/>
              </a:rPr>
              <a:t>Au revoir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en-US" sz="2200" dirty="0">
                <a:latin typeface="Comic Sans MS" panose="030F0702030302020204" pitchFamily="66" charset="0"/>
              </a:rPr>
              <a:t>À plus </a:t>
            </a:r>
            <a:r>
              <a:rPr lang="en-GB" altLang="en-US" sz="2200" dirty="0" err="1">
                <a:latin typeface="Comic Sans MS" panose="030F0702030302020204" pitchFamily="66" charset="0"/>
              </a:rPr>
              <a:t>tard</a:t>
            </a:r>
            <a:endParaRPr lang="en-GB" altLang="en-US" sz="22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altLang="en-US" sz="2200" dirty="0">
                <a:latin typeface="Comic Sans MS" panose="030F0702030302020204" pitchFamily="66" charset="0"/>
              </a:rPr>
              <a:t>À </a:t>
            </a:r>
            <a:r>
              <a:rPr lang="en-GB" altLang="en-US" sz="2200" dirty="0" err="1">
                <a:latin typeface="Comic Sans MS" panose="030F0702030302020204" pitchFamily="66" charset="0"/>
              </a:rPr>
              <a:t>demain</a:t>
            </a:r>
            <a:endParaRPr lang="en-GB" altLang="en-US" sz="2200" dirty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altLang="en-US" sz="2200" dirty="0">
                <a:latin typeface="Comic Sans MS" panose="030F0702030302020204" pitchFamily="66" charset="0"/>
              </a:rPr>
              <a:t>À </a:t>
            </a:r>
            <a:r>
              <a:rPr lang="en-GB" altLang="en-US" sz="2200" dirty="0" err="1">
                <a:latin typeface="Comic Sans MS" panose="030F0702030302020204" pitchFamily="66" charset="0"/>
              </a:rPr>
              <a:t>bientôt</a:t>
            </a:r>
            <a:endParaRPr lang="en-GB" altLang="en-US" sz="2200" dirty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altLang="en-US" sz="2200" dirty="0">
                <a:latin typeface="Comic Sans MS" panose="030F0702030302020204" pitchFamily="66" charset="0"/>
              </a:rPr>
              <a:t>Comment </a:t>
            </a:r>
            <a:r>
              <a:rPr lang="en-GB" altLang="en-US" sz="2200" dirty="0" err="1">
                <a:latin typeface="Comic Sans MS" panose="030F0702030302020204" pitchFamily="66" charset="0"/>
              </a:rPr>
              <a:t>t’appelles-tu</a:t>
            </a:r>
            <a:r>
              <a:rPr lang="en-GB" altLang="en-US" sz="2200" dirty="0">
                <a:latin typeface="Comic Sans MS" panose="030F0702030302020204" pitchFamily="66" charset="0"/>
              </a:rPr>
              <a:t>? 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en-US" sz="2200" dirty="0" err="1">
                <a:latin typeface="Comic Sans MS" panose="030F0702030302020204" pitchFamily="66" charset="0"/>
              </a:rPr>
              <a:t>Je</a:t>
            </a:r>
            <a:r>
              <a:rPr lang="en-GB" altLang="en-US" sz="2200" dirty="0">
                <a:latin typeface="Comic Sans MS" panose="030F0702030302020204" pitchFamily="66" charset="0"/>
              </a:rPr>
              <a:t> </a:t>
            </a:r>
            <a:r>
              <a:rPr lang="en-GB" altLang="en-US" sz="2200" dirty="0" err="1">
                <a:latin typeface="Comic Sans MS" panose="030F0702030302020204" pitchFamily="66" charset="0"/>
              </a:rPr>
              <a:t>m’appelle</a:t>
            </a:r>
            <a:r>
              <a:rPr lang="en-GB" altLang="en-US" sz="2200" dirty="0">
                <a:latin typeface="Comic Sans MS" panose="030F0702030302020204" pitchFamily="66" charset="0"/>
              </a:rPr>
              <a:t> (Marie).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en-US" sz="2200" dirty="0" err="1">
                <a:latin typeface="Comic Sans MS" panose="030F0702030302020204" pitchFamily="66" charset="0"/>
              </a:rPr>
              <a:t>Ça</a:t>
            </a:r>
            <a:r>
              <a:rPr lang="en-GB" altLang="en-US" sz="2200" dirty="0">
                <a:latin typeface="Comic Sans MS" panose="030F0702030302020204" pitchFamily="66" charset="0"/>
              </a:rPr>
              <a:t> </a:t>
            </a:r>
            <a:r>
              <a:rPr lang="en-GB" altLang="en-US" sz="2200" dirty="0" err="1">
                <a:latin typeface="Comic Sans MS" panose="030F0702030302020204" pitchFamily="66" charset="0"/>
              </a:rPr>
              <a:t>va</a:t>
            </a:r>
            <a:r>
              <a:rPr lang="en-GB" altLang="en-US" sz="2200" dirty="0">
                <a:latin typeface="Comic Sans MS" panose="030F0702030302020204" pitchFamily="66" charset="0"/>
              </a:rPr>
              <a:t>? </a:t>
            </a:r>
          </a:p>
          <a:p>
            <a:pPr marL="457200" indent="-457200">
              <a:buFont typeface="+mj-lt"/>
              <a:buAutoNum type="arabicPeriod"/>
            </a:pPr>
            <a:r>
              <a:rPr lang="es-ES" altLang="en-US" sz="2200" dirty="0">
                <a:latin typeface="Comic Sans MS" panose="030F0702030302020204" pitchFamily="66" charset="0"/>
              </a:rPr>
              <a:t>Bien!</a:t>
            </a:r>
          </a:p>
          <a:p>
            <a:pPr marL="457200" indent="-457200">
              <a:buFont typeface="+mj-lt"/>
              <a:buAutoNum type="arabicPeriod"/>
            </a:pPr>
            <a:r>
              <a:rPr lang="es-ES" altLang="en-US" sz="2200" dirty="0" err="1">
                <a:latin typeface="Comic Sans MS" panose="030F0702030302020204" pitchFamily="66" charset="0"/>
              </a:rPr>
              <a:t>Très</a:t>
            </a:r>
            <a:r>
              <a:rPr lang="es-ES" altLang="en-US" sz="2200" dirty="0">
                <a:latin typeface="Comic Sans MS" panose="030F0702030302020204" pitchFamily="66" charset="0"/>
              </a:rPr>
              <a:t> bien!</a:t>
            </a:r>
          </a:p>
          <a:p>
            <a:pPr marL="457200" indent="-457200">
              <a:buFont typeface="+mj-lt"/>
              <a:buAutoNum type="arabicPeriod"/>
            </a:pPr>
            <a:r>
              <a:rPr lang="es-ES" altLang="en-US" sz="2200" dirty="0" err="1">
                <a:latin typeface="Comic Sans MS" panose="030F0702030302020204" pitchFamily="66" charset="0"/>
              </a:rPr>
              <a:t>Génial</a:t>
            </a:r>
            <a:r>
              <a:rPr lang="es-ES" altLang="en-US" sz="2200" dirty="0">
                <a:latin typeface="Comic Sans MS" panose="030F0702030302020204" pitchFamily="66" charset="0"/>
              </a:rPr>
              <a:t>!</a:t>
            </a:r>
          </a:p>
          <a:p>
            <a:pPr marL="457200" indent="-457200">
              <a:buFont typeface="+mj-lt"/>
              <a:buAutoNum type="arabicPeriod"/>
            </a:pPr>
            <a:r>
              <a:rPr lang="es-ES" altLang="en-US" sz="2200" dirty="0" err="1">
                <a:latin typeface="Comic Sans MS" panose="030F0702030302020204" pitchFamily="66" charset="0"/>
              </a:rPr>
              <a:t>Comme</a:t>
            </a:r>
            <a:r>
              <a:rPr lang="es-ES" altLang="en-US" sz="2200" dirty="0">
                <a:latin typeface="Comic Sans MS" panose="030F0702030302020204" pitchFamily="66" charset="0"/>
              </a:rPr>
              <a:t> ci, </a:t>
            </a:r>
            <a:r>
              <a:rPr lang="es-ES" altLang="en-US" sz="2200" dirty="0" err="1">
                <a:latin typeface="Comic Sans MS" panose="030F0702030302020204" pitchFamily="66" charset="0"/>
              </a:rPr>
              <a:t>comme</a:t>
            </a:r>
            <a:r>
              <a:rPr lang="es-ES" altLang="en-US" sz="2200" dirty="0">
                <a:latin typeface="Comic Sans MS" panose="030F0702030302020204" pitchFamily="66" charset="0"/>
              </a:rPr>
              <a:t> </a:t>
            </a:r>
            <a:r>
              <a:rPr lang="es-ES" altLang="en-US" sz="2200" dirty="0" err="1">
                <a:latin typeface="Comic Sans MS" panose="030F0702030302020204" pitchFamily="66" charset="0"/>
              </a:rPr>
              <a:t>ça</a:t>
            </a:r>
            <a:r>
              <a:rPr lang="es-ES" altLang="en-US" sz="2200" dirty="0">
                <a:latin typeface="Comic Sans MS" panose="030F0702030302020204" pitchFamily="66" charset="0"/>
              </a:rPr>
              <a:t>!</a:t>
            </a:r>
          </a:p>
          <a:p>
            <a:pPr marL="457200" indent="-457200">
              <a:buFont typeface="+mj-lt"/>
              <a:buAutoNum type="arabicPeriod"/>
            </a:pPr>
            <a:r>
              <a:rPr lang="es-ES" altLang="en-US" sz="2200" dirty="0" err="1">
                <a:latin typeface="Comic Sans MS" panose="030F0702030302020204" pitchFamily="66" charset="0"/>
              </a:rPr>
              <a:t>Bof</a:t>
            </a:r>
            <a:r>
              <a:rPr lang="es-ES" altLang="en-US" sz="2200" dirty="0">
                <a:latin typeface="Comic Sans MS" panose="030F0702030302020204" pitchFamily="66" charset="0"/>
              </a:rPr>
              <a:t>!/</a:t>
            </a:r>
            <a:r>
              <a:rPr lang="es-ES" altLang="en-US" sz="2200" dirty="0" err="1">
                <a:latin typeface="Comic Sans MS" panose="030F0702030302020204" pitchFamily="66" charset="0"/>
              </a:rPr>
              <a:t>Ça</a:t>
            </a:r>
            <a:r>
              <a:rPr lang="es-ES" altLang="en-US" sz="2200" dirty="0">
                <a:latin typeface="Comic Sans MS" panose="030F0702030302020204" pitchFamily="66" charset="0"/>
              </a:rPr>
              <a:t> </a:t>
            </a:r>
            <a:r>
              <a:rPr lang="es-ES" altLang="en-US" sz="2200" dirty="0" err="1">
                <a:latin typeface="Comic Sans MS" panose="030F0702030302020204" pitchFamily="66" charset="0"/>
              </a:rPr>
              <a:t>ne</a:t>
            </a:r>
            <a:r>
              <a:rPr lang="es-ES" altLang="en-US" sz="2200" dirty="0">
                <a:latin typeface="Comic Sans MS" panose="030F0702030302020204" pitchFamily="66" charset="0"/>
              </a:rPr>
              <a:t> va </a:t>
            </a:r>
            <a:r>
              <a:rPr lang="es-ES" altLang="en-US" sz="2200" dirty="0" err="1">
                <a:latin typeface="Comic Sans MS" panose="030F0702030302020204" pitchFamily="66" charset="0"/>
              </a:rPr>
              <a:t>pas</a:t>
            </a:r>
            <a:r>
              <a:rPr lang="es-ES" altLang="en-US" sz="2200" dirty="0">
                <a:latin typeface="Comic Sans MS" panose="030F0702030302020204" pitchFamily="66" charset="0"/>
              </a:rPr>
              <a:t>!	</a:t>
            </a:r>
          </a:p>
          <a:p>
            <a:pPr eaLnBrk="1" hangingPunct="1">
              <a:spcBef>
                <a:spcPts val="200"/>
              </a:spcBef>
              <a:buFontTx/>
              <a:buNone/>
              <a:defRPr/>
            </a:pPr>
            <a:endParaRPr lang="es-ES" altLang="en-US" sz="24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ts val="200"/>
              </a:spcBef>
              <a:buFontTx/>
              <a:buNone/>
              <a:defRPr/>
            </a:pPr>
            <a:endParaRPr lang="es-ES" altLang="en-US" sz="2400" dirty="0">
              <a:latin typeface="Comic Sans MS" panose="030F0702030302020204" pitchFamily="66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03166" y="753979"/>
            <a:ext cx="4213225" cy="60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Hello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Good evening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Goodbye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See you later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See you tomorrow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See you soon	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What are you called/What is your name?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I am called/My name is (Marie).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How are you?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Good!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Very well!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Great!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So-so (in the middle)!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Not so well!</a:t>
            </a:r>
          </a:p>
          <a:p>
            <a:pPr marL="0" indent="0" eaLnBrk="1" hangingPunct="1">
              <a:spcBef>
                <a:spcPts val="200"/>
              </a:spcBef>
              <a:buFont typeface="Arial" panose="020B0604020202020204" pitchFamily="34" charset="0"/>
              <a:buNone/>
              <a:defRPr/>
            </a:pPr>
            <a:endParaRPr lang="es-ES" altLang="en-US" sz="2000" dirty="0">
              <a:latin typeface="Comic Sans MS" panose="030F0702030302020204" pitchFamily="66" charset="0"/>
            </a:endParaRPr>
          </a:p>
          <a:p>
            <a:pPr marL="0" eaLnBrk="1" hangingPunct="1">
              <a:spcBef>
                <a:spcPts val="200"/>
              </a:spcBef>
              <a:buFontTx/>
              <a:buNone/>
              <a:defRPr/>
            </a:pPr>
            <a:endParaRPr lang="es-ES" altLang="en-US" sz="24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ts val="200"/>
              </a:spcBef>
              <a:buFontTx/>
              <a:buNone/>
              <a:defRPr/>
            </a:pPr>
            <a:endParaRPr lang="es-ES" alt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3027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es-ES" altLang="en-US" dirty="0">
                <a:latin typeface="Comic Sans MS" panose="030F0702030302020204" pitchFamily="66" charset="0"/>
              </a:rPr>
              <a:t>Vocabulario (Español)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25524"/>
            <a:ext cx="4067175" cy="5356225"/>
          </a:xfrm>
        </p:spPr>
        <p:txBody>
          <a:bodyPr/>
          <a:lstStyle/>
          <a:p>
            <a:pPr marL="45720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s-ES" altLang="en-US" sz="2200" dirty="0">
                <a:latin typeface="Comic Sans MS" panose="030F0702030302020204" pitchFamily="66" charset="0"/>
              </a:rPr>
              <a:t>¡Hola!		</a:t>
            </a:r>
          </a:p>
          <a:p>
            <a:pPr marL="45720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s-ES" altLang="en-US" sz="2200" dirty="0">
                <a:latin typeface="Comic Sans MS" panose="030F0702030302020204" pitchFamily="66" charset="0"/>
              </a:rPr>
              <a:t>¡Buenos días!		</a:t>
            </a:r>
          </a:p>
          <a:p>
            <a:pPr marL="45720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s-ES" altLang="en-US" sz="2200" dirty="0">
                <a:latin typeface="Comic Sans MS" panose="030F0702030302020204" pitchFamily="66" charset="0"/>
              </a:rPr>
              <a:t>¡Buenas tardes!		</a:t>
            </a:r>
          </a:p>
          <a:p>
            <a:pPr marL="45720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s-ES" altLang="en-US" sz="2200" dirty="0">
                <a:latin typeface="Comic Sans MS" panose="030F0702030302020204" pitchFamily="66" charset="0"/>
              </a:rPr>
              <a:t>¡Buenas noches!		</a:t>
            </a:r>
          </a:p>
          <a:p>
            <a:pPr marL="45720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s-ES" altLang="en-US" sz="2200" dirty="0">
                <a:latin typeface="Comic Sans MS" panose="030F0702030302020204" pitchFamily="66" charset="0"/>
              </a:rPr>
              <a:t>¿C</a:t>
            </a:r>
            <a:r>
              <a:rPr lang="en-GB" altLang="en-US" sz="2200" dirty="0">
                <a:latin typeface="Comic Sans MS" panose="030F0702030302020204" pitchFamily="66" charset="0"/>
              </a:rPr>
              <a:t>ó</a:t>
            </a:r>
            <a:r>
              <a:rPr lang="es-ES" altLang="en-US" sz="2200" dirty="0" err="1">
                <a:latin typeface="Comic Sans MS" panose="030F0702030302020204" pitchFamily="66" charset="0"/>
              </a:rPr>
              <a:t>mo</a:t>
            </a:r>
            <a:r>
              <a:rPr lang="es-ES" altLang="en-US" sz="2200" dirty="0">
                <a:latin typeface="Comic Sans MS" panose="030F0702030302020204" pitchFamily="66" charset="0"/>
              </a:rPr>
              <a:t> te llamas?		</a:t>
            </a:r>
          </a:p>
          <a:p>
            <a:pPr marL="45720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s-ES" altLang="en-US" sz="2200" dirty="0">
                <a:latin typeface="Comic Sans MS" panose="030F0702030302020204" pitchFamily="66" charset="0"/>
              </a:rPr>
              <a:t>Me llamo (</a:t>
            </a:r>
            <a:r>
              <a:rPr lang="es-ES" altLang="en-US" sz="2200" dirty="0" err="1">
                <a:latin typeface="Comic Sans MS" panose="030F0702030302020204" pitchFamily="66" charset="0"/>
              </a:rPr>
              <a:t>Maria</a:t>
            </a:r>
            <a:r>
              <a:rPr lang="es-ES" altLang="en-US" sz="2200" dirty="0">
                <a:latin typeface="Comic Sans MS" panose="030F0702030302020204" pitchFamily="66" charset="0"/>
              </a:rPr>
              <a:t>).		</a:t>
            </a:r>
          </a:p>
          <a:p>
            <a:pPr marL="45720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s-ES" altLang="en-US" sz="2200" dirty="0">
                <a:latin typeface="Comic Sans MS" panose="030F0702030302020204" pitchFamily="66" charset="0"/>
              </a:rPr>
              <a:t>¿Qué tal?/</a:t>
            </a:r>
            <a:r>
              <a:rPr lang="en-GB" altLang="en-US" sz="2200" dirty="0">
                <a:latin typeface="Comic Sans MS" panose="030F0702030302020204" pitchFamily="66" charset="0"/>
              </a:rPr>
              <a:t>¿</a:t>
            </a:r>
            <a:r>
              <a:rPr lang="en-GB" altLang="en-US" sz="2200" dirty="0" err="1">
                <a:latin typeface="Comic Sans MS" panose="030F0702030302020204" pitchFamily="66" charset="0"/>
              </a:rPr>
              <a:t>Cómo</a:t>
            </a:r>
            <a:r>
              <a:rPr lang="en-GB" altLang="en-US" sz="2200" dirty="0">
                <a:latin typeface="Comic Sans MS" panose="030F0702030302020204" pitchFamily="66" charset="0"/>
              </a:rPr>
              <a:t> </a:t>
            </a:r>
            <a:r>
              <a:rPr lang="en-GB" altLang="en-US" sz="2200" dirty="0" err="1">
                <a:latin typeface="Comic Sans MS" panose="030F0702030302020204" pitchFamily="66" charset="0"/>
              </a:rPr>
              <a:t>estás</a:t>
            </a:r>
            <a:r>
              <a:rPr lang="en-GB" altLang="en-US" sz="2200" dirty="0">
                <a:latin typeface="Comic Sans MS" panose="030F0702030302020204" pitchFamily="66" charset="0"/>
              </a:rPr>
              <a:t>?	</a:t>
            </a:r>
            <a:endParaRPr lang="es-ES" altLang="en-US" sz="2200" dirty="0">
              <a:latin typeface="Comic Sans MS" panose="030F0702030302020204" pitchFamily="66" charset="0"/>
            </a:endParaRPr>
          </a:p>
          <a:p>
            <a:pPr marL="45720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s-ES" altLang="en-US" sz="2200" dirty="0">
                <a:latin typeface="Comic Sans MS" panose="030F0702030302020204" pitchFamily="66" charset="0"/>
              </a:rPr>
              <a:t>¡Bien!			</a:t>
            </a:r>
          </a:p>
          <a:p>
            <a:pPr marL="45720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s-ES" altLang="en-US" sz="2200" dirty="0">
                <a:latin typeface="Comic Sans MS" panose="030F0702030302020204" pitchFamily="66" charset="0"/>
              </a:rPr>
              <a:t>¡Muy Bien!		</a:t>
            </a:r>
          </a:p>
          <a:p>
            <a:pPr marL="45720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s-ES" altLang="en-US" sz="2200" dirty="0">
                <a:latin typeface="Comic Sans MS" panose="030F0702030302020204" pitchFamily="66" charset="0"/>
              </a:rPr>
              <a:t>¡Mal!			</a:t>
            </a:r>
          </a:p>
          <a:p>
            <a:pPr marL="45720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s-ES" altLang="en-US" sz="2200" dirty="0">
                <a:latin typeface="Comic Sans MS" panose="030F0702030302020204" pitchFamily="66" charset="0"/>
              </a:rPr>
              <a:t>¡Adiós!			</a:t>
            </a:r>
          </a:p>
          <a:p>
            <a:pPr marL="45720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s-ES" altLang="en-US" sz="2200" dirty="0">
                <a:latin typeface="Comic Sans MS" panose="030F0702030302020204" pitchFamily="66" charset="0"/>
              </a:rPr>
              <a:t>¡Chao!	</a:t>
            </a:r>
          </a:p>
          <a:p>
            <a:pPr marL="45720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s-ES" altLang="en-US" sz="2200" dirty="0">
                <a:latin typeface="Comic Sans MS" panose="030F0702030302020204" pitchFamily="66" charset="0"/>
              </a:rPr>
              <a:t>¡Hasta luego!		</a:t>
            </a:r>
          </a:p>
          <a:p>
            <a:pPr eaLnBrk="1" hangingPunct="1">
              <a:spcBef>
                <a:spcPts val="200"/>
              </a:spcBef>
              <a:buFontTx/>
              <a:buNone/>
              <a:defRPr/>
            </a:pPr>
            <a:endParaRPr lang="es-ES" altLang="en-US" sz="24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ts val="200"/>
              </a:spcBef>
              <a:buFontTx/>
              <a:buNone/>
              <a:defRPr/>
            </a:pPr>
            <a:endParaRPr lang="es-ES" altLang="en-US" sz="2400" dirty="0">
              <a:latin typeface="Comic Sans MS" panose="030F0702030302020204" pitchFamily="66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43438" y="962025"/>
            <a:ext cx="4213225" cy="5419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Hello!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Hello!/Good day!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Good afternoon!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Good evening!	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What are you called/What is your name?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I am called/My name is (Maria).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How are you?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Good!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Very well!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Not so good!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Goodbye!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Bye!</a:t>
            </a:r>
          </a:p>
          <a:p>
            <a:pPr marL="0" indent="-457200" eaLnBrk="1" hangingPunct="1">
              <a:spcBef>
                <a:spcPts val="200"/>
              </a:spcBef>
              <a:buFont typeface="+mj-lt"/>
              <a:buAutoNum type="arabicPeriod"/>
              <a:defRPr/>
            </a:pPr>
            <a:r>
              <a:rPr lang="en-GB" altLang="en-US" sz="2200" dirty="0">
                <a:latin typeface="Comic Sans MS" panose="030F0702030302020204" pitchFamily="66" charset="0"/>
              </a:rPr>
              <a:t>See you later!</a:t>
            </a:r>
          </a:p>
          <a:p>
            <a:pPr marL="0" indent="0" eaLnBrk="1" hangingPunct="1">
              <a:spcBef>
                <a:spcPts val="200"/>
              </a:spcBef>
              <a:buFont typeface="Arial" panose="020B0604020202020204" pitchFamily="34" charset="0"/>
              <a:buNone/>
              <a:defRPr/>
            </a:pPr>
            <a:endParaRPr lang="es-ES" altLang="en-US" sz="2000" dirty="0">
              <a:latin typeface="Comic Sans MS" panose="030F0702030302020204" pitchFamily="66" charset="0"/>
            </a:endParaRPr>
          </a:p>
          <a:p>
            <a:pPr marL="0" eaLnBrk="1" hangingPunct="1">
              <a:spcBef>
                <a:spcPts val="200"/>
              </a:spcBef>
              <a:buFontTx/>
              <a:buNone/>
              <a:defRPr/>
            </a:pPr>
            <a:endParaRPr lang="es-ES" altLang="en-US" sz="24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ts val="200"/>
              </a:spcBef>
              <a:buFontTx/>
              <a:buNone/>
              <a:defRPr/>
            </a:pPr>
            <a:endParaRPr lang="es-ES" alt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876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727613"/>
            <a:ext cx="8229600" cy="5105400"/>
          </a:xfrm>
        </p:spPr>
        <p:txBody>
          <a:bodyPr rtlCol="0">
            <a:normAutofit fontScale="77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GB" sz="4000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Write down your answers to the questions on a piece of paper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endParaRPr lang="en-GB" dirty="0">
              <a:latin typeface="Comic Sans MS" panose="030F0702030302020204" pitchFamily="66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n-GB" dirty="0">
                <a:latin typeface="Comic Sans MS" panose="030F0702030302020204" pitchFamily="66" charset="0"/>
              </a:rPr>
              <a:t>How many people in the world speak French? Can you name 5 countries where French is spoken?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GB" dirty="0">
              <a:latin typeface="Comic Sans MS" panose="030F0702030302020204" pitchFamily="66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n-GB" dirty="0">
                <a:latin typeface="Comic Sans MS" panose="030F0702030302020204" pitchFamily="66" charset="0"/>
              </a:rPr>
              <a:t>Can you give 4 examples of famous </a:t>
            </a:r>
            <a:r>
              <a:rPr lang="en-GB" dirty="0" err="1">
                <a:latin typeface="Comic Sans MS" panose="030F0702030302020204" pitchFamily="66" charset="0"/>
              </a:rPr>
              <a:t>french</a:t>
            </a:r>
            <a:r>
              <a:rPr lang="en-GB" dirty="0">
                <a:latin typeface="Comic Sans MS" panose="030F0702030302020204" pitchFamily="66" charset="0"/>
              </a:rPr>
              <a:t> people, famous landmarks or food?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GB" dirty="0">
              <a:latin typeface="Comic Sans MS" panose="030F0702030302020204" pitchFamily="66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n-GB" dirty="0">
                <a:latin typeface="Comic Sans MS" panose="030F0702030302020204" pitchFamily="66" charset="0"/>
              </a:rPr>
              <a:t>What do think </a:t>
            </a:r>
            <a:r>
              <a:rPr lang="en-GB" dirty="0" err="1">
                <a:latin typeface="Comic Sans MS" panose="030F0702030302020204" pitchFamily="66" charset="0"/>
              </a:rPr>
              <a:t>merci</a:t>
            </a:r>
            <a:r>
              <a:rPr lang="en-GB" dirty="0">
                <a:latin typeface="Comic Sans MS" panose="030F0702030302020204" pitchFamily="66" charset="0"/>
              </a:rPr>
              <a:t> means?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LcParenR"/>
              <a:defRPr/>
            </a:pPr>
            <a:r>
              <a:rPr lang="en-GB" dirty="0">
                <a:latin typeface="Comic Sans MS" panose="030F0702030302020204" pitchFamily="66" charset="0"/>
              </a:rPr>
              <a:t>Hello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LcParenR"/>
              <a:defRPr/>
            </a:pPr>
            <a:r>
              <a:rPr lang="en-GB" dirty="0">
                <a:latin typeface="Comic Sans MS" panose="030F0702030302020204" pitchFamily="66" charset="0"/>
              </a:rPr>
              <a:t>Thank you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LcParenR"/>
              <a:defRPr/>
            </a:pPr>
            <a:r>
              <a:rPr lang="en-GB" dirty="0">
                <a:latin typeface="Comic Sans MS" panose="030F0702030302020204" pitchFamily="66" charset="0"/>
              </a:rPr>
              <a:t>Please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6147" name="Title 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289333"/>
          </a:xfrm>
          <a:solidFill>
            <a:srgbClr val="92D050"/>
          </a:solidFill>
          <a:ln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altLang="en-US" sz="3600" dirty="0">
                <a:latin typeface="Comic Sans MS" panose="030F0702030302020204" pitchFamily="66" charset="0"/>
              </a:rPr>
              <a:t>Que </a:t>
            </a:r>
            <a:r>
              <a:rPr lang="en-GB" altLang="en-US" sz="3600" dirty="0" err="1">
                <a:latin typeface="Comic Sans MS" panose="030F0702030302020204" pitchFamily="66" charset="0"/>
              </a:rPr>
              <a:t>savez</a:t>
            </a:r>
            <a:r>
              <a:rPr lang="en-GB" altLang="en-US" sz="3600" dirty="0">
                <a:latin typeface="Comic Sans MS" panose="030F0702030302020204" pitchFamily="66" charset="0"/>
              </a:rPr>
              <a:t> </a:t>
            </a:r>
            <a:r>
              <a:rPr lang="en-GB" altLang="en-US" sz="3600" dirty="0" err="1">
                <a:latin typeface="Comic Sans MS" panose="030F0702030302020204" pitchFamily="66" charset="0"/>
              </a:rPr>
              <a:t>vous</a:t>
            </a:r>
            <a:r>
              <a:rPr lang="en-GB" altLang="en-US" sz="3600" dirty="0">
                <a:latin typeface="Comic Sans MS" panose="030F0702030302020204" pitchFamily="66" charset="0"/>
              </a:rPr>
              <a:t>?-What do you know?</a:t>
            </a:r>
          </a:p>
        </p:txBody>
      </p:sp>
      <p:sp>
        <p:nvSpPr>
          <p:cNvPr id="2" name="Rectangle 1"/>
          <p:cNvSpPr/>
          <p:nvPr/>
        </p:nvSpPr>
        <p:spPr>
          <a:xfrm>
            <a:off x="5715000" y="4648200"/>
            <a:ext cx="2590800" cy="18288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 task:</a:t>
            </a:r>
          </a:p>
          <a:p>
            <a:pPr algn="ctr"/>
            <a:r>
              <a:rPr lang="en-GB" dirty="0"/>
              <a:t>Write down 3 other French words that you know and their meanings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690013"/>
          </a:xfrm>
        </p:spPr>
        <p:txBody>
          <a:bodyPr rtlCol="0">
            <a:normAutofit fontScale="62500" lnSpcReduction="200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How many people in the world speak French? Can you name 5 countries where French is spoken?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Approximately </a:t>
            </a:r>
            <a:r>
              <a:rPr lang="en-GB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270 million</a:t>
            </a:r>
            <a:r>
              <a:rPr lang="en-GB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It is the official language of 29 countries.  Examples of French speaking countries are </a:t>
            </a:r>
            <a:r>
              <a:rPr lang="en-GB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Belgium, Morocco, Senegal, Switzerland and Algeria 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2. Can you give 4 examples of famous </a:t>
            </a:r>
            <a:r>
              <a:rPr lang="en-GB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french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people, famous landmarks or food?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LcParenR"/>
              <a:defRPr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GB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GB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GB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3.What do think </a:t>
            </a:r>
            <a:r>
              <a:rPr lang="en-GB" dirty="0" err="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merci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means?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LcParenR"/>
              <a:defRPr/>
            </a:pP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Hello 	b)</a:t>
            </a:r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Thank you	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c)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Please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6147" name="Title 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563563"/>
          </a:xfrm>
          <a:solidFill>
            <a:srgbClr val="92D050"/>
          </a:solidFill>
          <a:ln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altLang="en-US" sz="3600" dirty="0">
                <a:latin typeface="Comic Sans MS" panose="030F0702030302020204" pitchFamily="66" charset="0"/>
              </a:rPr>
              <a:t>Que </a:t>
            </a:r>
            <a:r>
              <a:rPr lang="en-GB" altLang="en-US" sz="3600" dirty="0" err="1">
                <a:latin typeface="Comic Sans MS" panose="030F0702030302020204" pitchFamily="66" charset="0"/>
              </a:rPr>
              <a:t>savez</a:t>
            </a:r>
            <a:r>
              <a:rPr lang="en-GB" altLang="en-US" sz="3600" dirty="0">
                <a:latin typeface="Comic Sans MS" panose="030F0702030302020204" pitchFamily="66" charset="0"/>
              </a:rPr>
              <a:t> </a:t>
            </a:r>
            <a:r>
              <a:rPr lang="en-GB" altLang="en-US" sz="3600" dirty="0" err="1">
                <a:latin typeface="Comic Sans MS" panose="030F0702030302020204" pitchFamily="66" charset="0"/>
              </a:rPr>
              <a:t>vous</a:t>
            </a:r>
            <a:r>
              <a:rPr lang="en-GB" altLang="en-US" sz="3600" dirty="0">
                <a:latin typeface="Comic Sans MS" panose="030F0702030302020204" pitchFamily="66" charset="0"/>
              </a:rPr>
              <a:t>?-Answers</a:t>
            </a:r>
          </a:p>
        </p:txBody>
      </p:sp>
      <p:sp>
        <p:nvSpPr>
          <p:cNvPr id="2" name="Rectangle 1"/>
          <p:cNvSpPr/>
          <p:nvPr/>
        </p:nvSpPr>
        <p:spPr>
          <a:xfrm>
            <a:off x="391776" y="5475157"/>
            <a:ext cx="2133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Croissants</a:t>
            </a:r>
          </a:p>
          <a:p>
            <a:pPr algn="ctr"/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953000" y="5486400"/>
            <a:ext cx="1912184" cy="2935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Eiffel Tower</a:t>
            </a:r>
          </a:p>
        </p:txBody>
      </p:sp>
      <p:sp>
        <p:nvSpPr>
          <p:cNvPr id="8" name="Rectangle 7"/>
          <p:cNvSpPr/>
          <p:nvPr/>
        </p:nvSpPr>
        <p:spPr>
          <a:xfrm>
            <a:off x="7162800" y="5486400"/>
            <a:ext cx="2022892" cy="2935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 baguette</a:t>
            </a:r>
          </a:p>
          <a:p>
            <a:pPr algn="ctr"/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2667000" y="5486400"/>
            <a:ext cx="2133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Paul </a:t>
            </a:r>
            <a:r>
              <a:rPr lang="en-GB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Pogba</a:t>
            </a:r>
            <a:endParaRPr lang="en-GB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" name="Picture 12" descr="http://www.elliottsbelfast.com/shop/images/french-beret-black-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480" y="3650818"/>
            <a:ext cx="1157320" cy="165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how many calories in a croissant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82" y="4060646"/>
            <a:ext cx="1348918" cy="1248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La Tour Eiffel * Paris, France * Gustave Eiffel * 188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779" y="3756387"/>
            <a:ext cx="1330621" cy="166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Image result for pogba imag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5" name="Picture 6" descr="Paul Pogba | Midfielder | Man Utd First Team Player Profile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277" y="3864492"/>
            <a:ext cx="2760441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/>
          <p:cNvSpPr/>
          <p:nvPr/>
        </p:nvSpPr>
        <p:spPr>
          <a:xfrm>
            <a:off x="5298779" y="5867400"/>
            <a:ext cx="3692821" cy="96561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 your own work.  How many did you get right?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11827" y="6248400"/>
            <a:ext cx="574973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64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Greetings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GB" altLang="en-US" sz="4800" b="1" dirty="0">
                <a:solidFill>
                  <a:schemeClr val="tx1"/>
                </a:solidFill>
                <a:latin typeface="Comic Sans MS" panose="030F0702030302020204" pitchFamily="66" charset="0"/>
              </a:rPr>
              <a:t>				</a:t>
            </a:r>
          </a:p>
          <a:p>
            <a:pPr marL="0" indent="0" eaLnBrk="1" hangingPunct="1">
              <a:buNone/>
            </a:pPr>
            <a:r>
              <a:rPr lang="en-GB" altLang="en-US" sz="4800" b="1" dirty="0">
                <a:latin typeface="Comic Sans MS" panose="030F0702030302020204" pitchFamily="66" charset="0"/>
              </a:rPr>
              <a:t>			</a:t>
            </a:r>
            <a:r>
              <a:rPr lang="en-GB" altLang="en-US" sz="4800" b="1" dirty="0">
                <a:solidFill>
                  <a:schemeClr val="tx1"/>
                </a:solidFill>
                <a:latin typeface="Comic Sans MS" panose="030F0702030302020204" pitchFamily="66" charset="0"/>
              </a:rPr>
              <a:t>Bonjour-Hello</a:t>
            </a:r>
          </a:p>
        </p:txBody>
      </p:sp>
      <p:pic>
        <p:nvPicPr>
          <p:cNvPr id="19459" name="Picture 3" descr="MCj0442022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56" y="2243996"/>
            <a:ext cx="1893887" cy="1715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11"/>
          <p:cNvSpPr>
            <a:spLocks noChangeArrowheads="1"/>
          </p:cNvSpPr>
          <p:nvPr/>
        </p:nvSpPr>
        <p:spPr bwMode="auto">
          <a:xfrm>
            <a:off x="2425284" y="3818558"/>
            <a:ext cx="64008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 altLang="en-US" sz="4800" b="1" dirty="0" err="1">
                <a:latin typeface="Comic Sans MS" panose="030F0702030302020204" pitchFamily="66" charset="0"/>
              </a:rPr>
              <a:t>Salut</a:t>
            </a:r>
            <a:r>
              <a:rPr lang="en-GB" altLang="en-US" sz="4800" b="1" dirty="0">
                <a:latin typeface="Comic Sans MS" panose="030F0702030302020204" pitchFamily="66" charset="0"/>
              </a:rPr>
              <a:t>-Hi</a:t>
            </a:r>
          </a:p>
        </p:txBody>
      </p:sp>
      <p:sp>
        <p:nvSpPr>
          <p:cNvPr id="3077" name="TextBox 11"/>
          <p:cNvSpPr txBox="1">
            <a:spLocks noChangeArrowheads="1"/>
          </p:cNvSpPr>
          <p:nvPr/>
        </p:nvSpPr>
        <p:spPr bwMode="auto">
          <a:xfrm>
            <a:off x="2961859" y="4787142"/>
            <a:ext cx="5327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800" b="1" dirty="0" err="1">
                <a:latin typeface="Comic Sans MS" panose="030F0702030302020204" pitchFamily="66" charset="0"/>
              </a:rPr>
              <a:t>Coucou</a:t>
            </a:r>
            <a:r>
              <a:rPr lang="en-GB" altLang="en-US" sz="4800" b="1" dirty="0">
                <a:latin typeface="Comic Sans MS" panose="030F0702030302020204" pitchFamily="66" charset="0"/>
              </a:rPr>
              <a:t>-Hi</a:t>
            </a:r>
          </a:p>
        </p:txBody>
      </p:sp>
      <p:sp>
        <p:nvSpPr>
          <p:cNvPr id="3078" name="TextBox 12"/>
          <p:cNvSpPr txBox="1">
            <a:spLocks noChangeArrowheads="1"/>
          </p:cNvSpPr>
          <p:nvPr/>
        </p:nvSpPr>
        <p:spPr bwMode="auto">
          <a:xfrm>
            <a:off x="2583995" y="5710664"/>
            <a:ext cx="6781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/>
              <a:t> </a:t>
            </a:r>
            <a:r>
              <a:rPr lang="en-GB" altLang="en-US" sz="4800" b="1" dirty="0">
                <a:latin typeface="Comic Sans MS" panose="030F0702030302020204" pitchFamily="66" charset="0"/>
              </a:rPr>
              <a:t>Bonsoir-Good evening</a:t>
            </a:r>
          </a:p>
        </p:txBody>
      </p:sp>
      <p:sp>
        <p:nvSpPr>
          <p:cNvPr id="2" name="Rectangle 1"/>
          <p:cNvSpPr/>
          <p:nvPr/>
        </p:nvSpPr>
        <p:spPr>
          <a:xfrm>
            <a:off x="152400" y="4125913"/>
            <a:ext cx="2362200" cy="24272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Literacy link</a:t>
            </a:r>
          </a:p>
          <a:p>
            <a:pPr algn="ctr"/>
            <a:r>
              <a:rPr lang="en-GB" b="1" dirty="0" err="1"/>
              <a:t>Salut</a:t>
            </a:r>
            <a:r>
              <a:rPr lang="en-GB" b="1" dirty="0"/>
              <a:t> and </a:t>
            </a:r>
            <a:r>
              <a:rPr lang="en-GB" b="1" dirty="0" err="1"/>
              <a:t>coucou</a:t>
            </a:r>
            <a:r>
              <a:rPr lang="en-GB" b="1" dirty="0"/>
              <a:t> are </a:t>
            </a:r>
            <a:r>
              <a:rPr lang="en-GB" b="1" dirty="0">
                <a:solidFill>
                  <a:srgbClr val="FFFF00"/>
                </a:solidFill>
              </a:rPr>
              <a:t>synonyms</a:t>
            </a:r>
            <a:r>
              <a:rPr lang="en-GB" b="1" dirty="0"/>
              <a:t>.  This means that the different words have the same meaning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1307891" y="1748688"/>
            <a:ext cx="7613650" cy="554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Read these different French greetings and see if your can memorise them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uiExpand="1" build="p"/>
      <p:bldP spid="3076" grpId="0"/>
      <p:bldP spid="3077" grpId="0"/>
      <p:bldP spid="3078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30866"/>
            <a:ext cx="8229600" cy="578933"/>
          </a:xfrm>
        </p:spPr>
        <p:txBody>
          <a:bodyPr/>
          <a:lstStyle/>
          <a:p>
            <a:pPr eaLnBrk="1" hangingPunct="1"/>
            <a:r>
              <a:rPr lang="en-GB" altLang="en-US" sz="5400" b="1" dirty="0">
                <a:latin typeface="Comic Sans MS" panose="030F0702030302020204" pitchFamily="66" charset="0"/>
              </a:rPr>
              <a:t>Au </a:t>
            </a:r>
            <a:r>
              <a:rPr lang="en-GB" altLang="en-US" sz="4800" b="1" dirty="0">
                <a:latin typeface="Comic Sans MS" panose="030F0702030302020204" pitchFamily="66" charset="0"/>
              </a:rPr>
              <a:t>revoir-bye</a:t>
            </a:r>
          </a:p>
        </p:txBody>
      </p:sp>
      <p:pic>
        <p:nvPicPr>
          <p:cNvPr id="20483" name="Picture 3" descr="MCj0442024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570666"/>
            <a:ext cx="3555394" cy="251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9"/>
          <p:cNvSpPr>
            <a:spLocks noChangeArrowheads="1"/>
          </p:cNvSpPr>
          <p:nvPr/>
        </p:nvSpPr>
        <p:spPr bwMode="auto">
          <a:xfrm>
            <a:off x="-76200" y="3304560"/>
            <a:ext cx="3124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800" b="1" dirty="0">
                <a:latin typeface="Comic Sans MS" panose="030F0702030302020204" pitchFamily="66" charset="0"/>
              </a:rPr>
              <a:t>À plus </a:t>
            </a:r>
            <a:r>
              <a:rPr lang="en-GB" altLang="en-US" sz="4800" b="1" dirty="0" err="1">
                <a:latin typeface="Comic Sans MS" panose="030F0702030302020204" pitchFamily="66" charset="0"/>
              </a:rPr>
              <a:t>tard</a:t>
            </a:r>
            <a:r>
              <a:rPr lang="en-GB" altLang="en-US" sz="4800" b="1" dirty="0">
                <a:latin typeface="Comic Sans MS" panose="030F0702030302020204" pitchFamily="66" charset="0"/>
              </a:rPr>
              <a:t>-see you later</a:t>
            </a:r>
          </a:p>
        </p:txBody>
      </p:sp>
      <p:sp>
        <p:nvSpPr>
          <p:cNvPr id="9221" name="TextBox 9"/>
          <p:cNvSpPr txBox="1">
            <a:spLocks noChangeArrowheads="1"/>
          </p:cNvSpPr>
          <p:nvPr/>
        </p:nvSpPr>
        <p:spPr bwMode="auto">
          <a:xfrm>
            <a:off x="457200" y="5968385"/>
            <a:ext cx="7239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800" b="1" dirty="0">
                <a:latin typeface="Comic Sans MS" panose="030F0702030302020204" pitchFamily="66" charset="0"/>
              </a:rPr>
              <a:t>À </a:t>
            </a:r>
            <a:r>
              <a:rPr lang="en-GB" altLang="en-US" sz="4800" b="1" dirty="0" err="1">
                <a:latin typeface="Comic Sans MS" panose="030F0702030302020204" pitchFamily="66" charset="0"/>
              </a:rPr>
              <a:t>bientôt</a:t>
            </a:r>
            <a:r>
              <a:rPr lang="en-GB" altLang="en-US" sz="4800" b="1" dirty="0">
                <a:latin typeface="Comic Sans MS" panose="030F0702030302020204" pitchFamily="66" charset="0"/>
              </a:rPr>
              <a:t>-see you soon</a:t>
            </a: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6057900" y="3048000"/>
            <a:ext cx="37719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800" b="1" dirty="0">
                <a:latin typeface="Comic Sans MS" panose="030F0702030302020204" pitchFamily="66" charset="0"/>
              </a:rPr>
              <a:t>À </a:t>
            </a:r>
            <a:r>
              <a:rPr lang="en-GB" altLang="en-US" sz="4800" b="1" dirty="0" err="1">
                <a:latin typeface="Comic Sans MS" panose="030F0702030302020204" pitchFamily="66" charset="0"/>
              </a:rPr>
              <a:t>demain</a:t>
            </a:r>
            <a:r>
              <a:rPr lang="en-GB" altLang="en-US" sz="4800" b="1" dirty="0">
                <a:latin typeface="Comic Sans MS" panose="030F0702030302020204" pitchFamily="66" charset="0"/>
              </a:rPr>
              <a:t>-see you tomorrow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" y="464364"/>
            <a:ext cx="8915400" cy="9865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Read these different French greetings and see if your can memorise them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20" grpId="0"/>
      <p:bldP spid="9221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  <a:solidFill>
            <a:srgbClr val="92D050"/>
          </a:solidFill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altLang="en-US" sz="3200" dirty="0">
                <a:latin typeface="Comic Sans MS" panose="030F0702030302020204" pitchFamily="66" charset="0"/>
              </a:rPr>
              <a:t>Match the French and English phrases</a:t>
            </a:r>
            <a:br>
              <a:rPr lang="en-GB" altLang="en-US" sz="3200" dirty="0">
                <a:latin typeface="Comic Sans MS" panose="030F0702030302020204" pitchFamily="66" charset="0"/>
              </a:rPr>
            </a:br>
            <a:br>
              <a:rPr lang="en-GB" altLang="en-US" sz="3200" dirty="0">
                <a:latin typeface="Comic Sans MS" panose="030F0702030302020204" pitchFamily="66" charset="0"/>
              </a:rPr>
            </a:br>
            <a:r>
              <a:rPr lang="en-GB" altLang="en-US" sz="20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Write your answers on a piece of paper.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4343400" cy="4525963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GB" altLang="en-US" sz="3600" dirty="0">
                <a:latin typeface="Comic Sans MS" panose="030F0702030302020204" pitchFamily="66" charset="0"/>
              </a:rPr>
              <a:t>Bonjour, </a:t>
            </a:r>
            <a:r>
              <a:rPr lang="en-GB" altLang="en-US" sz="3600" dirty="0" err="1">
                <a:latin typeface="Comic Sans MS" panose="030F0702030302020204" pitchFamily="66" charset="0"/>
              </a:rPr>
              <a:t>Salut</a:t>
            </a:r>
            <a:r>
              <a:rPr lang="en-GB" altLang="en-US" sz="3600" dirty="0">
                <a:latin typeface="Comic Sans MS" panose="030F0702030302020204" pitchFamily="66" charset="0"/>
              </a:rPr>
              <a:t>, </a:t>
            </a:r>
            <a:r>
              <a:rPr lang="en-GB" altLang="en-US" sz="3600" dirty="0" err="1">
                <a:latin typeface="Comic Sans MS" panose="030F0702030302020204" pitchFamily="66" charset="0"/>
              </a:rPr>
              <a:t>Coucou</a:t>
            </a:r>
            <a:r>
              <a:rPr lang="en-GB" altLang="en-US" sz="3600" dirty="0">
                <a:latin typeface="Comic Sans MS" panose="030F0702030302020204" pitchFamily="66" charset="0"/>
              </a:rPr>
              <a:t>  </a:t>
            </a:r>
          </a:p>
          <a:p>
            <a:pPr marL="742950" indent="-742950">
              <a:buFont typeface="+mj-lt"/>
              <a:buAutoNum type="arabicPeriod"/>
            </a:pPr>
            <a:r>
              <a:rPr lang="en-GB" altLang="en-US" sz="3600" dirty="0">
                <a:latin typeface="Comic Sans MS" panose="030F0702030302020204" pitchFamily="66" charset="0"/>
              </a:rPr>
              <a:t>Bonsoir</a:t>
            </a:r>
          </a:p>
          <a:p>
            <a:pPr marL="742950" indent="-742950">
              <a:buFont typeface="+mj-lt"/>
              <a:buAutoNum type="arabicPeriod"/>
            </a:pPr>
            <a:r>
              <a:rPr lang="en-GB" altLang="en-US" sz="3600" dirty="0">
                <a:latin typeface="Comic Sans MS" panose="030F0702030302020204" pitchFamily="66" charset="0"/>
              </a:rPr>
              <a:t>Au revoir</a:t>
            </a:r>
          </a:p>
          <a:p>
            <a:pPr marL="742950" indent="-742950">
              <a:buFont typeface="+mj-lt"/>
              <a:buAutoNum type="arabicPeriod"/>
            </a:pPr>
            <a:r>
              <a:rPr lang="en-GB" altLang="en-US" sz="3600" dirty="0">
                <a:latin typeface="Comic Sans MS" panose="030F0702030302020204" pitchFamily="66" charset="0"/>
              </a:rPr>
              <a:t>À plus </a:t>
            </a:r>
            <a:r>
              <a:rPr lang="en-GB" altLang="en-US" sz="3600" dirty="0" err="1">
                <a:latin typeface="Comic Sans MS" panose="030F0702030302020204" pitchFamily="66" charset="0"/>
              </a:rPr>
              <a:t>tard</a:t>
            </a:r>
            <a:endParaRPr lang="en-GB" altLang="en-US" sz="3600" dirty="0">
              <a:latin typeface="Comic Sans MS" panose="030F0702030302020204" pitchFamily="66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altLang="en-US" sz="3600" dirty="0">
                <a:latin typeface="Comic Sans MS" panose="030F0702030302020204" pitchFamily="66" charset="0"/>
              </a:rPr>
              <a:t>À </a:t>
            </a:r>
            <a:r>
              <a:rPr lang="en-GB" altLang="en-US" sz="3600" dirty="0" err="1">
                <a:latin typeface="Comic Sans MS" panose="030F0702030302020204" pitchFamily="66" charset="0"/>
              </a:rPr>
              <a:t>demain</a:t>
            </a:r>
            <a:endParaRPr lang="en-GB" altLang="en-US" sz="3600" dirty="0">
              <a:latin typeface="Comic Sans MS" panose="030F0702030302020204" pitchFamily="66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altLang="en-US" sz="3600" dirty="0">
                <a:latin typeface="Comic Sans MS" panose="030F0702030302020204" pitchFamily="66" charset="0"/>
              </a:rPr>
              <a:t>À </a:t>
            </a:r>
            <a:r>
              <a:rPr lang="en-GB" altLang="en-US" sz="3600" dirty="0" err="1">
                <a:latin typeface="Comic Sans MS" panose="030F0702030302020204" pitchFamily="66" charset="0"/>
              </a:rPr>
              <a:t>bientôt</a:t>
            </a:r>
            <a:endParaRPr lang="en-GB" altLang="en-US" sz="3600" dirty="0">
              <a:latin typeface="Comic Sans MS" panose="030F0702030302020204" pitchFamily="66" charset="0"/>
            </a:endParaRPr>
          </a:p>
          <a:p>
            <a:endParaRPr lang="en-GB" altLang="en-US" dirty="0">
              <a:latin typeface="Comic Sans MS" panose="030F0702030302020204" pitchFamily="66" charset="0"/>
            </a:endParaRPr>
          </a:p>
          <a:p>
            <a:endParaRPr lang="en-GB" altLang="en-US" dirty="0">
              <a:latin typeface="Comic Sans MS" panose="030F0702030302020204" pitchFamily="66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48200" y="1905000"/>
            <a:ext cx="4267200" cy="460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See you tomorrow.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Goodbye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See you later.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Hello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See you soon.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Good evening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GB" sz="3200" dirty="0">
              <a:latin typeface="Comic Sans MS" panose="030F0702030302020204" pitchFamily="66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43600" cy="1325562"/>
          </a:xfrm>
          <a:solidFill>
            <a:srgbClr val="92D050"/>
          </a:solidFill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altLang="en-US" dirty="0">
                <a:latin typeface="Comic Sans MS" panose="030F0702030302020204" pitchFamily="66" charset="0"/>
              </a:rPr>
              <a:t>Match the French and English phrases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4343400" cy="4525963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GB" altLang="en-US" sz="3600" dirty="0">
                <a:latin typeface="Comic Sans MS" panose="030F0702030302020204" pitchFamily="66" charset="0"/>
              </a:rPr>
              <a:t>Bonjour, </a:t>
            </a:r>
            <a:r>
              <a:rPr lang="en-GB" altLang="en-US" sz="3600" dirty="0" err="1">
                <a:latin typeface="Comic Sans MS" panose="030F0702030302020204" pitchFamily="66" charset="0"/>
              </a:rPr>
              <a:t>Salut</a:t>
            </a:r>
            <a:r>
              <a:rPr lang="en-GB" altLang="en-US" sz="3600" dirty="0">
                <a:latin typeface="Comic Sans MS" panose="030F0702030302020204" pitchFamily="66" charset="0"/>
              </a:rPr>
              <a:t>, </a:t>
            </a:r>
            <a:r>
              <a:rPr lang="en-GB" altLang="en-US" sz="3600" dirty="0" err="1">
                <a:latin typeface="Comic Sans MS" panose="030F0702030302020204" pitchFamily="66" charset="0"/>
              </a:rPr>
              <a:t>Coucou</a:t>
            </a:r>
            <a:r>
              <a:rPr lang="en-GB" altLang="en-US" sz="3600" dirty="0">
                <a:latin typeface="Comic Sans MS" panose="030F0702030302020204" pitchFamily="66" charset="0"/>
              </a:rPr>
              <a:t>  </a:t>
            </a:r>
          </a:p>
          <a:p>
            <a:pPr marL="742950" indent="-742950">
              <a:buFont typeface="+mj-lt"/>
              <a:buAutoNum type="arabicPeriod"/>
            </a:pPr>
            <a:r>
              <a:rPr lang="en-GB" altLang="en-US" sz="3600" dirty="0">
                <a:latin typeface="Comic Sans MS" panose="030F0702030302020204" pitchFamily="66" charset="0"/>
              </a:rPr>
              <a:t>Bonsoir</a:t>
            </a:r>
          </a:p>
          <a:p>
            <a:pPr marL="742950" indent="-742950">
              <a:buFont typeface="+mj-lt"/>
              <a:buAutoNum type="arabicPeriod"/>
            </a:pPr>
            <a:r>
              <a:rPr lang="en-GB" altLang="en-US" sz="3600" dirty="0">
                <a:latin typeface="Comic Sans MS" panose="030F0702030302020204" pitchFamily="66" charset="0"/>
              </a:rPr>
              <a:t>Au revoir</a:t>
            </a:r>
          </a:p>
          <a:p>
            <a:pPr marL="742950" indent="-742950">
              <a:buFont typeface="+mj-lt"/>
              <a:buAutoNum type="arabicPeriod"/>
            </a:pPr>
            <a:r>
              <a:rPr lang="en-GB" altLang="en-US" sz="3600" dirty="0">
                <a:latin typeface="Comic Sans MS" panose="030F0702030302020204" pitchFamily="66" charset="0"/>
              </a:rPr>
              <a:t>À plus </a:t>
            </a:r>
            <a:r>
              <a:rPr lang="en-GB" altLang="en-US" sz="3600" dirty="0" err="1">
                <a:latin typeface="Comic Sans MS" panose="030F0702030302020204" pitchFamily="66" charset="0"/>
              </a:rPr>
              <a:t>tard</a:t>
            </a:r>
            <a:endParaRPr lang="en-GB" altLang="en-US" sz="3600" dirty="0">
              <a:latin typeface="Comic Sans MS" panose="030F0702030302020204" pitchFamily="66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altLang="en-US" sz="3600" dirty="0">
                <a:latin typeface="Comic Sans MS" panose="030F0702030302020204" pitchFamily="66" charset="0"/>
              </a:rPr>
              <a:t>À </a:t>
            </a:r>
            <a:r>
              <a:rPr lang="en-GB" altLang="en-US" sz="3600" dirty="0" err="1">
                <a:latin typeface="Comic Sans MS" panose="030F0702030302020204" pitchFamily="66" charset="0"/>
              </a:rPr>
              <a:t>demain</a:t>
            </a:r>
            <a:endParaRPr lang="en-GB" altLang="en-US" sz="3600" dirty="0">
              <a:latin typeface="Comic Sans MS" panose="030F0702030302020204" pitchFamily="66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altLang="en-US" sz="3600" dirty="0">
                <a:latin typeface="Comic Sans MS" panose="030F0702030302020204" pitchFamily="66" charset="0"/>
              </a:rPr>
              <a:t>À </a:t>
            </a:r>
            <a:r>
              <a:rPr lang="en-GB" altLang="en-US" sz="3600" dirty="0" err="1">
                <a:latin typeface="Comic Sans MS" panose="030F0702030302020204" pitchFamily="66" charset="0"/>
              </a:rPr>
              <a:t>bientôt</a:t>
            </a:r>
            <a:endParaRPr lang="en-GB" altLang="en-US" sz="3600" dirty="0">
              <a:latin typeface="Comic Sans MS" panose="030F0702030302020204" pitchFamily="66" charset="0"/>
            </a:endParaRPr>
          </a:p>
          <a:p>
            <a:endParaRPr lang="en-GB" altLang="en-US" dirty="0">
              <a:latin typeface="Comic Sans MS" panose="030F0702030302020204" pitchFamily="66" charset="0"/>
            </a:endParaRPr>
          </a:p>
          <a:p>
            <a:endParaRPr lang="en-GB" altLang="en-US" dirty="0">
              <a:latin typeface="Comic Sans MS" panose="030F0702030302020204" pitchFamily="66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48200" y="1905000"/>
            <a:ext cx="4267200" cy="460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See you tomorrow.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Goodbye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See you later.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Hello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See you soon.</a:t>
            </a:r>
          </a:p>
          <a:p>
            <a:pPr marL="742950" indent="-74295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GB" sz="3600" dirty="0">
                <a:latin typeface="Comic Sans MS" panose="030F0702030302020204" pitchFamily="66" charset="0"/>
                <a:cs typeface="+mn-cs"/>
              </a:rPr>
              <a:t>Good evening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GB" sz="3200" dirty="0">
              <a:latin typeface="Comic Sans MS" panose="030F0702030302020204" pitchFamily="66" charset="0"/>
              <a:cs typeface="+mn-cs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2971800" y="2514600"/>
            <a:ext cx="1905000" cy="2209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2286000" y="3505200"/>
            <a:ext cx="2590800" cy="2514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2514600" y="3429000"/>
            <a:ext cx="236220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971800" y="4038600"/>
            <a:ext cx="190500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514600" y="2209800"/>
            <a:ext cx="2362200" cy="3276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2667000" y="5410200"/>
            <a:ext cx="2209800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6477000" y="228600"/>
            <a:ext cx="2514600" cy="193516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 your own work.  How many did you get right?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204" y="990600"/>
            <a:ext cx="477721" cy="47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02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</TotalTime>
  <Words>1411</Words>
  <Application>Microsoft Office PowerPoint</Application>
  <PresentationFormat>On-screen Show (4:3)</PresentationFormat>
  <Paragraphs>306</Paragraphs>
  <Slides>39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Comic Sans MS</vt:lpstr>
      <vt:lpstr>Office Theme</vt:lpstr>
      <vt:lpstr>Year 6 MFL Transition 2020</vt:lpstr>
      <vt:lpstr>Year 6 MFL Transition 2021</vt:lpstr>
      <vt:lpstr>Français</vt:lpstr>
      <vt:lpstr>Que savez vous?-What do you know?</vt:lpstr>
      <vt:lpstr>Que savez vous?-Answers</vt:lpstr>
      <vt:lpstr>Greetings</vt:lpstr>
      <vt:lpstr>Au revoir-bye</vt:lpstr>
      <vt:lpstr>Match the French and English phrases  Write your answers on a piece of paper.</vt:lpstr>
      <vt:lpstr>Match the French and English phrases</vt:lpstr>
      <vt:lpstr>Español</vt:lpstr>
      <vt:lpstr>Spanish Quiz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What is the name of the Spanish King?</vt:lpstr>
      <vt:lpstr>4. What is the name of the Spanish King?</vt:lpstr>
      <vt:lpstr>5. How many official languages are spoken in Spain?</vt:lpstr>
      <vt:lpstr>5. How many official languages are spoken in Spain?</vt:lpstr>
      <vt:lpstr>6. Which one of the following sweets does not come from Spain?</vt:lpstr>
      <vt:lpstr>6. Which one of the following sweets does not come from Spain?</vt:lpstr>
      <vt:lpstr>7. The Spanish introduced this Mexican drink to Europe.</vt:lpstr>
      <vt:lpstr>7. The Spanish introduced this Mexican drink to Europe.</vt:lpstr>
      <vt:lpstr>8. Which of these is in the Canary Islands?</vt:lpstr>
      <vt:lpstr>8. Which of these is in the Canary Islands?</vt:lpstr>
      <vt:lpstr>9. Which of these flags belongs to a Spanish speaking country?</vt:lpstr>
      <vt:lpstr>9. Which of these flags belongs to a Spanish speaking country?</vt:lpstr>
      <vt:lpstr>PowerPoint Presentation</vt:lpstr>
      <vt:lpstr>PowerPoint Presentation</vt:lpstr>
      <vt:lpstr>Spanish greetings</vt:lpstr>
      <vt:lpstr>PowerPoint Presentation</vt:lpstr>
      <vt:lpstr>¡ Adiós != goodbye</vt:lpstr>
      <vt:lpstr>Match the Spanish and English phrases  Write your answers on a piece of paper.</vt:lpstr>
      <vt:lpstr>Match the Spanish and English phrases</vt:lpstr>
      <vt:lpstr>5 – 5 – 1 </vt:lpstr>
      <vt:lpstr>Vocabulaire (Français)</vt:lpstr>
      <vt:lpstr>Vocabulario (Español)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FZA</dc:creator>
  <cp:lastModifiedBy>J Peterkin</cp:lastModifiedBy>
  <cp:revision>127</cp:revision>
  <dcterms:created xsi:type="dcterms:W3CDTF">2015-09-05T16:07:50Z</dcterms:created>
  <dcterms:modified xsi:type="dcterms:W3CDTF">2021-07-05T09:32:29Z</dcterms:modified>
</cp:coreProperties>
</file>