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2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60" r:id="rId4"/>
    <p:sldId id="258" r:id="rId5"/>
    <p:sldId id="259" r:id="rId6"/>
    <p:sldId id="261" r:id="rId7"/>
    <p:sldId id="271" r:id="rId8"/>
    <p:sldId id="269" r:id="rId9"/>
    <p:sldId id="270" r:id="rId10"/>
    <p:sldId id="275" r:id="rId11"/>
    <p:sldId id="268" r:id="rId12"/>
    <p:sldId id="283" r:id="rId13"/>
    <p:sldId id="262" r:id="rId14"/>
    <p:sldId id="263" r:id="rId15"/>
    <p:sldId id="281" r:id="rId16"/>
    <p:sldId id="284" r:id="rId17"/>
    <p:sldId id="265" r:id="rId18"/>
    <p:sldId id="285" r:id="rId19"/>
    <p:sldId id="273" r:id="rId20"/>
    <p:sldId id="266" r:id="rId21"/>
    <p:sldId id="267" r:id="rId22"/>
    <p:sldId id="264" r:id="rId23"/>
    <p:sldId id="274" r:id="rId24"/>
    <p:sldId id="276" r:id="rId25"/>
    <p:sldId id="278" r:id="rId26"/>
    <p:sldId id="280" r:id="rId27"/>
    <p:sldId id="279" r:id="rId28"/>
    <p:sldId id="277" r:id="rId29"/>
    <p:sldId id="27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33CC33"/>
    <a:srgbClr val="FD8875"/>
    <a:srgbClr val="FBBAB5"/>
    <a:srgbClr val="DDF35B"/>
    <a:srgbClr val="0080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94699" autoAdjust="0"/>
  </p:normalViewPr>
  <p:slideViewPr>
    <p:cSldViewPr>
      <p:cViewPr varScale="1">
        <p:scale>
          <a:sx n="65" d="100"/>
          <a:sy n="65" d="100"/>
        </p:scale>
        <p:origin x="141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378"/>
    </p:cViewPr>
  </p:sorterViewPr>
  <p:notesViewPr>
    <p:cSldViewPr>
      <p:cViewPr varScale="1">
        <p:scale>
          <a:sx n="68" d="100"/>
          <a:sy n="68" d="100"/>
        </p:scale>
        <p:origin x="-17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'[Chart in Microsoft PowerPoint]Absence'!$A$2</c:f>
              <c:strCache>
                <c:ptCount val="1"/>
                <c:pt idx="0">
                  <c:v>Trafford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PowerPoint]Absence'!$B$1:$H$1</c:f>
              <c:strCache>
                <c:ptCount val="7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</c:strCache>
            </c:strRef>
          </c:cat>
          <c:val>
            <c:numRef>
              <c:f>'[Chart in Microsoft PowerPoint]Absence'!$B$2:$H$2</c:f>
              <c:numCache>
                <c:formatCode>General</c:formatCode>
                <c:ptCount val="7"/>
                <c:pt idx="0">
                  <c:v>4.75</c:v>
                </c:pt>
                <c:pt idx="1">
                  <c:v>3.9</c:v>
                </c:pt>
                <c:pt idx="2">
                  <c:v>4.0999999999999996</c:v>
                </c:pt>
                <c:pt idx="3">
                  <c:v>3.3</c:v>
                </c:pt>
                <c:pt idx="4">
                  <c:v>3.5</c:v>
                </c:pt>
                <c:pt idx="5">
                  <c:v>3.6</c:v>
                </c:pt>
                <c:pt idx="6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D5-4856-B079-FC87C8AC2932}"/>
            </c:ext>
          </c:extLst>
        </c:ser>
        <c:ser>
          <c:idx val="1"/>
          <c:order val="1"/>
          <c:tx>
            <c:strRef>
              <c:f>'[Chart in Microsoft PowerPoint]Absence'!$A$3</c:f>
              <c:strCache>
                <c:ptCount val="1"/>
                <c:pt idx="0">
                  <c:v>North West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PowerPoint]Absence'!$B$1:$H$1</c:f>
              <c:strCache>
                <c:ptCount val="7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</c:strCache>
            </c:strRef>
          </c:cat>
          <c:val>
            <c:numRef>
              <c:f>'[Chart in Microsoft PowerPoint]Absence'!$B$3:$H$3</c:f>
              <c:numCache>
                <c:formatCode>General</c:formatCode>
                <c:ptCount val="7"/>
                <c:pt idx="0">
                  <c:v>5.0199999999999996</c:v>
                </c:pt>
                <c:pt idx="1">
                  <c:v>4.2</c:v>
                </c:pt>
                <c:pt idx="2">
                  <c:v>4.5999999999999996</c:v>
                </c:pt>
                <c:pt idx="3">
                  <c:v>3.7</c:v>
                </c:pt>
                <c:pt idx="4">
                  <c:v>4</c:v>
                </c:pt>
                <c:pt idx="5">
                  <c:v>4</c:v>
                </c:pt>
                <c:pt idx="6">
                  <c:v>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D5-4856-B079-FC87C8AC2932}"/>
            </c:ext>
          </c:extLst>
        </c:ser>
        <c:ser>
          <c:idx val="2"/>
          <c:order val="2"/>
          <c:tx>
            <c:strRef>
              <c:f>'[Chart in Microsoft PowerPoint]Absence'!$A$4</c:f>
              <c:strCache>
                <c:ptCount val="1"/>
                <c:pt idx="0">
                  <c:v>England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PowerPoint]Absence'!$B$1:$H$1</c:f>
              <c:strCache>
                <c:ptCount val="7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</c:strCache>
            </c:strRef>
          </c:cat>
          <c:val>
            <c:numRef>
              <c:f>'[Chart in Microsoft PowerPoint]Absence'!$B$4:$H$4</c:f>
              <c:numCache>
                <c:formatCode>General</c:formatCode>
                <c:ptCount val="7"/>
                <c:pt idx="0">
                  <c:v>5.14</c:v>
                </c:pt>
                <c:pt idx="1">
                  <c:v>4.4000000000000004</c:v>
                </c:pt>
                <c:pt idx="2">
                  <c:v>4.7</c:v>
                </c:pt>
                <c:pt idx="3">
                  <c:v>3.9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D5-4856-B079-FC87C8AC2932}"/>
            </c:ext>
          </c:extLst>
        </c:ser>
        <c:ser>
          <c:idx val="3"/>
          <c:order val="3"/>
          <c:tx>
            <c:strRef>
              <c:f>'[Chart in Microsoft PowerPoint]Absence'!$A$5</c:f>
              <c:strCache>
                <c:ptCount val="1"/>
                <c:pt idx="0">
                  <c:v>Kings Road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PowerPoint]Absence'!$B$1:$H$1</c:f>
              <c:strCache>
                <c:ptCount val="7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</c:strCache>
            </c:strRef>
          </c:cat>
          <c:val>
            <c:numRef>
              <c:f>'[Chart in Microsoft PowerPoint]Absence'!$B$5:$H$5</c:f>
              <c:numCache>
                <c:formatCode>General</c:formatCode>
                <c:ptCount val="7"/>
                <c:pt idx="0">
                  <c:v>7.6</c:v>
                </c:pt>
                <c:pt idx="1">
                  <c:v>6.7</c:v>
                </c:pt>
                <c:pt idx="2">
                  <c:v>5.6</c:v>
                </c:pt>
                <c:pt idx="3">
                  <c:v>4.8</c:v>
                </c:pt>
                <c:pt idx="4">
                  <c:v>5</c:v>
                </c:pt>
                <c:pt idx="5">
                  <c:v>5.3</c:v>
                </c:pt>
                <c:pt idx="6">
                  <c:v>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D5-4856-B079-FC87C8AC2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8881016"/>
        <c:axId val="308879056"/>
      </c:lineChart>
      <c:catAx>
        <c:axId val="308881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8879056"/>
        <c:crosses val="autoZero"/>
        <c:auto val="1"/>
        <c:lblAlgn val="ctr"/>
        <c:lblOffset val="100"/>
        <c:noMultiLvlLbl val="0"/>
      </c:catAx>
      <c:valAx>
        <c:axId val="308879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888101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30986481728019E-2"/>
          <c:y val="2.8956152467304628E-2"/>
          <c:w val="0.94924892996823329"/>
          <c:h val="0.83632768000902058"/>
        </c:manualLayout>
      </c:layout>
      <c:lineChart>
        <c:grouping val="standard"/>
        <c:varyColors val="0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England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PowerPoint]Sheet1'!$A$2:$A$8</c:f>
              <c:strCache>
                <c:ptCount val="7"/>
                <c:pt idx="0">
                  <c:v>2011-12</c:v>
                </c:pt>
                <c:pt idx="1">
                  <c:v>2012-13</c:v>
                </c:pt>
                <c:pt idx="2">
                  <c:v>2013-14</c:v>
                </c:pt>
                <c:pt idx="3">
                  <c:v>2014-15</c:v>
                </c:pt>
                <c:pt idx="4">
                  <c:v>2015-16</c:v>
                </c:pt>
                <c:pt idx="5">
                  <c:v>2016-17</c:v>
                </c:pt>
                <c:pt idx="6">
                  <c:v>2017-18</c:v>
                </c:pt>
              </c:strCache>
            </c:strRef>
          </c:cat>
          <c:val>
            <c:numRef>
              <c:f>'[Chart in Microsoft PowerPoint]Sheet1'!$B$2:$B$8</c:f>
              <c:numCache>
                <c:formatCode>General</c:formatCode>
                <c:ptCount val="7"/>
                <c:pt idx="0">
                  <c:v>95.6</c:v>
                </c:pt>
                <c:pt idx="1">
                  <c:v>95.3</c:v>
                </c:pt>
                <c:pt idx="2">
                  <c:v>96.2</c:v>
                </c:pt>
                <c:pt idx="3">
                  <c:v>96</c:v>
                </c:pt>
                <c:pt idx="4">
                  <c:v>96</c:v>
                </c:pt>
                <c:pt idx="5">
                  <c:v>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96-4448-97E6-FF9A509B6521}"/>
            </c:ext>
          </c:extLst>
        </c:ser>
        <c:ser>
          <c:idx val="1"/>
          <c:order val="1"/>
          <c:tx>
            <c:strRef>
              <c:f>'[Chart in Microsoft PowerPoint]Sheet1'!$C$1</c:f>
              <c:strCache>
                <c:ptCount val="1"/>
                <c:pt idx="0">
                  <c:v>North West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PowerPoint]Sheet1'!$A$2:$A$8</c:f>
              <c:strCache>
                <c:ptCount val="7"/>
                <c:pt idx="0">
                  <c:v>2011-12</c:v>
                </c:pt>
                <c:pt idx="1">
                  <c:v>2012-13</c:v>
                </c:pt>
                <c:pt idx="2">
                  <c:v>2013-14</c:v>
                </c:pt>
                <c:pt idx="3">
                  <c:v>2014-15</c:v>
                </c:pt>
                <c:pt idx="4">
                  <c:v>2015-16</c:v>
                </c:pt>
                <c:pt idx="5">
                  <c:v>2016-17</c:v>
                </c:pt>
                <c:pt idx="6">
                  <c:v>2017-18</c:v>
                </c:pt>
              </c:strCache>
            </c:strRef>
          </c:cat>
          <c:val>
            <c:numRef>
              <c:f>'[Chart in Microsoft PowerPoint]Sheet1'!$C$2:$C$8</c:f>
              <c:numCache>
                <c:formatCode>General</c:formatCode>
                <c:ptCount val="7"/>
                <c:pt idx="0">
                  <c:v>95.8</c:v>
                </c:pt>
                <c:pt idx="1">
                  <c:v>95.5</c:v>
                </c:pt>
                <c:pt idx="2">
                  <c:v>96.3</c:v>
                </c:pt>
                <c:pt idx="3">
                  <c:v>96</c:v>
                </c:pt>
                <c:pt idx="4">
                  <c:v>96</c:v>
                </c:pt>
                <c:pt idx="5">
                  <c:v>96.1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96-4448-97E6-FF9A509B6521}"/>
            </c:ext>
          </c:extLst>
        </c:ser>
        <c:ser>
          <c:idx val="2"/>
          <c:order val="2"/>
          <c:tx>
            <c:strRef>
              <c:f>'[Chart in Microsoft PowerPoint]Sheet1'!$D$1</c:f>
              <c:strCache>
                <c:ptCount val="1"/>
                <c:pt idx="0">
                  <c:v>Trafford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PowerPoint]Sheet1'!$A$2:$A$8</c:f>
              <c:strCache>
                <c:ptCount val="7"/>
                <c:pt idx="0">
                  <c:v>2011-12</c:v>
                </c:pt>
                <c:pt idx="1">
                  <c:v>2012-13</c:v>
                </c:pt>
                <c:pt idx="2">
                  <c:v>2013-14</c:v>
                </c:pt>
                <c:pt idx="3">
                  <c:v>2014-15</c:v>
                </c:pt>
                <c:pt idx="4">
                  <c:v>2015-16</c:v>
                </c:pt>
                <c:pt idx="5">
                  <c:v>2016-17</c:v>
                </c:pt>
                <c:pt idx="6">
                  <c:v>2017-18</c:v>
                </c:pt>
              </c:strCache>
            </c:strRef>
          </c:cat>
          <c:val>
            <c:numRef>
              <c:f>'[Chart in Microsoft PowerPoint]Sheet1'!$D$2:$D$8</c:f>
              <c:numCache>
                <c:formatCode>General</c:formatCode>
                <c:ptCount val="7"/>
                <c:pt idx="0">
                  <c:v>96.2</c:v>
                </c:pt>
                <c:pt idx="1">
                  <c:v>95.9</c:v>
                </c:pt>
                <c:pt idx="2">
                  <c:v>96.7</c:v>
                </c:pt>
                <c:pt idx="3">
                  <c:v>96.5</c:v>
                </c:pt>
                <c:pt idx="4">
                  <c:v>96.4</c:v>
                </c:pt>
                <c:pt idx="5">
                  <c:v>96.5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96-4448-97E6-FF9A509B6521}"/>
            </c:ext>
          </c:extLst>
        </c:ser>
        <c:ser>
          <c:idx val="3"/>
          <c:order val="3"/>
          <c:tx>
            <c:strRef>
              <c:f>'[Chart in Microsoft PowerPoint]Sheet1'!$E$1</c:f>
              <c:strCache>
                <c:ptCount val="1"/>
                <c:pt idx="0">
                  <c:v>Kings Road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cat>
            <c:strRef>
              <c:f>'[Chart in Microsoft PowerPoint]Sheet1'!$A$2:$A$8</c:f>
              <c:strCache>
                <c:ptCount val="7"/>
                <c:pt idx="0">
                  <c:v>2011-12</c:v>
                </c:pt>
                <c:pt idx="1">
                  <c:v>2012-13</c:v>
                </c:pt>
                <c:pt idx="2">
                  <c:v>2013-14</c:v>
                </c:pt>
                <c:pt idx="3">
                  <c:v>2014-15</c:v>
                </c:pt>
                <c:pt idx="4">
                  <c:v>2015-16</c:v>
                </c:pt>
                <c:pt idx="5">
                  <c:v>2016-17</c:v>
                </c:pt>
                <c:pt idx="6">
                  <c:v>2017-18</c:v>
                </c:pt>
              </c:strCache>
            </c:strRef>
          </c:cat>
          <c:val>
            <c:numRef>
              <c:f>'[Chart in Microsoft PowerPoint]Sheet1'!$E$2:$E$8</c:f>
              <c:numCache>
                <c:formatCode>General</c:formatCode>
                <c:ptCount val="7"/>
                <c:pt idx="0">
                  <c:v>93.5</c:v>
                </c:pt>
                <c:pt idx="1">
                  <c:v>94</c:v>
                </c:pt>
                <c:pt idx="2">
                  <c:v>95.2</c:v>
                </c:pt>
                <c:pt idx="3">
                  <c:v>95.5</c:v>
                </c:pt>
                <c:pt idx="4">
                  <c:v>94.8</c:v>
                </c:pt>
                <c:pt idx="5">
                  <c:v>94.8</c:v>
                </c:pt>
                <c:pt idx="6">
                  <c:v>95.4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96-4448-97E6-FF9A509B65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8874744"/>
        <c:axId val="308876312"/>
      </c:lineChart>
      <c:catAx>
        <c:axId val="308874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8876312"/>
        <c:crosses val="autoZero"/>
        <c:auto val="1"/>
        <c:lblAlgn val="ctr"/>
        <c:lblOffset val="100"/>
        <c:noMultiLvlLbl val="0"/>
      </c:catAx>
      <c:valAx>
        <c:axId val="308876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88747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2913802891957391"/>
          <c:y val="0.9099026310509446"/>
          <c:w val="0.51482003412050259"/>
          <c:h val="9.0097368949055401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64569-6234-4254-99FF-8E8F39FCB31E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6BA25-E6E1-4864-A8C7-4422773175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881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84100-8998-4819-9A17-B5E2140866BE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98429-81D2-40CC-80A7-B23DF5356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64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itle 3"/>
          <p:cNvSpPr txBox="1">
            <a:spLocks/>
          </p:cNvSpPr>
          <p:nvPr userDrawn="1"/>
        </p:nvSpPr>
        <p:spPr>
          <a:xfrm>
            <a:off x="683568" y="6336704"/>
            <a:ext cx="3600400" cy="521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2800" kern="1200" cap="none" spc="100" baseline="0" dirty="0">
                <a:solidFill>
                  <a:srgbClr val="0080A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GB" sz="1400" kern="1200" cap="none" spc="100" baseline="0" dirty="0" smtClean="0">
                <a:solidFill>
                  <a:schemeClr val="bg1"/>
                </a:solidFill>
                <a:effectLst/>
                <a:latin typeface="Arial" pitchFamily="34" charset="0"/>
                <a:ea typeface="+mj-ea"/>
                <a:cs typeface="Arial" pitchFamily="34" charset="0"/>
              </a:rPr>
              <a:t>Reshaping Trafford Council </a:t>
            </a:r>
            <a:endParaRPr lang="en-GB" sz="1400" kern="1200" cap="none" spc="100" baseline="0" dirty="0">
              <a:solidFill>
                <a:schemeClr val="bg1"/>
              </a:solidFill>
              <a:effectLst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2" descr="\\TCFSH01\3083601$\ProfileData\Desktop\Powerpoint-titl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en-GB" b="1" dirty="0"/>
            </a:lvl1pPr>
          </a:lstStyle>
          <a:p>
            <a:r>
              <a:rPr lang="en-US" dirty="0" smtClean="0"/>
              <a:t>Enter your page title here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533016" cy="4635976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544392" cy="4635976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Enter your page title here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Enter your page title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2960" y="1097280"/>
            <a:ext cx="3605024" cy="315496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1400" b="0" kern="1200" cap="none" spc="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556792"/>
            <a:ext cx="3608834" cy="432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00016" y="1097280"/>
            <a:ext cx="3616400" cy="315496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none" spc="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484784"/>
            <a:ext cx="3616400" cy="4392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Enter your page title here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Enter your page title here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dirty="0" smtClean="0"/>
              <a:t>Enter your page title here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R:\IBU\Corporate\Legal and Democratic Services\Communications\Gary Clarke Folder\FOR KELLY\stationery &amp; branding\Powerpoint-page.png"/>
          <p:cNvPicPr>
            <a:picLocks noChangeAspect="1" noChangeArrowheads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Enter your main title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6416" y="6453336"/>
            <a:ext cx="619944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fld id="{34701467-8080-4B0F-A5CA-AFC855BDE12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3"/>
          <p:cNvSpPr txBox="1">
            <a:spLocks/>
          </p:cNvSpPr>
          <p:nvPr userDrawn="1"/>
        </p:nvSpPr>
        <p:spPr>
          <a:xfrm>
            <a:off x="683568" y="6336704"/>
            <a:ext cx="3600400" cy="521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2800" kern="1200" cap="none" spc="100" baseline="0" dirty="0">
                <a:solidFill>
                  <a:srgbClr val="0080A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GB" sz="1400" kern="1200" cap="none" spc="100" baseline="0" dirty="0" smtClean="0">
                <a:solidFill>
                  <a:schemeClr val="bg1"/>
                </a:solidFill>
                <a:effectLst/>
                <a:latin typeface="Arial" pitchFamily="34" charset="0"/>
                <a:ea typeface="+mj-ea"/>
                <a:cs typeface="Arial" pitchFamily="34" charset="0"/>
              </a:rPr>
              <a:t>Subtitle</a:t>
            </a:r>
            <a:endParaRPr lang="en-GB" sz="1400" kern="1200" cap="none" spc="100" baseline="0" dirty="0">
              <a:solidFill>
                <a:schemeClr val="bg1"/>
              </a:solidFill>
              <a:effectLst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6" r:id="rId3"/>
    <p:sldLayoutId id="2147483857" r:id="rId4"/>
    <p:sldLayoutId id="2147483858" r:id="rId5"/>
    <p:sldLayoutId id="2147483859" r:id="rId6"/>
    <p:sldLayoutId id="2147483862" r:id="rId7"/>
    <p:sldLayoutId id="2147483863" r:id="rId8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 cap="none" spc="100" baseline="0">
          <a:solidFill>
            <a:srgbClr val="0080A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800" b="1" kern="1200">
          <a:solidFill>
            <a:schemeClr val="accent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accent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accent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accent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accent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0" y="5445224"/>
            <a:ext cx="8780572" cy="548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none" spc="100" baseline="0">
                <a:solidFill>
                  <a:srgbClr val="0080A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>
              <a:defRPr/>
            </a:pPr>
            <a:r>
              <a:rPr lang="en-GB" sz="4000" b="1" spc="0" dirty="0" smtClean="0"/>
              <a:t>Improving Attendance</a:t>
            </a:r>
            <a:endParaRPr lang="en-GB" sz="4000" spc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4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980728"/>
            <a:ext cx="4813250" cy="52086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3200" dirty="0"/>
              <a:t>Puts considerable demands on the teacher to get the child to ‘catch up’.</a:t>
            </a:r>
          </a:p>
          <a:p>
            <a:pPr>
              <a:lnSpc>
                <a:spcPct val="80000"/>
              </a:lnSpc>
            </a:pPr>
            <a:endParaRPr lang="en-GB" altLang="en-US" sz="32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3200" dirty="0"/>
              <a:t>Can be a distraction for others </a:t>
            </a:r>
            <a:r>
              <a:rPr lang="en-GB" altLang="en-US" sz="3200" dirty="0" smtClean="0"/>
              <a:t>in the classroom.</a:t>
            </a:r>
            <a:endParaRPr lang="en-GB" altLang="en-US" sz="32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32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3200" dirty="0"/>
              <a:t>Can affect the achievements of others in </a:t>
            </a:r>
            <a:r>
              <a:rPr lang="en-GB" altLang="en-US" sz="3200" dirty="0" smtClean="0"/>
              <a:t>the class</a:t>
            </a:r>
            <a:r>
              <a:rPr lang="en-GB" altLang="en-US" sz="3200" dirty="0"/>
              <a:t>. </a:t>
            </a:r>
          </a:p>
          <a:p>
            <a:endParaRPr lang="en-GB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260648"/>
            <a:ext cx="8208912" cy="548640"/>
          </a:xfrm>
        </p:spPr>
        <p:txBody>
          <a:bodyPr/>
          <a:lstStyle/>
          <a:p>
            <a:r>
              <a:rPr lang="en-GB" dirty="0" smtClean="0"/>
              <a:t>Absence &amp; Lateness affects the whole class</a:t>
            </a:r>
            <a:endParaRPr lang="en-GB" dirty="0"/>
          </a:p>
        </p:txBody>
      </p:sp>
      <p:pic>
        <p:nvPicPr>
          <p:cNvPr id="6" name="Picture 5" descr="MCj043616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794" y="1700808"/>
            <a:ext cx="3395662" cy="37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64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 there a problem?</a:t>
            </a:r>
            <a:endParaRPr lang="en-GB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>
          <a:xfrm>
            <a:off x="466476" y="1052513"/>
            <a:ext cx="8281988" cy="4968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800" b="1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552450">
              <a:spcBef>
                <a:spcPts val="600"/>
              </a:spcBef>
              <a:buClr>
                <a:srgbClr val="CC0066"/>
              </a:buClr>
              <a:buFont typeface="Wingdings" pitchFamily="2" charset="2"/>
              <a:buChar char="ü"/>
              <a:tabLst>
                <a:tab pos="377825" algn="l"/>
              </a:tabLst>
            </a:pPr>
            <a:r>
              <a:rPr lang="en-GB" altLang="en-US" sz="3200" b="1" dirty="0" smtClean="0"/>
              <a:t>Absence reduces learning time </a:t>
            </a:r>
          </a:p>
          <a:p>
            <a:pPr lvl="1" indent="-552450">
              <a:spcBef>
                <a:spcPts val="600"/>
              </a:spcBef>
              <a:buClr>
                <a:srgbClr val="CC0066"/>
              </a:buClr>
              <a:buFont typeface="Wingdings" pitchFamily="2" charset="2"/>
              <a:buChar char="ü"/>
              <a:tabLst>
                <a:tab pos="377825" algn="l"/>
              </a:tabLst>
            </a:pPr>
            <a:r>
              <a:rPr lang="en-GB" altLang="en-US" sz="3200" b="1" dirty="0" smtClean="0"/>
              <a:t>Regular attendance is a critical factor  	  in raising levels of achievement</a:t>
            </a:r>
          </a:p>
          <a:p>
            <a:pPr lvl="1" indent="-552450">
              <a:spcBef>
                <a:spcPts val="600"/>
              </a:spcBef>
              <a:buClr>
                <a:srgbClr val="CC0066"/>
              </a:buClr>
              <a:buFont typeface="Wingdings" pitchFamily="2" charset="2"/>
              <a:buChar char="ü"/>
              <a:tabLst>
                <a:tab pos="377825" algn="l"/>
              </a:tabLst>
            </a:pPr>
            <a:r>
              <a:rPr lang="en-GB" altLang="en-US" sz="3200" b="1" dirty="0" smtClean="0"/>
              <a:t>Good attendance improves young 	 	  peoples self esteem and emotional  	  well-being</a:t>
            </a:r>
          </a:p>
          <a:p>
            <a:pPr lvl="1" indent="-552450">
              <a:spcBef>
                <a:spcPts val="600"/>
              </a:spcBef>
              <a:buClr>
                <a:srgbClr val="CC0066"/>
              </a:buClr>
              <a:buFont typeface="Wingdings" pitchFamily="2" charset="2"/>
              <a:buChar char="ü"/>
              <a:tabLst>
                <a:tab pos="377825" algn="l"/>
              </a:tabLst>
            </a:pPr>
            <a:r>
              <a:rPr lang="en-GB" altLang="en-US" sz="3200" b="1" dirty="0" smtClean="0"/>
              <a:t>Pupils recognise attendance impacts 	  on their achievements and happiness 	  in school</a:t>
            </a:r>
          </a:p>
        </p:txBody>
      </p:sp>
    </p:spTree>
    <p:extLst>
      <p:ext uri="{BB962C8B-B14F-4D97-AF65-F5344CB8AC3E}">
        <p14:creationId xmlns:p14="http://schemas.microsoft.com/office/powerpoint/2010/main" val="278597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100628"/>
            <a:ext cx="8640960" cy="4992668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3200" dirty="0" smtClean="0"/>
              <a:t>School has Admissions and Attendance Registers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3200" dirty="0" smtClean="0"/>
              <a:t>Ensure appropriate attendance data is available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3200" dirty="0" smtClean="0"/>
              <a:t>Agreeing a policy for managing school attendance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3200" dirty="0" smtClean="0"/>
              <a:t>Ensure statutory guidance on children missing education is adhered to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3200" dirty="0" smtClean="0"/>
              <a:t>Setting school day start &amp; finishing times</a:t>
            </a:r>
          </a:p>
          <a:p>
            <a:endParaRPr lang="en-GB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Governor Responsibilities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8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Statutory Regulations</a:t>
            </a:r>
            <a:endParaRPr lang="en-GB" dirty="0"/>
          </a:p>
        </p:txBody>
      </p:sp>
      <p:sp>
        <p:nvSpPr>
          <p:cNvPr id="5" name="Rectangle 3"/>
          <p:cNvSpPr>
            <a:spLocks noGrp="1"/>
          </p:cNvSpPr>
          <p:nvPr>
            <p:ph idx="1"/>
          </p:nvPr>
        </p:nvSpPr>
        <p:spPr>
          <a:xfrm>
            <a:off x="323528" y="1412777"/>
            <a:ext cx="8208912" cy="475307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en-GB" altLang="en-US" sz="3600" b="1" dirty="0" smtClean="0"/>
              <a:t>Schools to ensure 190 days (380 sessions) education is available to all registered pupils.</a:t>
            </a:r>
          </a:p>
          <a:p>
            <a:pPr eaLnBrk="1" hangingPunct="1"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en-GB" altLang="en-US" sz="3600" b="1" dirty="0" smtClean="0"/>
              <a:t>Registers to be marked twice daily</a:t>
            </a:r>
          </a:p>
          <a:p>
            <a:pPr lvl="4">
              <a:lnSpc>
                <a:spcPct val="90000"/>
              </a:lnSpc>
              <a:buClr>
                <a:srgbClr val="CC0000"/>
              </a:buClr>
              <a:buFont typeface="Wingdings" panose="05000000000000000000" pitchFamily="2" charset="2"/>
              <a:buChar char="ü"/>
            </a:pPr>
            <a:r>
              <a:rPr lang="en-GB" altLang="en-US" sz="3600" b="1" dirty="0" smtClean="0"/>
              <a:t>Accurately maintained</a:t>
            </a:r>
          </a:p>
          <a:p>
            <a:pPr lvl="4">
              <a:lnSpc>
                <a:spcPct val="90000"/>
              </a:lnSpc>
              <a:buClr>
                <a:srgbClr val="CC0000"/>
              </a:buClr>
              <a:buFont typeface="Wingdings" panose="05000000000000000000" pitchFamily="2" charset="2"/>
              <a:buChar char="ü"/>
            </a:pPr>
            <a:r>
              <a:rPr lang="en-GB" altLang="en-US" sz="3600" b="1" dirty="0" smtClean="0"/>
              <a:t>Closed after 30 minutes</a:t>
            </a:r>
          </a:p>
          <a:p>
            <a:pPr eaLnBrk="1" hangingPunct="1">
              <a:lnSpc>
                <a:spcPct val="90000"/>
              </a:lnSpc>
              <a:buClr>
                <a:srgbClr val="00FF00"/>
              </a:buClr>
              <a:buFontTx/>
              <a:buNone/>
            </a:pPr>
            <a:endParaRPr lang="en-GB" altLang="en-US" b="1" dirty="0" smtClean="0"/>
          </a:p>
          <a:p>
            <a:pPr eaLnBrk="1" hangingPunct="1">
              <a:lnSpc>
                <a:spcPct val="90000"/>
              </a:lnSpc>
              <a:buClr>
                <a:srgbClr val="00FF00"/>
              </a:buClr>
              <a:buFont typeface="Wingdings" pitchFamily="2" charset="2"/>
              <a:buChar char="Ø"/>
            </a:pPr>
            <a:endParaRPr lang="en-GB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96688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Registration</a:t>
            </a:r>
            <a:endParaRPr lang="en-GB" dirty="0"/>
          </a:p>
        </p:txBody>
      </p:sp>
      <p:pic>
        <p:nvPicPr>
          <p:cNvPr id="6" name="Picture 8" descr="2224folderproof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882047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1196752"/>
            <a:ext cx="6984776" cy="5112568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b="1" dirty="0" smtClean="0"/>
              <a:t>Legal Document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dirty="0" smtClean="0"/>
              <a:t>Registration Regulations</a:t>
            </a:r>
            <a:endParaRPr lang="en-GB" altLang="en-US" sz="4400" b="1" dirty="0" smtClean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b="1" dirty="0" smtClean="0"/>
              <a:t>Marked </a:t>
            </a:r>
            <a:r>
              <a:rPr lang="en-GB" altLang="en-US" sz="4400" dirty="0" smtClean="0"/>
              <a:t>twice daily</a:t>
            </a:r>
            <a:endParaRPr lang="en-GB" altLang="en-US" sz="4400" b="1" dirty="0" smtClean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b="1" dirty="0" smtClean="0"/>
              <a:t>Correct Coding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b="1" dirty="0" smtClean="0"/>
              <a:t>First Day Contacts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dirty="0"/>
              <a:t>Unauthorised Absence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b="1" dirty="0" smtClean="0"/>
              <a:t>Persistent Absence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b="1" dirty="0" smtClean="0"/>
              <a:t>Safeguarding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400" b="1" dirty="0" err="1" smtClean="0"/>
              <a:t>DfE</a:t>
            </a:r>
            <a:r>
              <a:rPr lang="en-GB" altLang="en-US" sz="4400" b="1" dirty="0" smtClean="0"/>
              <a:t> 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1804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316652"/>
            <a:ext cx="8064896" cy="4704636"/>
          </a:xfrm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3000" dirty="0" smtClean="0"/>
              <a:t>Overall absence &amp; persistent absence rates for all pupils, and for different groups in relation to national figures for all pupils.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3000" dirty="0" smtClean="0"/>
              <a:t>The extent to which low attenders are improving their attendance over time &amp; whether attendance is consistently low (&lt;10%)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3000" dirty="0" smtClean="0"/>
              <a:t>Punctuality in arriving at school and at lessons</a:t>
            </a:r>
            <a:endParaRPr lang="en-GB" sz="3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Ofsted Inspection Considerations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06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72636"/>
            <a:ext cx="8568952" cy="492066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Attendance historically below National Average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Attendance declining over past 3 years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Persistent absence increasing in past 3 years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Attendance tracked effectively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Good use of family support, EWO &amp; Attendance Officer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Highlighted Holidays &amp; religious observance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Leadership Team Proactively engage parents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L A Review of attendance practices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Current Data shows attendance improvement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Persistent absence dropping</a:t>
            </a:r>
            <a:endParaRPr lang="en-GB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Short Inspection – January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34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Absence Data 2010-11 to 2016-17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815367"/>
              </p:ext>
            </p:extLst>
          </p:nvPr>
        </p:nvGraphicFramePr>
        <p:xfrm>
          <a:off x="323528" y="1124744"/>
          <a:ext cx="842493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2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Attendance </a:t>
            </a:r>
            <a:r>
              <a:rPr lang="en-GB" dirty="0"/>
              <a:t>Data </a:t>
            </a:r>
            <a:r>
              <a:rPr lang="en-GB" dirty="0" smtClean="0"/>
              <a:t>2011-12 </a:t>
            </a:r>
            <a:r>
              <a:rPr lang="en-GB" dirty="0"/>
              <a:t>to 2016-17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250683"/>
              </p:ext>
            </p:extLst>
          </p:nvPr>
        </p:nvGraphicFramePr>
        <p:xfrm>
          <a:off x="323528" y="1196752"/>
          <a:ext cx="84969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028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388660"/>
            <a:ext cx="8064896" cy="4200580"/>
          </a:xfrm>
        </p:spPr>
        <p:txBody>
          <a:bodyPr>
            <a:noAutofit/>
          </a:bodyPr>
          <a:lstStyle/>
          <a:p>
            <a:pPr algn="ctr"/>
            <a:r>
              <a:rPr lang="en-GB" altLang="en-US" sz="6000" dirty="0"/>
              <a:t>What are the reasons that lead to pupil absence </a:t>
            </a:r>
            <a:r>
              <a:rPr lang="en-GB" altLang="en-US" sz="6000" dirty="0" smtClean="0"/>
              <a:t>from</a:t>
            </a:r>
          </a:p>
          <a:p>
            <a:pPr algn="ctr"/>
            <a:r>
              <a:rPr lang="en-GB" altLang="en-US" sz="6000" dirty="0" smtClean="0"/>
              <a:t>Kings Road?</a:t>
            </a:r>
            <a:endParaRPr lang="en-GB" altLang="en-US" sz="6000" dirty="0"/>
          </a:p>
          <a:p>
            <a:pPr algn="ctr"/>
            <a:endParaRPr lang="en-GB" sz="6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Barriers to Attendance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1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Improving Attendance</a:t>
            </a:r>
            <a:endParaRPr lang="en-GB" dirty="0"/>
          </a:p>
        </p:txBody>
      </p:sp>
      <p:pic>
        <p:nvPicPr>
          <p:cNvPr id="5" name="Picture 8" descr="2224folderproof_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0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11560" y="1557858"/>
            <a:ext cx="8136904" cy="251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800" b="1" dirty="0">
                <a:cs typeface="Arial" charset="0"/>
              </a:rPr>
              <a:t>Improving outcomes for Children &amp; Young People by improving attendance.</a:t>
            </a:r>
            <a:endParaRPr lang="en-US" altLang="en-US" sz="4800" b="1" dirty="0">
              <a:cs typeface="Arial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99592" y="4508500"/>
            <a:ext cx="3276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000" b="1" i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Alan Cogswell</a:t>
            </a:r>
          </a:p>
          <a:p>
            <a:pPr eaLnBrk="1" hangingPunct="1">
              <a:buFontTx/>
              <a:buNone/>
            </a:pPr>
            <a:r>
              <a:rPr lang="en-GB" altLang="en-US" sz="2000" b="1" i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Education Welfare Officer</a:t>
            </a:r>
          </a:p>
          <a:p>
            <a:pPr eaLnBrk="1" hangingPunct="1">
              <a:buFontTx/>
              <a:buNone/>
            </a:pPr>
            <a:r>
              <a:rPr lang="en-GB" altLang="en-US" sz="2000" b="1" i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Trafford CYPS</a:t>
            </a:r>
            <a:endParaRPr lang="en-US" altLang="en-US" sz="2000" b="1" i="1" dirty="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98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Reasons for Absence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788602"/>
              </p:ext>
            </p:extLst>
          </p:nvPr>
        </p:nvGraphicFramePr>
        <p:xfrm>
          <a:off x="467544" y="1268760"/>
          <a:ext cx="8280921" cy="333756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8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5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07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1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r>
                        <a:rPr lang="en-GB" baseline="0" dirty="0" smtClean="0"/>
                        <a:t> - 2017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2017 - 2018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Reason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Sessions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%age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%age of Abs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Sessions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%age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%age of Abs</a:t>
                      </a:r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Illness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6201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3.05%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55.2%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3144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3.02%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66.8%</a:t>
                      </a:r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Medical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125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0.06%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1.1%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76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0.07%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1.6%</a:t>
                      </a:r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Religious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1519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0.74%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13.5%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51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0.05%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1.1%</a:t>
                      </a:r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Holiday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2126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1.05%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18.9%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979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0.94%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20.7%</a:t>
                      </a:r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U Late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34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10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err="1" smtClean="0"/>
                        <a:t>Unauth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423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0.21%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3.78%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485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0.47%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10.3%</a:t>
                      </a:r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Other </a:t>
                      </a:r>
                      <a:r>
                        <a:rPr lang="en-GB" sz="1600" b="1" dirty="0" err="1" smtClean="0"/>
                        <a:t>Circ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781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0.39%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6.6%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82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0.08%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1.73</a:t>
                      </a:r>
                      <a:endParaRPr lang="en-GB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775529"/>
              </p:ext>
            </p:extLst>
          </p:nvPr>
        </p:nvGraphicFramePr>
        <p:xfrm>
          <a:off x="611560" y="5301208"/>
          <a:ext cx="8136903" cy="37084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289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2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24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Lates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1941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920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72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20940" cy="548640"/>
          </a:xfrm>
        </p:spPr>
        <p:txBody>
          <a:bodyPr/>
          <a:lstStyle/>
          <a:p>
            <a:r>
              <a:rPr lang="en-GB" dirty="0" smtClean="0"/>
              <a:t>The Issues 2016 - 17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282689"/>
              </p:ext>
            </p:extLst>
          </p:nvPr>
        </p:nvGraphicFramePr>
        <p:xfrm>
          <a:off x="395536" y="1268760"/>
          <a:ext cx="7114969" cy="430820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04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Issue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2016-17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2017-18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6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Pupils who were 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80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24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Sessions (half days) missed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11224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4725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2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Sessions lost due to Holidays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2126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979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Pupils on term-time Holiday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1124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61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Pupil sessions late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1975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930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Religious Observance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1519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b="1" dirty="0" smtClean="0"/>
                        <a:t>51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6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50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Positives 2017 - 2018</a:t>
            </a:r>
            <a:endParaRPr lang="en-GB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9552" y="1339850"/>
            <a:ext cx="8208912" cy="43211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b="1" dirty="0" smtClean="0"/>
              <a:t> 101 Pupils 100% Attendance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b="1" dirty="0" smtClean="0"/>
              <a:t> 377 Pupils Attendance 95%+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b="1" dirty="0" smtClean="0"/>
              <a:t> 318 Pupils Never Late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b="1" dirty="0" smtClean="0"/>
              <a:t>95.3% Attendance Improving</a:t>
            </a:r>
          </a:p>
        </p:txBody>
      </p:sp>
    </p:spTree>
    <p:extLst>
      <p:ext uri="{BB962C8B-B14F-4D97-AF65-F5344CB8AC3E}">
        <p14:creationId xmlns:p14="http://schemas.microsoft.com/office/powerpoint/2010/main" val="423895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the Children say. . .</a:t>
            </a:r>
            <a:endParaRPr lang="en-GB" dirty="0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2267744" y="3933056"/>
            <a:ext cx="224897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GB" altLang="en-US" sz="2000" b="1" i="1" dirty="0">
                <a:latin typeface="Tahoma" pitchFamily="34" charset="0"/>
              </a:rPr>
              <a:t>“I don’t like it when I’ve missed a maths </a:t>
            </a:r>
            <a:r>
              <a:rPr lang="en-GB" altLang="en-US" sz="2000" b="1" i="1" dirty="0" smtClean="0">
                <a:latin typeface="Tahoma" pitchFamily="34" charset="0"/>
              </a:rPr>
              <a:t>lesson because </a:t>
            </a:r>
            <a:r>
              <a:rPr lang="en-GB" altLang="en-US" sz="2000" b="1" i="1" dirty="0">
                <a:latin typeface="Tahoma" pitchFamily="34" charset="0"/>
              </a:rPr>
              <a:t>I’m not good at maths.”</a:t>
            </a:r>
          </a:p>
        </p:txBody>
      </p:sp>
      <p:pic>
        <p:nvPicPr>
          <p:cNvPr id="9" name="Picture 15" descr="C:\Program Files\Microsoft Office\Clipart\standard\stddir1\BD07205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4"/>
            <a:ext cx="2184400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C:\Program Files\Microsoft Office\Clipart\standard\stddir1\BD07226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785" y="3163416"/>
            <a:ext cx="1404391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C:\Program Files\Microsoft Office\Clipart\standard\stddir3\PE01070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228" y="1110507"/>
            <a:ext cx="11080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4684898" y="965686"/>
            <a:ext cx="2421012" cy="1869475"/>
          </a:xfrm>
          <a:prstGeom prst="wedgeRoundRectCallout">
            <a:avLst>
              <a:gd name="adj1" fmla="val 78945"/>
              <a:gd name="adj2" fmla="val -2041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756906" y="1080835"/>
            <a:ext cx="23490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b="1" dirty="0">
                <a:latin typeface="Lucida Handwriting" pitchFamily="66" charset="0"/>
              </a:rPr>
              <a:t>“ I’ve missed so much  school  this term.  I </a:t>
            </a:r>
            <a:r>
              <a:rPr lang="en-GB" altLang="en-US" b="1" dirty="0" smtClean="0">
                <a:latin typeface="Lucida Handwriting" pitchFamily="66" charset="0"/>
              </a:rPr>
              <a:t> am behind in my English reading and writing”</a:t>
            </a:r>
            <a:endParaRPr lang="en-GB" altLang="en-US" b="1" dirty="0">
              <a:latin typeface="Lucida Handwriting" pitchFamily="66" charset="0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2154846" y="3675063"/>
            <a:ext cx="2561170" cy="2346225"/>
          </a:xfrm>
          <a:prstGeom prst="wedgeEllipseCallout">
            <a:avLst>
              <a:gd name="adj1" fmla="val -82111"/>
              <a:gd name="adj2" fmla="val -135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</p:txBody>
      </p:sp>
      <p:pic>
        <p:nvPicPr>
          <p:cNvPr id="1026" name="Picture 2" descr="C:\Users\78732\appdata\local\microsoft\windows\temporary internet files\IE\V4U5QZZA\stock-vector-school-boy-cartoon-walking-204036907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12243"/>
            <a:ext cx="1314672" cy="15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loud Callout 11"/>
          <p:cNvSpPr/>
          <p:nvPr/>
        </p:nvSpPr>
        <p:spPr>
          <a:xfrm>
            <a:off x="1547664" y="1110507"/>
            <a:ext cx="2268252" cy="2174477"/>
          </a:xfrm>
          <a:prstGeom prst="cloudCallout">
            <a:avLst>
              <a:gd name="adj1" fmla="val -58081"/>
              <a:gd name="adj2" fmla="val -4418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latin typeface="Bradley Hand ITC" panose="03070402050302030203" pitchFamily="66" charset="0"/>
              </a:rPr>
              <a:t>I like to get to school early to play with my friends</a:t>
            </a:r>
            <a:endParaRPr lang="en-GB" sz="2000" b="1" dirty="0">
              <a:latin typeface="Bradley Hand ITC" panose="03070402050302030203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6407969" y="3356992"/>
            <a:ext cx="2628527" cy="2448272"/>
          </a:xfrm>
          <a:prstGeom prst="wedgeEllipseCallout">
            <a:avLst>
              <a:gd name="adj1" fmla="val -75095"/>
              <a:gd name="adj2" fmla="val -32484"/>
            </a:avLst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 smtClean="0">
                <a:solidFill>
                  <a:srgbClr val="FFFF00"/>
                </a:solidFill>
              </a:rPr>
              <a:t>I have 100% attendance and  I’m good at English, Maths &amp; Science.</a:t>
            </a:r>
            <a:endParaRPr lang="en-GB" sz="2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2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 rot="20624650">
            <a:off x="822960" y="1460341"/>
            <a:ext cx="7520940" cy="3579849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3200" dirty="0" smtClean="0"/>
              <a:t>To improve overall attendance during the academic year to 95.8%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3200" dirty="0" smtClean="0"/>
              <a:t>To reduce the number of PA pupils to less than 4</a:t>
            </a:r>
            <a:r>
              <a:rPr lang="en-GB" sz="3200" dirty="0"/>
              <a:t>5</a:t>
            </a:r>
            <a:endParaRPr lang="en-GB" sz="3200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3200" dirty="0" smtClean="0"/>
              <a:t>To reduce late arrivals by 50%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3200" dirty="0" smtClean="0"/>
              <a:t>To reduce holidays in term-time by 40%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3200" dirty="0" smtClean="0"/>
              <a:t>To establish future arrangements for Religious Observance </a:t>
            </a:r>
            <a:endParaRPr lang="en-GB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Challenge for 2018-19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03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Early Interventions</a:t>
            </a:r>
            <a:endParaRPr lang="en-GB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7704137" cy="5040312"/>
          </a:xfrm>
        </p:spPr>
        <p:txBody>
          <a:bodyPr>
            <a:normAutofit/>
          </a:bodyPr>
          <a:lstStyle/>
          <a:p>
            <a:pPr algn="just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3200" b="1" dirty="0" smtClean="0"/>
              <a:t>Monitoring of pupil absence</a:t>
            </a:r>
          </a:p>
          <a:p>
            <a:pPr algn="just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3200" b="1" dirty="0" smtClean="0"/>
              <a:t>First day of absence telephone calls</a:t>
            </a:r>
          </a:p>
          <a:p>
            <a:pPr algn="just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3200" b="1" dirty="0" smtClean="0"/>
              <a:t>Staged absence letters</a:t>
            </a:r>
          </a:p>
          <a:p>
            <a:pPr algn="just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3200" b="1" dirty="0" smtClean="0"/>
              <a:t>Meeting with parents</a:t>
            </a:r>
          </a:p>
          <a:p>
            <a:pPr algn="just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3200" b="1" dirty="0" smtClean="0"/>
              <a:t>Attendance Action Plan</a:t>
            </a:r>
          </a:p>
          <a:p>
            <a:pPr algn="just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3200" b="1" dirty="0" smtClean="0"/>
              <a:t>Referral to Support Services</a:t>
            </a:r>
          </a:p>
          <a:p>
            <a:pPr algn="just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3200" b="1" dirty="0" smtClean="0"/>
              <a:t>Legal Sanctions</a:t>
            </a:r>
            <a:endParaRPr lang="en-US" alt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83122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908720"/>
            <a:ext cx="8352928" cy="5256584"/>
          </a:xfrm>
        </p:spPr>
        <p:txBody>
          <a:bodyPr>
            <a:no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4000" dirty="0" smtClean="0"/>
              <a:t>If a pupil is not in School he/she is </a:t>
            </a:r>
            <a:r>
              <a:rPr lang="en-GB" sz="4000" dirty="0" smtClean="0">
                <a:solidFill>
                  <a:srgbClr val="FF0000"/>
                </a:solidFill>
              </a:rPr>
              <a:t>not learning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4000" dirty="0" smtClean="0"/>
              <a:t>Parents are </a:t>
            </a:r>
            <a:r>
              <a:rPr lang="en-GB" sz="4000" dirty="0" smtClean="0">
                <a:solidFill>
                  <a:srgbClr val="FF0000"/>
                </a:solidFill>
              </a:rPr>
              <a:t>responsible</a:t>
            </a:r>
            <a:r>
              <a:rPr lang="en-GB" sz="4000" dirty="0" smtClean="0"/>
              <a:t> for their children's attendance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4000" dirty="0" smtClean="0"/>
              <a:t>Absence could be a </a:t>
            </a:r>
            <a:r>
              <a:rPr lang="en-GB" sz="4000" dirty="0" smtClean="0">
                <a:solidFill>
                  <a:srgbClr val="FF0000"/>
                </a:solidFill>
              </a:rPr>
              <a:t>safeguarding</a:t>
            </a:r>
            <a:r>
              <a:rPr lang="en-GB" sz="4000" dirty="0" smtClean="0"/>
              <a:t> concern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4000" dirty="0" smtClean="0"/>
              <a:t>Improving attendance is </a:t>
            </a:r>
            <a:r>
              <a:rPr lang="en-GB" sz="4000" dirty="0" smtClean="0">
                <a:solidFill>
                  <a:srgbClr val="FF0000"/>
                </a:solidFill>
              </a:rPr>
              <a:t>EVERYBODY’S</a:t>
            </a:r>
            <a:r>
              <a:rPr lang="en-GB" sz="4000" dirty="0" smtClean="0"/>
              <a:t> responsibility</a:t>
            </a:r>
            <a:endParaRPr lang="en-GB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46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Conclusion</a:t>
            </a:r>
            <a:endParaRPr lang="en-GB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4459" y="1284833"/>
            <a:ext cx="727392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n-GB" altLang="en-US" sz="4000" b="1" dirty="0">
                <a:latin typeface="Comic Sans MS" pitchFamily="66" charset="0"/>
              </a:rPr>
              <a:t>Pupils who fail to attend school regularly experience educational disadvantage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GB" altLang="en-US" sz="4000" b="1" dirty="0">
                <a:latin typeface="Comic Sans MS" pitchFamily="66" charset="0"/>
              </a:rPr>
              <a:t>and their future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GB" altLang="en-US" sz="4000" b="1" dirty="0">
                <a:latin typeface="Comic Sans MS" pitchFamily="66" charset="0"/>
              </a:rPr>
              <a:t>life prospects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GB" altLang="en-US" sz="4000" b="1" dirty="0">
                <a:latin typeface="Comic Sans MS" pitchFamily="66" charset="0"/>
              </a:rPr>
              <a:t>are impaired.</a:t>
            </a:r>
          </a:p>
        </p:txBody>
      </p:sp>
      <p:pic>
        <p:nvPicPr>
          <p:cNvPr id="6" name="Picture 4" descr="C:\Documents and Settings\powella\Application Data\Microsoft\Media Catalog\Cartoon-House-and-Childr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09813"/>
            <a:ext cx="3527425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43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Stages of Intervention</a:t>
            </a:r>
            <a:endParaRPr lang="en-GB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987824" y="1484784"/>
            <a:ext cx="5904656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FontTx/>
              <a:buNone/>
            </a:pPr>
            <a:r>
              <a:rPr lang="en-GB" altLang="en-US" sz="3600" b="1" dirty="0">
                <a:solidFill>
                  <a:srgbClr val="0D0D0D"/>
                </a:solidFill>
                <a:latin typeface="Times New Roman" pitchFamily="18" charset="0"/>
              </a:rPr>
              <a:t>	Family Intervention strategies &amp; EWO support</a:t>
            </a:r>
            <a:r>
              <a:rPr lang="en-GB" altLang="en-US" sz="2400" dirty="0"/>
              <a:t> </a:t>
            </a:r>
            <a:endParaRPr lang="en-GB" altLang="en-US" sz="3600" b="1" dirty="0">
              <a:solidFill>
                <a:srgbClr val="0D0D0D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en-GB" altLang="en-US" sz="3600" b="1" dirty="0">
                <a:solidFill>
                  <a:srgbClr val="0D0D0D"/>
                </a:solidFill>
                <a:latin typeface="Times New Roman" pitchFamily="18" charset="0"/>
              </a:rPr>
              <a:t>	</a:t>
            </a:r>
            <a:r>
              <a:rPr lang="en-GB" altLang="en-US" sz="3600" b="1" dirty="0">
                <a:solidFill>
                  <a:srgbClr val="262673"/>
                </a:solidFill>
                <a:latin typeface="Times New Roman" pitchFamily="18" charset="0"/>
              </a:rPr>
              <a:t>School action to advise, support &amp; challenge parents</a:t>
            </a:r>
          </a:p>
          <a:p>
            <a:pPr>
              <a:buFontTx/>
              <a:buNone/>
            </a:pPr>
            <a:r>
              <a:rPr lang="en-GB" altLang="en-US" sz="3600" b="1" dirty="0">
                <a:solidFill>
                  <a:srgbClr val="0D0D0D"/>
                </a:solidFill>
                <a:latin typeface="Times New Roman" pitchFamily="18" charset="0"/>
              </a:rPr>
              <a:t>	</a:t>
            </a:r>
            <a:r>
              <a:rPr lang="en-GB" altLang="en-US" sz="3600" b="1" dirty="0">
                <a:solidFill>
                  <a:srgbClr val="009900"/>
                </a:solidFill>
                <a:latin typeface="Times New Roman" pitchFamily="18" charset="0"/>
              </a:rPr>
              <a:t>Pupils not at risk of being in target group</a:t>
            </a:r>
            <a:endParaRPr lang="en-US" altLang="en-US" sz="3600" b="1" dirty="0">
              <a:solidFill>
                <a:srgbClr val="009900"/>
              </a:solidFill>
              <a:latin typeface="Times New Roman" pitchFamily="18" charset="0"/>
            </a:endParaRPr>
          </a:p>
        </p:txBody>
      </p:sp>
      <p:pic>
        <p:nvPicPr>
          <p:cNvPr id="6" name="Picture 2" descr="C:\Users\78732\AppData\Local\Microsoft\Windows\Temporary Internet Files\Content.IE5\V0BNXOY1\MC900432651[2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1341438"/>
            <a:ext cx="3600451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48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Punctuality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79712" y="1989138"/>
            <a:ext cx="6769001" cy="316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800" b="1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dirty="0" smtClean="0"/>
              <a:t>Marking of Registers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dirty="0" smtClean="0"/>
              <a:t>Lesson time lost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dirty="0" smtClean="0"/>
              <a:t>Registration Regulations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GB" altLang="en-US" sz="4000" dirty="0" smtClean="0"/>
              <a:t>Unauthorised Absence</a:t>
            </a:r>
          </a:p>
          <a:p>
            <a:endParaRPr lang="en-GB" altLang="en-US" sz="4000" dirty="0" smtClean="0"/>
          </a:p>
          <a:p>
            <a:endParaRPr lang="en-GB" altLang="en-US" sz="4000" dirty="0" smtClean="0"/>
          </a:p>
        </p:txBody>
      </p:sp>
      <p:pic>
        <p:nvPicPr>
          <p:cNvPr id="6" name="Picture 8" descr="2224folderproof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736"/>
            <a:ext cx="1657350" cy="496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16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544294" y="980727"/>
            <a:ext cx="8204170" cy="2376265"/>
          </a:xfrm>
        </p:spPr>
        <p:txBody>
          <a:bodyPr/>
          <a:lstStyle/>
          <a:p>
            <a:pPr eaLnBrk="1" hangingPunct="1">
              <a:defRPr/>
            </a:pPr>
            <a:r>
              <a:rPr lang="en-GB" sz="4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improving attendance…</a:t>
            </a:r>
            <a:br>
              <a:rPr lang="en-GB" sz="4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4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…raising achievement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44294" y="3140968"/>
            <a:ext cx="8204170" cy="26657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800" b="1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5400" dirty="0" smtClean="0">
                <a:solidFill>
                  <a:srgbClr val="0000FF"/>
                </a:solidFill>
              </a:rPr>
              <a:t>What does</a:t>
            </a:r>
            <a:r>
              <a:rPr lang="en-GB" altLang="en-US" sz="5400" dirty="0" smtClean="0">
                <a:solidFill>
                  <a:srgbClr val="AB0043"/>
                </a:solidFill>
              </a:rPr>
              <a:t> </a:t>
            </a:r>
          </a:p>
          <a:p>
            <a:r>
              <a:rPr lang="en-GB" altLang="en-US" sz="5400" dirty="0" smtClean="0">
                <a:solidFill>
                  <a:srgbClr val="33CCFF"/>
                </a:solidFill>
              </a:rPr>
              <a:t>   </a:t>
            </a:r>
            <a:r>
              <a:rPr lang="en-GB" altLang="en-US" sz="5400" dirty="0" smtClean="0">
                <a:solidFill>
                  <a:srgbClr val="00B050"/>
                </a:solidFill>
              </a:rPr>
              <a:t>“</a:t>
            </a:r>
            <a:r>
              <a:rPr lang="en-GB" altLang="en-US" sz="5400" i="1" dirty="0" smtClean="0">
                <a:solidFill>
                  <a:srgbClr val="00B050"/>
                </a:solidFill>
              </a:rPr>
              <a:t>Good attendance</a:t>
            </a:r>
            <a:r>
              <a:rPr lang="en-GB" altLang="en-US" sz="5400" dirty="0" smtClean="0">
                <a:solidFill>
                  <a:srgbClr val="00B050"/>
                </a:solidFill>
              </a:rPr>
              <a:t>”</a:t>
            </a:r>
          </a:p>
          <a:p>
            <a:r>
              <a:rPr lang="en-GB" altLang="en-US" sz="5400" dirty="0" smtClean="0">
                <a:solidFill>
                  <a:srgbClr val="33CCFF"/>
                </a:solidFill>
              </a:rPr>
              <a:t>					    		</a:t>
            </a:r>
            <a:r>
              <a:rPr lang="en-GB" altLang="en-US" sz="5400" dirty="0" smtClean="0">
                <a:solidFill>
                  <a:srgbClr val="0000FF"/>
                </a:solidFill>
              </a:rPr>
              <a:t>mean?</a:t>
            </a:r>
          </a:p>
        </p:txBody>
      </p:sp>
    </p:spTree>
    <p:extLst>
      <p:ext uri="{BB962C8B-B14F-4D97-AF65-F5344CB8AC3E}">
        <p14:creationId xmlns:p14="http://schemas.microsoft.com/office/powerpoint/2010/main" val="142930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good attendance</a:t>
            </a:r>
            <a:endParaRPr lang="en-GB" dirty="0"/>
          </a:p>
        </p:txBody>
      </p:sp>
      <p:pic>
        <p:nvPicPr>
          <p:cNvPr id="5" name="il_fi" descr="Description: http://www.bloomsburylive.com/images/events_calendar/calendar_784_original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1125538"/>
            <a:ext cx="18700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l_fi" descr="Description: http://www.ride100percent.com/wp-content/uploads/100-Stick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12776"/>
            <a:ext cx="2295525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6660232" y="1412776"/>
            <a:ext cx="2160587" cy="22320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lnTo>
                  <a:pt x="17401" y="15493"/>
                </a:ln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lnTo>
                  <a:pt x="4198" y="6106"/>
                </a:lnTo>
                <a:close/>
              </a:path>
            </a:pathLst>
          </a:custGeom>
          <a:solidFill>
            <a:srgbClr val="FF0000"/>
          </a:solidFill>
          <a:ln w="31750">
            <a:solidFill>
              <a:srgbClr val="C0504D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1" dirty="0">
                <a:latin typeface="Calibri" pitchFamily="34" charset="0"/>
                <a:cs typeface="Arial" charset="0"/>
              </a:rPr>
              <a:t>  </a:t>
            </a:r>
            <a:r>
              <a:rPr lang="en-GB" altLang="en-US" sz="9600" b="1" dirty="0">
                <a:latin typeface="Calibri" pitchFamily="34" charset="0"/>
                <a:cs typeface="Arial" charset="0"/>
              </a:rPr>
              <a:t>85</a:t>
            </a:r>
            <a:endParaRPr lang="en-US" altLang="en-US" sz="9600" dirty="0">
              <a:cs typeface="Arial" charset="0"/>
            </a:endParaRPr>
          </a:p>
        </p:txBody>
      </p:sp>
      <p:pic>
        <p:nvPicPr>
          <p:cNvPr id="9" name="il_fi" descr="Description: http://school.discoveryeducation.com/clipart/images/100-4c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88" y="3212976"/>
            <a:ext cx="2460625" cy="171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211638" y="3429000"/>
            <a:ext cx="1727200" cy="1812925"/>
          </a:xfrm>
          <a:prstGeom prst="sun">
            <a:avLst>
              <a:gd name="adj" fmla="val 25000"/>
            </a:avLst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cs typeface="Arial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643438" y="3860800"/>
            <a:ext cx="122396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5400" b="1" dirty="0">
                <a:latin typeface="Calibri" pitchFamily="34" charset="0"/>
                <a:cs typeface="Arial" charset="0"/>
              </a:rPr>
              <a:t>90</a:t>
            </a:r>
            <a:endParaRPr lang="en-US" altLang="en-US" sz="5400" dirty="0">
              <a:cs typeface="Arial" charset="0"/>
            </a:endParaRPr>
          </a:p>
        </p:txBody>
      </p:sp>
      <p:sp>
        <p:nvSpPr>
          <p:cNvPr id="12" name="Text Box 10"/>
          <p:cNvSpPr>
            <a:spLocks noChangeArrowheads="1"/>
          </p:cNvSpPr>
          <p:nvPr/>
        </p:nvSpPr>
        <p:spPr bwMode="auto">
          <a:xfrm>
            <a:off x="2507457" y="4879521"/>
            <a:ext cx="1249362" cy="1222375"/>
          </a:xfrm>
          <a:prstGeom prst="ellipse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latin typeface="FangSong" pitchFamily="49" charset="-122"/>
                <a:ea typeface="FangSong" pitchFamily="49" charset="-122"/>
                <a:cs typeface="Microsoft Tai Le" pitchFamily="34" charset="0"/>
              </a:rPr>
              <a:t>97%</a:t>
            </a:r>
          </a:p>
        </p:txBody>
      </p:sp>
      <p:pic>
        <p:nvPicPr>
          <p:cNvPr id="13" name="ibafSlideshowImg" descr="Description: http://img407.imageshack.us/img407/8440/departement95fm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35462"/>
            <a:ext cx="15970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85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</a:t>
            </a:r>
            <a:r>
              <a:rPr lang="en-GB" dirty="0" smtClean="0">
                <a:solidFill>
                  <a:srgbClr val="FF0000"/>
                </a:solidFill>
              </a:rPr>
              <a:t>OFF</a:t>
            </a:r>
            <a:r>
              <a:rPr lang="en-GB" dirty="0" smtClean="0"/>
              <a:t> School Affects Learning</a:t>
            </a:r>
            <a:endParaRPr lang="en-GB" dirty="0"/>
          </a:p>
        </p:txBody>
      </p:sp>
      <p:sp>
        <p:nvSpPr>
          <p:cNvPr id="2" name="&quot;No&quot; Symbol 1"/>
          <p:cNvSpPr/>
          <p:nvPr/>
        </p:nvSpPr>
        <p:spPr>
          <a:xfrm>
            <a:off x="7596336" y="3861048"/>
            <a:ext cx="720080" cy="57606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618246"/>
              </p:ext>
            </p:extLst>
          </p:nvPr>
        </p:nvGraphicFramePr>
        <p:xfrm>
          <a:off x="107505" y="1124743"/>
          <a:ext cx="8928993" cy="3892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02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707">
                <a:tc rowSpan="2"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Percentage Attendance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LEARNING</a:t>
                      </a:r>
                      <a:r>
                        <a:rPr lang="en-GB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  <a:r>
                        <a:rPr lang="en-GB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MISSED</a:t>
                      </a:r>
                      <a:endParaRPr lang="en-GB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Primary Age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70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Sessions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 5 Years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38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EXCELLENT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38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Weeks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38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3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3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3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Weeks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3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38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Half a school year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200" b="1" dirty="0" smtClean="0"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PA </a:t>
                      </a:r>
                      <a:endParaRPr lang="en-GB" sz="3200" b="1" dirty="0"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838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 &gt;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than 2 terms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POOR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7" marB="457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6A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67544" y="5232102"/>
            <a:ext cx="84249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0000FF"/>
                </a:solidFill>
                <a:cs typeface="Arial" charset="0"/>
              </a:rPr>
              <a:t>WHAT IS YOUR ATTENDANCE RECORD?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0000FF"/>
                </a:solidFill>
                <a:cs typeface="Arial" charset="0"/>
              </a:rPr>
              <a:t>IS THERE ROOM FOR IMPROVEMENT?</a:t>
            </a:r>
          </a:p>
        </p:txBody>
      </p:sp>
    </p:spTree>
    <p:extLst>
      <p:ext uri="{BB962C8B-B14F-4D97-AF65-F5344CB8AC3E}">
        <p14:creationId xmlns:p14="http://schemas.microsoft.com/office/powerpoint/2010/main" val="115519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If a school has 6 lessons in a day…</a:t>
            </a:r>
            <a:endParaRPr lang="en-GB" dirty="0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404812" y="1772816"/>
            <a:ext cx="7911603" cy="3672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800" b="1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GB" altLang="en-US" sz="4400" dirty="0" smtClean="0">
                <a:solidFill>
                  <a:schemeClr val="accent2">
                    <a:lumMod val="75000"/>
                  </a:schemeClr>
                </a:solidFill>
              </a:rPr>
              <a:t>10 days </a:t>
            </a:r>
            <a:r>
              <a:rPr lang="en-GB" altLang="en-US" sz="4400" dirty="0" smtClean="0"/>
              <a:t>(2 weeks) </a:t>
            </a:r>
            <a:r>
              <a:rPr lang="en-GB" altLang="en-US" sz="4400" dirty="0" smtClean="0">
                <a:solidFill>
                  <a:schemeClr val="accent2">
                    <a:lumMod val="75000"/>
                  </a:schemeClr>
                </a:solidFill>
              </a:rPr>
              <a:t>absence</a:t>
            </a:r>
            <a:r>
              <a:rPr lang="en-GB" altLang="en-US" sz="4400" dirty="0" smtClean="0"/>
              <a:t> </a:t>
            </a:r>
          </a:p>
          <a:p>
            <a:pPr algn="ctr">
              <a:buFontTx/>
              <a:buNone/>
            </a:pPr>
            <a:r>
              <a:rPr lang="en-GB" altLang="en-US" sz="4000" dirty="0" smtClean="0"/>
              <a:t>				 </a:t>
            </a:r>
            <a:r>
              <a:rPr lang="en-GB" altLang="en-US" sz="4400" dirty="0" smtClean="0"/>
              <a:t>= </a:t>
            </a:r>
            <a:r>
              <a:rPr lang="en-GB" altLang="en-US" sz="6600" dirty="0" smtClean="0">
                <a:solidFill>
                  <a:srgbClr val="FF3300"/>
                </a:solidFill>
              </a:rPr>
              <a:t>60</a:t>
            </a:r>
            <a:r>
              <a:rPr lang="en-GB" altLang="en-US" sz="4400" dirty="0" smtClean="0"/>
              <a:t> missed 				school lessons.</a:t>
            </a:r>
          </a:p>
          <a:p>
            <a:pPr algn="ctr">
              <a:buFontTx/>
              <a:buNone/>
            </a:pPr>
            <a:endParaRPr lang="en-GB" altLang="en-US" sz="4000" dirty="0" smtClean="0"/>
          </a:p>
          <a:p>
            <a:endParaRPr lang="en-GB" altLang="en-US" dirty="0" smtClean="0"/>
          </a:p>
        </p:txBody>
      </p:sp>
      <p:pic>
        <p:nvPicPr>
          <p:cNvPr id="6" name="Picture 7" descr="C:\Program Files\Microsoft Office\Clipart\standard\stddir1\BD05012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2852739"/>
            <a:ext cx="2389099" cy="2088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28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Rectangle 1027"/>
          <p:cNvSpPr>
            <a:spLocks noGrp="1"/>
          </p:cNvSpPr>
          <p:nvPr>
            <p:ph idx="1"/>
          </p:nvPr>
        </p:nvSpPr>
        <p:spPr>
          <a:xfrm>
            <a:off x="684213" y="1340768"/>
            <a:ext cx="7992243" cy="3579849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  <a:defRPr/>
            </a:pPr>
            <a:r>
              <a:rPr lang="en-GB" sz="54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5400" b="1" dirty="0" smtClean="0">
                <a:solidFill>
                  <a:schemeClr val="accent3">
                    <a:lumMod val="75000"/>
                  </a:schemeClr>
                </a:solidFill>
              </a:rPr>
              <a:t>Children who miss a lot of school sessions are disadvantaged both educationally and socially. </a:t>
            </a:r>
          </a:p>
          <a:p>
            <a:pPr algn="ctr" eaLnBrk="1" hangingPunct="1">
              <a:defRPr/>
            </a:pPr>
            <a:endParaRPr lang="en-GB" sz="5400" b="1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GB" sz="5400" b="1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GB" sz="5400" b="1" dirty="0" smtClean="0"/>
          </a:p>
        </p:txBody>
      </p:sp>
      <p:sp>
        <p:nvSpPr>
          <p:cNvPr id="6" name="Line 1032"/>
          <p:cNvSpPr>
            <a:spLocks noChangeShapeType="1"/>
          </p:cNvSpPr>
          <p:nvPr/>
        </p:nvSpPr>
        <p:spPr bwMode="auto">
          <a:xfrm>
            <a:off x="827584" y="1268760"/>
            <a:ext cx="0" cy="1447800"/>
          </a:xfrm>
          <a:prstGeom prst="line">
            <a:avLst/>
          </a:prstGeom>
          <a:noFill/>
          <a:ln w="57150" cmpd="thickThin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Line 1032"/>
          <p:cNvSpPr>
            <a:spLocks noChangeShapeType="1"/>
          </p:cNvSpPr>
          <p:nvPr/>
        </p:nvSpPr>
        <p:spPr bwMode="auto">
          <a:xfrm>
            <a:off x="8604448" y="4141440"/>
            <a:ext cx="0" cy="1447800"/>
          </a:xfrm>
          <a:prstGeom prst="line">
            <a:avLst/>
          </a:prstGeom>
          <a:noFill/>
          <a:ln w="57150" cmpd="thickThin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Line 1034"/>
          <p:cNvSpPr>
            <a:spLocks noChangeShapeType="1"/>
          </p:cNvSpPr>
          <p:nvPr/>
        </p:nvSpPr>
        <p:spPr bwMode="auto">
          <a:xfrm flipH="1">
            <a:off x="815752" y="1268760"/>
            <a:ext cx="1524000" cy="0"/>
          </a:xfrm>
          <a:prstGeom prst="line">
            <a:avLst/>
          </a:prstGeom>
          <a:noFill/>
          <a:ln w="57150" cmpd="thickThin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Line 1034"/>
          <p:cNvSpPr>
            <a:spLocks noChangeShapeType="1"/>
          </p:cNvSpPr>
          <p:nvPr/>
        </p:nvSpPr>
        <p:spPr bwMode="auto">
          <a:xfrm flipH="1">
            <a:off x="7080448" y="5589240"/>
            <a:ext cx="1524000" cy="0"/>
          </a:xfrm>
          <a:prstGeom prst="line">
            <a:avLst/>
          </a:prstGeom>
          <a:noFill/>
          <a:ln w="57150" cmpd="thickThin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16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00628"/>
            <a:ext cx="7948364" cy="49206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May not want to come to school.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Have under developed social skills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Inability to sustain friendships.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Lack of confidence.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Have limited concentration.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Poor literacy.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Fall behind others in class.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Under achieve.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3200" dirty="0"/>
              <a:t>Risk social </a:t>
            </a:r>
            <a:r>
              <a:rPr lang="en-GB" altLang="en-US" sz="3200" dirty="0" smtClean="0"/>
              <a:t>exclusion</a:t>
            </a:r>
            <a:endParaRPr lang="en-GB" altLang="en-US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Effects of poor attendance on a child</a:t>
            </a:r>
            <a:endParaRPr lang="en-GB" dirty="0"/>
          </a:p>
        </p:txBody>
      </p:sp>
      <p:pic>
        <p:nvPicPr>
          <p:cNvPr id="5" name="Picture 4" descr="MCj043604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23952"/>
            <a:ext cx="22225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75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34701467-8080-4B0F-A5CA-AFC855BDE127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Educational Delay</a:t>
            </a:r>
            <a:endParaRPr lang="en-GB" dirty="0"/>
          </a:p>
        </p:txBody>
      </p:sp>
      <p:sp>
        <p:nvSpPr>
          <p:cNvPr id="5" name="Rectangle 2"/>
          <p:cNvSpPr>
            <a:spLocks noGrp="1"/>
          </p:cNvSpPr>
          <p:nvPr>
            <p:ph idx="1"/>
          </p:nvPr>
        </p:nvSpPr>
        <p:spPr>
          <a:xfrm>
            <a:off x="4499992" y="1331119"/>
            <a:ext cx="3959225" cy="41148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4400" b="1" dirty="0" smtClean="0">
                <a:solidFill>
                  <a:schemeClr val="accent2">
                    <a:lumMod val="75000"/>
                  </a:schemeClr>
                </a:solidFill>
              </a:rPr>
              <a:t>If too many lessons are missed, children find it difficult to catch up!</a:t>
            </a:r>
          </a:p>
        </p:txBody>
      </p:sp>
      <p:pic>
        <p:nvPicPr>
          <p:cNvPr id="6" name="Picture 3" descr="MPj0414062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125538"/>
            <a:ext cx="3595688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22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2838</TotalTime>
  <Words>901</Words>
  <Application>Microsoft Office PowerPoint</Application>
  <PresentationFormat>On-screen Show (4:3)</PresentationFormat>
  <Paragraphs>268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ＭＳ Ｐゴシック</vt:lpstr>
      <vt:lpstr>Arial</vt:lpstr>
      <vt:lpstr>Arial Black</vt:lpstr>
      <vt:lpstr>Bradley Hand ITC</vt:lpstr>
      <vt:lpstr>Calibri</vt:lpstr>
      <vt:lpstr>Comic Sans MS</vt:lpstr>
      <vt:lpstr>FangSong</vt:lpstr>
      <vt:lpstr>Franklin Gothic Book</vt:lpstr>
      <vt:lpstr>Lucida Handwriting</vt:lpstr>
      <vt:lpstr>Microsoft Tai Le</vt:lpstr>
      <vt:lpstr>Tahoma</vt:lpstr>
      <vt:lpstr>Times New Roman</vt:lpstr>
      <vt:lpstr>Tunga</vt:lpstr>
      <vt:lpstr>Wingdings</vt:lpstr>
      <vt:lpstr>Angles</vt:lpstr>
      <vt:lpstr>PowerPoint Presentation</vt:lpstr>
      <vt:lpstr>Improving Attendance</vt:lpstr>
      <vt:lpstr>PowerPoint Presentation</vt:lpstr>
      <vt:lpstr>What is good attendance</vt:lpstr>
      <vt:lpstr>Time OFF School Affects Learning</vt:lpstr>
      <vt:lpstr>If a school has 6 lessons in a day…</vt:lpstr>
      <vt:lpstr>PowerPoint Presentation</vt:lpstr>
      <vt:lpstr>Effects of poor attendance on a child</vt:lpstr>
      <vt:lpstr>Educational Delay</vt:lpstr>
      <vt:lpstr>Absence &amp; Lateness affects the whole class</vt:lpstr>
      <vt:lpstr>Is there a problem?</vt:lpstr>
      <vt:lpstr>Governor Responsibilities</vt:lpstr>
      <vt:lpstr>Statutory Regulations</vt:lpstr>
      <vt:lpstr>Registration</vt:lpstr>
      <vt:lpstr>Ofsted Inspection Considerations</vt:lpstr>
      <vt:lpstr>Short Inspection – January 2018</vt:lpstr>
      <vt:lpstr>Absence Data 2010-11 to 2016-17</vt:lpstr>
      <vt:lpstr>Attendance Data 2011-12 to 2016-17</vt:lpstr>
      <vt:lpstr>Barriers to Attendance</vt:lpstr>
      <vt:lpstr>Reasons for Absence</vt:lpstr>
      <vt:lpstr>The Issues 2016 - 17</vt:lpstr>
      <vt:lpstr>The Positives 2017 - 2018</vt:lpstr>
      <vt:lpstr>What the Children say. . .</vt:lpstr>
      <vt:lpstr>The Challenge for 2018-19</vt:lpstr>
      <vt:lpstr>Early Interventions</vt:lpstr>
      <vt:lpstr>Remember</vt:lpstr>
      <vt:lpstr>In Conclusion</vt:lpstr>
      <vt:lpstr>Stages of Intervention</vt:lpstr>
      <vt:lpstr>Punctuality</vt:lpstr>
    </vt:vector>
  </TitlesOfParts>
  <Company>Trafford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Brennan, Patricia</dc:creator>
  <cp:lastModifiedBy>Ann Zaidi</cp:lastModifiedBy>
  <cp:revision>143</cp:revision>
  <dcterms:created xsi:type="dcterms:W3CDTF">2013-06-07T08:40:12Z</dcterms:created>
  <dcterms:modified xsi:type="dcterms:W3CDTF">2021-03-18T10:42:41Z</dcterms:modified>
</cp:coreProperties>
</file>