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CFD5EA"/>
    <a:srgbClr val="E200E2"/>
    <a:srgbClr val="00B050"/>
    <a:srgbClr val="33CCCB"/>
    <a:srgbClr val="2FA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4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lum ELLIS" userId="c1bdd515-e126-4bb5-8604-1fc2403240f9" providerId="ADAL" clId="{EB86FEC4-0FEB-4A9A-9DFC-E6E28B32F35F}"/>
    <pc:docChg chg="modSld">
      <pc:chgData name="Callum ELLIS" userId="c1bdd515-e126-4bb5-8604-1fc2403240f9" providerId="ADAL" clId="{EB86FEC4-0FEB-4A9A-9DFC-E6E28B32F35F}" dt="2025-10-16T07:10:36.904" v="3" actId="20577"/>
      <pc:docMkLst>
        <pc:docMk/>
      </pc:docMkLst>
      <pc:sldChg chg="modSp mod">
        <pc:chgData name="Callum ELLIS" userId="c1bdd515-e126-4bb5-8604-1fc2403240f9" providerId="ADAL" clId="{EB86FEC4-0FEB-4A9A-9DFC-E6E28B32F35F}" dt="2025-10-16T07:10:36.904" v="3" actId="20577"/>
        <pc:sldMkLst>
          <pc:docMk/>
          <pc:sldMk cId="3535548492" sldId="257"/>
        </pc:sldMkLst>
        <pc:spChg chg="mod">
          <ac:chgData name="Callum ELLIS" userId="c1bdd515-e126-4bb5-8604-1fc2403240f9" providerId="ADAL" clId="{EB86FEC4-0FEB-4A9A-9DFC-E6E28B32F35F}" dt="2025-10-16T07:10:36.904" v="3" actId="20577"/>
          <ac:spMkLst>
            <pc:docMk/>
            <pc:sldMk cId="3535548492" sldId="257"/>
            <ac:spMk id="4" creationId="{56F7B741-E7C4-FF4F-9B37-86E243B3DAC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3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46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71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62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44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85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27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24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45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545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33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00B35-C84F-0E4D-8DBF-872E66F5C97E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82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6F7B741-E7C4-FF4F-9B37-86E243B3DAC7}"/>
              </a:ext>
            </a:extLst>
          </p:cNvPr>
          <p:cNvSpPr/>
          <p:nvPr/>
        </p:nvSpPr>
        <p:spPr>
          <a:xfrm>
            <a:off x="3329126" y="88442"/>
            <a:ext cx="3604334" cy="531613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1500" b="1" dirty="0">
              <a:solidFill>
                <a:schemeClr val="bg1"/>
              </a:solidFill>
              <a:latin typeface="Comic Sans MS"/>
            </a:endParaRPr>
          </a:p>
          <a:p>
            <a:pPr algn="ctr"/>
            <a:r>
              <a:rPr lang="en-GB" sz="1500" b="1" dirty="0">
                <a:solidFill>
                  <a:schemeClr val="bg1"/>
                </a:solidFill>
                <a:latin typeface="Comic Sans MS"/>
              </a:rPr>
              <a:t>Year 3/4 </a:t>
            </a:r>
            <a:r>
              <a:rPr lang="en-GB" sz="1500" b="1">
                <a:solidFill>
                  <a:schemeClr val="bg1"/>
                </a:solidFill>
                <a:latin typeface="Comic Sans MS"/>
              </a:rPr>
              <a:t>Structures (Autumn Term)</a:t>
            </a:r>
            <a:endParaRPr lang="en-GB" sz="1500" b="1" dirty="0">
              <a:solidFill>
                <a:schemeClr val="bg1"/>
              </a:solidFill>
              <a:latin typeface="Comic Sans MS"/>
            </a:endParaRPr>
          </a:p>
          <a:p>
            <a:pPr algn="ctr"/>
            <a:r>
              <a:rPr lang="en-GB" sz="1500" b="1" dirty="0">
                <a:solidFill>
                  <a:schemeClr val="bg1"/>
                </a:solidFill>
                <a:latin typeface="Comic Sans MS"/>
              </a:rPr>
              <a:t>Bird Hide (Design)</a:t>
            </a:r>
          </a:p>
          <a:p>
            <a:pPr algn="ctr"/>
            <a:endParaRPr lang="en-GB" sz="1500" b="1" dirty="0">
              <a:solidFill>
                <a:schemeClr val="bg1"/>
              </a:solidFill>
              <a:latin typeface="Comic Sans M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BBBDA32-63C6-B04E-9408-14FF1278A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432724"/>
              </p:ext>
            </p:extLst>
          </p:nvPr>
        </p:nvGraphicFramePr>
        <p:xfrm>
          <a:off x="76940" y="88442"/>
          <a:ext cx="3167880" cy="5501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048">
                  <a:extLst>
                    <a:ext uri="{9D8B030D-6E8A-4147-A177-3AD203B41FA5}">
                      <a16:colId xmlns:a16="http://schemas.microsoft.com/office/drawing/2014/main" val="2519945507"/>
                    </a:ext>
                  </a:extLst>
                </a:gridCol>
                <a:gridCol w="1686832">
                  <a:extLst>
                    <a:ext uri="{9D8B030D-6E8A-4147-A177-3AD203B41FA5}">
                      <a16:colId xmlns:a16="http://schemas.microsoft.com/office/drawing/2014/main" val="3895209344"/>
                    </a:ext>
                  </a:extLst>
                </a:gridCol>
              </a:tblGrid>
              <a:tr h="353762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/>
                        </a:rPr>
                        <a:t>Key Vocabulary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910194"/>
                  </a:ext>
                </a:extLst>
              </a:tr>
              <a:tr h="222809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Key Word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Comic Sans MS" panose="030F0702030302020204" pitchFamily="66" charset="0"/>
                        </a:rPr>
                        <a:t>Definition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522093"/>
                  </a:ext>
                </a:extLst>
              </a:tr>
              <a:tr h="222809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Frame structure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latin typeface="Comic Sans MS" panose="030F0702030302020204" pitchFamily="66" charset="0"/>
                        </a:rPr>
                        <a:t>A structure that is made stable by a skeleton that is able to stand by itself as a rigid structure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929711"/>
                  </a:ext>
                </a:extLst>
              </a:tr>
              <a:tr h="222809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Stiffen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latin typeface="Comic Sans MS" panose="030F0702030302020204" pitchFamily="66" charset="0"/>
                        </a:rPr>
                        <a:t>To support or strengthen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7841574"/>
                  </a:ext>
                </a:extLst>
              </a:tr>
              <a:tr h="222809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Strengthen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latin typeface="Comic Sans MS" panose="030F0702030302020204" pitchFamily="66" charset="0"/>
                        </a:rPr>
                        <a:t>To make or become stronger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540667"/>
                  </a:ext>
                </a:extLst>
              </a:tr>
              <a:tr h="222809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Reinforce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latin typeface="Comic Sans MS" panose="030F0702030302020204" pitchFamily="66" charset="0"/>
                        </a:rPr>
                        <a:t>To strengthen or support an object by the addition of extra material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271807"/>
                  </a:ext>
                </a:extLst>
              </a:tr>
              <a:tr h="222809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Stability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latin typeface="Comic Sans MS" panose="030F0702030302020204" pitchFamily="66" charset="0"/>
                        </a:rPr>
                        <a:t>The state of being stable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465943"/>
                  </a:ext>
                </a:extLst>
              </a:tr>
              <a:tr h="222809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Triangulation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latin typeface="Comic Sans MS" panose="030F0702030302020204" pitchFamily="66" charset="0"/>
                        </a:rPr>
                        <a:t>The use of triangles to strengthen and solidify structures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829289"/>
                  </a:ext>
                </a:extLst>
              </a:tr>
              <a:tr h="14382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Temporary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latin typeface="Comic Sans MS" panose="030F0702030302020204" pitchFamily="66" charset="0"/>
                        </a:rPr>
                        <a:t>Lasting for only a limited time. Not permanent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600277"/>
                  </a:ext>
                </a:extLst>
              </a:tr>
              <a:tr h="14382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Permanent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latin typeface="Comic Sans MS" panose="030F0702030302020204" pitchFamily="66" charset="0"/>
                        </a:rPr>
                        <a:t>Intended to last or remain unchanged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71523"/>
                  </a:ext>
                </a:extLst>
              </a:tr>
              <a:tr h="14382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Camouflage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latin typeface="Comic Sans MS" panose="030F0702030302020204" pitchFamily="66" charset="0"/>
                        </a:rPr>
                        <a:t>To hide or disguise the presence of something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578891"/>
                  </a:ext>
                </a:extLst>
              </a:tr>
            </a:tbl>
          </a:graphicData>
        </a:graphic>
      </p:graphicFrame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21698D1E-7B5B-A14D-8F95-13D5270ECE87}"/>
              </a:ext>
            </a:extLst>
          </p:cNvPr>
          <p:cNvSpPr/>
          <p:nvPr/>
        </p:nvSpPr>
        <p:spPr>
          <a:xfrm>
            <a:off x="3329126" y="719091"/>
            <a:ext cx="3604334" cy="5801855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>
              <a:latin typeface="Sassoon Primary" pitchFamily="50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8773529-A8C8-E644-96E9-434F63E3AA95}"/>
              </a:ext>
            </a:extLst>
          </p:cNvPr>
          <p:cNvSpPr/>
          <p:nvPr/>
        </p:nvSpPr>
        <p:spPr>
          <a:xfrm>
            <a:off x="7011097" y="88443"/>
            <a:ext cx="2826489" cy="417584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 dirty="0">
                <a:latin typeface="Comic Sans MS"/>
              </a:rPr>
              <a:t>Learning Sequence </a:t>
            </a:r>
            <a:endParaRPr lang="en-GB" sz="1625" b="1" dirty="0">
              <a:latin typeface="Sassoon Primary" pitchFamily="50" charset="0"/>
            </a:endParaRP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048BEA37-8E27-4D28-AA02-9D99119637FD}"/>
              </a:ext>
            </a:extLst>
          </p:cNvPr>
          <p:cNvSpPr/>
          <p:nvPr/>
        </p:nvSpPr>
        <p:spPr>
          <a:xfrm rot="5400000">
            <a:off x="6709950" y="1934682"/>
            <a:ext cx="1159304" cy="536708"/>
          </a:xfrm>
          <a:prstGeom prst="chevron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tx1"/>
              </a:solidFill>
              <a:latin typeface="Sassoon Primary" pitchFamily="50" charset="0"/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94AEA13C-E136-411D-90E1-FA08CC96FC84}"/>
              </a:ext>
            </a:extLst>
          </p:cNvPr>
          <p:cNvSpPr/>
          <p:nvPr/>
        </p:nvSpPr>
        <p:spPr>
          <a:xfrm rot="5400000">
            <a:off x="6709950" y="2929133"/>
            <a:ext cx="1159304" cy="536708"/>
          </a:xfrm>
          <a:prstGeom prst="chevron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tx1"/>
              </a:solidFill>
              <a:latin typeface="Sassoon Primary" pitchFamily="50" charset="0"/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632FB9C2-8F93-4CF9-8368-46CE5ADC0839}"/>
              </a:ext>
            </a:extLst>
          </p:cNvPr>
          <p:cNvSpPr/>
          <p:nvPr/>
        </p:nvSpPr>
        <p:spPr>
          <a:xfrm rot="5400000">
            <a:off x="6699807" y="3923584"/>
            <a:ext cx="1159304" cy="536708"/>
          </a:xfrm>
          <a:prstGeom prst="chevron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tx1"/>
              </a:solidFill>
              <a:latin typeface="Sassoon Primary" pitchFamily="50" charset="0"/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FC259B5-7DD0-43CB-9B34-DC8EC8BC9578}"/>
              </a:ext>
            </a:extLst>
          </p:cNvPr>
          <p:cNvSpPr/>
          <p:nvPr/>
        </p:nvSpPr>
        <p:spPr>
          <a:xfrm rot="5400000">
            <a:off x="6699807" y="4918035"/>
            <a:ext cx="1159304" cy="536708"/>
          </a:xfrm>
          <a:prstGeom prst="chevron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tx1"/>
              </a:solidFill>
              <a:latin typeface="Sassoon Primary" pitchFamily="50" charset="0"/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4178B442-9645-4A09-A80D-99A7B8215FE7}"/>
              </a:ext>
            </a:extLst>
          </p:cNvPr>
          <p:cNvSpPr/>
          <p:nvPr/>
        </p:nvSpPr>
        <p:spPr>
          <a:xfrm rot="5400000">
            <a:off x="6699799" y="5921551"/>
            <a:ext cx="1159304" cy="536708"/>
          </a:xfrm>
          <a:prstGeom prst="chevron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tx1"/>
              </a:solidFill>
              <a:latin typeface="Sassoon Primary" pitchFamily="50" charset="0"/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60D36E53-68FA-4C94-99BB-056832ED9DBD}"/>
              </a:ext>
            </a:extLst>
          </p:cNvPr>
          <p:cNvSpPr/>
          <p:nvPr/>
        </p:nvSpPr>
        <p:spPr>
          <a:xfrm rot="5400000">
            <a:off x="6714994" y="940231"/>
            <a:ext cx="1159304" cy="536708"/>
          </a:xfrm>
          <a:prstGeom prst="chevron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tx1"/>
              </a:solidFill>
              <a:latin typeface="Sassoon Primary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4F3C6-23C8-411D-A828-9F4D12C7EE53}"/>
              </a:ext>
            </a:extLst>
          </p:cNvPr>
          <p:cNvSpPr txBox="1"/>
          <p:nvPr/>
        </p:nvSpPr>
        <p:spPr>
          <a:xfrm>
            <a:off x="7161201" y="99169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Sassoon Primary" pitchFamily="50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153274-4706-4875-9964-46797FD988E9}"/>
              </a:ext>
            </a:extLst>
          </p:cNvPr>
          <p:cNvSpPr txBox="1"/>
          <p:nvPr/>
        </p:nvSpPr>
        <p:spPr>
          <a:xfrm>
            <a:off x="7151050" y="1995212"/>
            <a:ext cx="256802" cy="2616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Sassoon Primary" pitchFamily="50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623EF4-1AB8-48A9-9FCC-4B2774AA9E50}"/>
              </a:ext>
            </a:extLst>
          </p:cNvPr>
          <p:cNvSpPr txBox="1"/>
          <p:nvPr/>
        </p:nvSpPr>
        <p:spPr>
          <a:xfrm>
            <a:off x="7156064" y="2989663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Sassoon Primary" pitchFamily="50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0D6A9E-035B-4888-BB32-B2B70A635E73}"/>
              </a:ext>
            </a:extLst>
          </p:cNvPr>
          <p:cNvSpPr txBox="1"/>
          <p:nvPr/>
        </p:nvSpPr>
        <p:spPr>
          <a:xfrm>
            <a:off x="7151049" y="3968875"/>
            <a:ext cx="2568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Sassoon Primary" pitchFamily="50" charset="0"/>
              </a:rPr>
              <a:t>4</a:t>
            </a:r>
          </a:p>
          <a:p>
            <a:pPr algn="ctr"/>
            <a:endParaRPr lang="en-GB" sz="1100" b="1">
              <a:solidFill>
                <a:schemeClr val="bg1"/>
              </a:solidFill>
              <a:latin typeface="Sassoon Primary" pitchFamily="50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5DB5F2-C7BD-4271-BCDC-08E68EA5CAB0}"/>
              </a:ext>
            </a:extLst>
          </p:cNvPr>
          <p:cNvSpPr txBox="1"/>
          <p:nvPr/>
        </p:nvSpPr>
        <p:spPr>
          <a:xfrm>
            <a:off x="7151050" y="4963217"/>
            <a:ext cx="2568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Sassoon Primary" pitchFamily="50" charset="0"/>
              </a:rPr>
              <a:t>5</a:t>
            </a:r>
          </a:p>
          <a:p>
            <a:pPr algn="ctr"/>
            <a:endParaRPr lang="en-GB" sz="1100" b="1">
              <a:solidFill>
                <a:schemeClr val="bg1"/>
              </a:solidFill>
              <a:latin typeface="Sassoon Primary" pitchFamily="50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D8E028-F892-445D-910A-DF343E03D670}"/>
              </a:ext>
            </a:extLst>
          </p:cNvPr>
          <p:cNvSpPr txBox="1"/>
          <p:nvPr/>
        </p:nvSpPr>
        <p:spPr>
          <a:xfrm>
            <a:off x="7147188" y="5967717"/>
            <a:ext cx="2568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Sassoon Primary" pitchFamily="50" charset="0"/>
              </a:rPr>
              <a:t>6</a:t>
            </a:r>
          </a:p>
          <a:p>
            <a:pPr algn="ctr"/>
            <a:endParaRPr lang="en-GB" sz="1100" b="1">
              <a:solidFill>
                <a:schemeClr val="bg1"/>
              </a:solidFill>
              <a:latin typeface="Sassoon Primary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D1236-0767-4865-97EB-6B2FFC76D178}"/>
              </a:ext>
            </a:extLst>
          </p:cNvPr>
          <p:cNvSpPr/>
          <p:nvPr/>
        </p:nvSpPr>
        <p:spPr>
          <a:xfrm>
            <a:off x="7601815" y="642542"/>
            <a:ext cx="2215615" cy="906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Research and evaluate existing structures (bird hides)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530E97B-32CC-49A8-8B17-2D8BE974B0AC}"/>
              </a:ext>
            </a:extLst>
          </p:cNvPr>
          <p:cNvSpPr/>
          <p:nvPr/>
        </p:nvSpPr>
        <p:spPr>
          <a:xfrm>
            <a:off x="7601815" y="1654305"/>
            <a:ext cx="2215615" cy="906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Design prototype structures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B04A1E-D53D-4B3C-ADCC-7EC43403FC15}"/>
              </a:ext>
            </a:extLst>
          </p:cNvPr>
          <p:cNvSpPr/>
          <p:nvPr/>
        </p:nvSpPr>
        <p:spPr>
          <a:xfrm>
            <a:off x="7613445" y="2617835"/>
            <a:ext cx="2215615" cy="906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Make prototype structures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598269-83ED-46CA-9102-DFD289824CA4}"/>
              </a:ext>
            </a:extLst>
          </p:cNvPr>
          <p:cNvSpPr/>
          <p:nvPr/>
        </p:nvSpPr>
        <p:spPr>
          <a:xfrm>
            <a:off x="7622323" y="3612286"/>
            <a:ext cx="2215615" cy="906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en-GB" sz="1400" dirty="0">
                <a:solidFill>
                  <a:prstClr val="black"/>
                </a:solidFill>
                <a:latin typeface="Comic Sans MS"/>
              </a:rPr>
              <a:t>Use design criteria to design a structure (bird hide)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C9D3C8-40EB-4CAB-AFE6-6F2DAE760386}"/>
              </a:ext>
            </a:extLst>
          </p:cNvPr>
          <p:cNvSpPr/>
          <p:nvPr/>
        </p:nvSpPr>
        <p:spPr>
          <a:xfrm>
            <a:off x="7613445" y="4606737"/>
            <a:ext cx="2215615" cy="906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en-GB" sz="1400">
                <a:solidFill>
                  <a:prstClr val="black"/>
                </a:solidFill>
                <a:latin typeface="Comic Sans MS"/>
              </a:rPr>
              <a:t>Assemble, </a:t>
            </a:r>
            <a:r>
              <a:rPr lang="en-GB" sz="1400" dirty="0">
                <a:solidFill>
                  <a:prstClr val="black"/>
                </a:solidFill>
                <a:latin typeface="Comic Sans MS"/>
              </a:rPr>
              <a:t>join and combine materials to make a structure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9BCE6B-8A32-409D-BA62-2EFC20292FD5}"/>
              </a:ext>
            </a:extLst>
          </p:cNvPr>
          <p:cNvSpPr/>
          <p:nvPr/>
        </p:nvSpPr>
        <p:spPr>
          <a:xfrm>
            <a:off x="7613445" y="5614044"/>
            <a:ext cx="2215615" cy="906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400" dirty="0">
                <a:solidFill>
                  <a:schemeClr val="tx1"/>
                </a:solidFill>
                <a:latin typeface="Comic Sans MS"/>
              </a:rPr>
              <a:t>Evaluate a product against design criteria 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5F25FCC-51B7-4011-AB58-0F4EE3621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6662" y="965602"/>
            <a:ext cx="556483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kumimoji="0" lang="en-GB" altLang="en-US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https://wsap.academy/wp-content/uploads/2022/03/IMG_1961-scaled.jpg">
            <a:extLst>
              <a:ext uri="{FF2B5EF4-FFF2-40B4-BE49-F238E27FC236}">
                <a16:creationId xmlns:a16="http://schemas.microsoft.com/office/drawing/2014/main" id="{32E8C73B-889C-48AB-8F11-03A62A639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776" y="791350"/>
            <a:ext cx="1962103" cy="146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sap.academy/wp-content/uploads/2022/03/IMG_2009-scaled.jpg">
            <a:extLst>
              <a:ext uri="{FF2B5EF4-FFF2-40B4-BE49-F238E27FC236}">
                <a16:creationId xmlns:a16="http://schemas.microsoft.com/office/drawing/2014/main" id="{8E449571-0A01-4C26-AC92-AB761F21F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986" y="1619840"/>
            <a:ext cx="1962103" cy="146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sap.academy/wp-content/uploads/2022/03/IMG_2037-scaled.jpg">
            <a:extLst>
              <a:ext uri="{FF2B5EF4-FFF2-40B4-BE49-F238E27FC236}">
                <a16:creationId xmlns:a16="http://schemas.microsoft.com/office/drawing/2014/main" id="{EA190E55-436D-451C-B2CA-6BF0EB7B0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435" y="4891115"/>
            <a:ext cx="2074535" cy="154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15B09C-FF7E-47C1-85E0-00D970E4F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4264" y="3846117"/>
            <a:ext cx="1567574" cy="15000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73F64C-9FB6-4327-AE85-0F2582AF1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9682" y="2743325"/>
            <a:ext cx="2068290" cy="150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48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9990a53-05bd-4fa5-ac05-04ac866397c2" xsi:nil="true"/>
    <lcf76f155ced4ddcb4097134ff3c332f xmlns="27028db7-bbb6-46ab-8b78-18b01295f3d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2DF1DEA4AD2B4DBEE279FA00C5A04C" ma:contentTypeVersion="15" ma:contentTypeDescription="Create a new document." ma:contentTypeScope="" ma:versionID="e86934c335ad68d45169a6871d0b57b0">
  <xsd:schema xmlns:xsd="http://www.w3.org/2001/XMLSchema" xmlns:xs="http://www.w3.org/2001/XMLSchema" xmlns:p="http://schemas.microsoft.com/office/2006/metadata/properties" xmlns:ns2="39990a53-05bd-4fa5-ac05-04ac866397c2" xmlns:ns3="27028db7-bbb6-46ab-8b78-18b01295f3d9" targetNamespace="http://schemas.microsoft.com/office/2006/metadata/properties" ma:root="true" ma:fieldsID="c72301ffdef9afb6461e76ecc1da4c1b" ns2:_="" ns3:_="">
    <xsd:import namespace="39990a53-05bd-4fa5-ac05-04ac866397c2"/>
    <xsd:import namespace="27028db7-bbb6-46ab-8b78-18b01295f3d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990a53-05bd-4fa5-ac05-04ac866397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9f2d7258-bf35-44e4-bc36-52e0ecd75c28}" ma:internalName="TaxCatchAll" ma:showField="CatchAllData" ma:web="39990a53-05bd-4fa5-ac05-04ac866397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028db7-bbb6-46ab-8b78-18b01295f3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55e06ae-8cb1-41c6-a470-875edd1f60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5D6B31-3A38-4D04-B047-9F850DCC7E73}">
  <ds:schemaRefs>
    <ds:schemaRef ds:uri="http://purl.org/dc/terms/"/>
    <ds:schemaRef ds:uri="http://www.w3.org/XML/1998/namespace"/>
    <ds:schemaRef ds:uri="http://schemas.microsoft.com/office/infopath/2007/PartnerControls"/>
    <ds:schemaRef ds:uri="27028db7-bbb6-46ab-8b78-18b01295f3d9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39990a53-05bd-4fa5-ac05-04ac866397c2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CC60775-E959-478E-9939-90BE91DEA6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25D2FE-A82A-4D76-BA85-8A4303C6FC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990a53-05bd-4fa5-ac05-04ac866397c2"/>
    <ds:schemaRef ds:uri="27028db7-bbb6-46ab-8b78-18b01295f3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156</Words>
  <Application>Microsoft Office PowerPoint</Application>
  <PresentationFormat>A4 Paper (210x297 mm)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Sassoon Primary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Usher</dc:creator>
  <cp:lastModifiedBy>Callum ELLIS</cp:lastModifiedBy>
  <cp:revision>13</cp:revision>
  <cp:lastPrinted>2019-04-05T13:47:03Z</cp:lastPrinted>
  <dcterms:created xsi:type="dcterms:W3CDTF">2019-03-22T07:10:13Z</dcterms:created>
  <dcterms:modified xsi:type="dcterms:W3CDTF">2025-10-16T07:10:43Z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0x010100332DF1DEA4AD2B4DBEE279FA00C5A04C</vt:lpwstr>
  </property>
  <property fmtid="{D5CDD505-2E9C-101B-9397-08002B2CF9AE}" pid="3" name="MediaServiceImageTags">
    <vt:lpwstr/>
  </property>
</Properties>
</file>